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handoutMasterIdLst>
    <p:handoutMasterId r:id="rId18"/>
  </p:handoutMasterIdLst>
  <p:sldIdLst>
    <p:sldId id="322" r:id="rId6"/>
    <p:sldId id="319" r:id="rId7"/>
    <p:sldId id="495" r:id="rId8"/>
    <p:sldId id="544" r:id="rId9"/>
    <p:sldId id="545" r:id="rId10"/>
    <p:sldId id="546" r:id="rId11"/>
    <p:sldId id="547" r:id="rId12"/>
    <p:sldId id="548" r:id="rId13"/>
    <p:sldId id="549" r:id="rId14"/>
    <p:sldId id="550" r:id="rId15"/>
    <p:sldId id="437"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804" autoAdjust="0"/>
    <p:restoredTop sz="91071" autoAdjust="0"/>
  </p:normalViewPr>
  <p:slideViewPr>
    <p:cSldViewPr snapToGrid="0">
      <p:cViewPr varScale="1">
        <p:scale>
          <a:sx n="83" d="100"/>
          <a:sy n="83" d="100"/>
        </p:scale>
        <p:origin x="232" y="2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1/31/18</a:t>
            </a:fld>
            <a:endParaRPr lang="en-US" dirty="0"/>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dirty="0"/>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1/31/18</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dirty="0"/>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dirty="0"/>
          </a:p>
        </p:txBody>
      </p:sp>
    </p:spTree>
    <p:extLst>
      <p:ext uri="{BB962C8B-B14F-4D97-AF65-F5344CB8AC3E}">
        <p14:creationId xmlns:p14="http://schemas.microsoft.com/office/powerpoint/2010/main" val="9307001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groups or pairs, have the students read the paragraph on the slide and answer the question. </a:t>
            </a:r>
          </a:p>
          <a:p>
            <a:endParaRPr lang="en-US" dirty="0"/>
          </a:p>
          <a:p>
            <a:r>
              <a:rPr lang="en-US" dirty="0"/>
              <a:t>Answer: Debbie has multiple credit cards, two are maxed out and two are at 50% max. Debbie also only makes the minimum payment on each card each month. It is best to always pay off the card in full each month. Never charge more than you can afford to pay off with cash.</a:t>
            </a:r>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dirty="0"/>
          </a:p>
        </p:txBody>
      </p:sp>
    </p:spTree>
    <p:extLst>
      <p:ext uri="{BB962C8B-B14F-4D97-AF65-F5344CB8AC3E}">
        <p14:creationId xmlns:p14="http://schemas.microsoft.com/office/powerpoint/2010/main" val="19820029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Questions?</a:t>
            </a:r>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dirty="0"/>
          </a:p>
        </p:txBody>
      </p:sp>
    </p:spTree>
    <p:extLst>
      <p:ext uri="{BB962C8B-B14F-4D97-AF65-F5344CB8AC3E}">
        <p14:creationId xmlns:p14="http://schemas.microsoft.com/office/powerpoint/2010/main" val="3209388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dirty="0"/>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Allow students to brainstorm the answer to the question.</a:t>
            </a:r>
          </a:p>
          <a:p>
            <a:endParaRPr lang="en-US" dirty="0"/>
          </a:p>
          <a:p>
            <a:r>
              <a:rPr lang="en-US" dirty="0"/>
              <a:t>A credit score is the number given to a person that lenders use to determine their ability to repay a loan. The higher the credit score, the better the applicant looks to the credit lender. The lower the score – the higher the risk to the lender and a higher interest rate to you, the borrower.</a:t>
            </a:r>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dirty="0"/>
          </a:p>
        </p:txBody>
      </p:sp>
    </p:spTree>
    <p:extLst>
      <p:ext uri="{BB962C8B-B14F-4D97-AF65-F5344CB8AC3E}">
        <p14:creationId xmlns:p14="http://schemas.microsoft.com/office/powerpoint/2010/main" val="4150641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high credit score is needed when searching for an apartment or house because it helps ensure you will be able to make your payments to the credit lender. A good credit score can also mean better job opportunities because it lets employers gauge your responsibility and character. Lower interest and insurance rates are also given to individuals with higher credit scores.</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dirty="0"/>
          </a:p>
        </p:txBody>
      </p:sp>
    </p:spTree>
    <p:extLst>
      <p:ext uri="{BB962C8B-B14F-4D97-AF65-F5344CB8AC3E}">
        <p14:creationId xmlns:p14="http://schemas.microsoft.com/office/powerpoint/2010/main" val="2639828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many factors that can lower your credit score that many people are unaware of. If you fail to pay your bills on time, or have delinquent accounts, it can lower your credit score. Every time your credit is checked for a new loan or credit card, even department cards, it can lower your credit score. If you have multiple credit cards or have a high debt to income ratio, then you can have a low credit score also. Filing bankruptcy will also lower your credit score significantly. When your score is lower, it takes a long time of adding positive points to your credit score to change your credit rating.</a:t>
            </a:r>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dirty="0"/>
          </a:p>
        </p:txBody>
      </p:sp>
    </p:spTree>
    <p:extLst>
      <p:ext uri="{BB962C8B-B14F-4D97-AF65-F5344CB8AC3E}">
        <p14:creationId xmlns:p14="http://schemas.microsoft.com/office/powerpoint/2010/main" val="3894560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Credit lenders look at the amount of debt owed, your payment history, the types of credit you have, how many new accounts you have opened and the length of credit history to determine your potential to repay a credit loan.</a:t>
            </a:r>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dirty="0"/>
          </a:p>
        </p:txBody>
      </p:sp>
    </p:spTree>
    <p:extLst>
      <p:ext uri="{BB962C8B-B14F-4D97-AF65-F5344CB8AC3E}">
        <p14:creationId xmlns:p14="http://schemas.microsoft.com/office/powerpoint/2010/main" val="5769698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credit score scale. Most credit lenders want you to have a score in the good range to receive credit.</a:t>
            </a:r>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dirty="0"/>
          </a:p>
        </p:txBody>
      </p:sp>
    </p:spTree>
    <p:extLst>
      <p:ext uri="{BB962C8B-B14F-4D97-AF65-F5344CB8AC3E}">
        <p14:creationId xmlns:p14="http://schemas.microsoft.com/office/powerpoint/2010/main" val="28000550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request your free credit score, you should contact one of the three free credit reporting agencies: Equifax, Experian or Trans Union. Beware of credit reporting agencies that ask for a credit card to give you your score. These are the only free credit agencies. You should check your score at least once per year so you are aware of your financial records.</a:t>
            </a:r>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dirty="0"/>
          </a:p>
        </p:txBody>
      </p:sp>
    </p:spTree>
    <p:extLst>
      <p:ext uri="{BB962C8B-B14F-4D97-AF65-F5344CB8AC3E}">
        <p14:creationId xmlns:p14="http://schemas.microsoft.com/office/powerpoint/2010/main" val="39378454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credit score can always be changed. It may take a few months before you notice a change on your credit score. This is because it depends on when the company or business has reported its payments to the credit reporting agencies. For this reason, it is important to always pay your bills on time and to only use credit responsibly. Never max out a credit card, and always monitor your credit cards, just the way you do your bank account.</a:t>
            </a:r>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dirty="0"/>
          </a:p>
        </p:txBody>
      </p:sp>
    </p:spTree>
    <p:extLst>
      <p:ext uri="{BB962C8B-B14F-4D97-AF65-F5344CB8AC3E}">
        <p14:creationId xmlns:p14="http://schemas.microsoft.com/office/powerpoint/2010/main" val="13875151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www.federalreserve.gov/creditcard"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hyperlink" Target="https://www.practicalmoneyskills.com/" TargetMode="External"/><Relationship Id="rId5" Type="http://schemas.openxmlformats.org/officeDocument/2006/relationships/hyperlink" Target="http://www.financiallitnow.org/index.shtml" TargetMode="External"/><Relationship Id="rId4" Type="http://schemas.openxmlformats.org/officeDocument/2006/relationships/hyperlink" Target="http://anytime.cuna.org/15608/index.php"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www.equifax.com/"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 Id="rId5" Type="http://schemas.openxmlformats.org/officeDocument/2006/relationships/hyperlink" Target="http://www.tuc.com/" TargetMode="External"/><Relationship Id="rId4" Type="http://schemas.openxmlformats.org/officeDocument/2006/relationships/hyperlink" Target="http://www.experian.co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sz="5400" spc="-165" dirty="0"/>
              <a:t>Credit Scores and Your Financial Future</a:t>
            </a:r>
            <a:endParaRPr lang="en-US" sz="4800" spc="-165"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Identifying the Red Flags of Credit Scores</a:t>
            </a:r>
          </a:p>
        </p:txBody>
      </p:sp>
      <p:sp>
        <p:nvSpPr>
          <p:cNvPr id="3" name="Content Placeholder 2">
            <a:extLst>
              <a:ext uri="{FF2B5EF4-FFF2-40B4-BE49-F238E27FC236}">
                <a16:creationId xmlns:a16="http://schemas.microsoft.com/office/drawing/2014/main" id="{59F0F94D-C8A9-C04F-8564-DBC7D87B199A}"/>
              </a:ext>
            </a:extLst>
          </p:cNvPr>
          <p:cNvSpPr>
            <a:spLocks noGrp="1"/>
          </p:cNvSpPr>
          <p:nvPr>
            <p:ph sz="half" idx="1"/>
          </p:nvPr>
        </p:nvSpPr>
        <p:spPr>
          <a:xfrm>
            <a:off x="737880" y="1420420"/>
            <a:ext cx="10062235" cy="4734318"/>
          </a:xfrm>
        </p:spPr>
        <p:txBody>
          <a:bodyPr/>
          <a:lstStyle/>
          <a:p>
            <a:pPr lvl="1"/>
            <a:r>
              <a:rPr lang="en-US" dirty="0"/>
              <a:t>Debbie has four credit cards. Two of the four cards have reached the available credit limit and the other two cards have used 50% of their available credit limit. Debbie has never missed a payment and  always makes the minimum payment on the cards. She is in the process of relocating and is looking for  places to live. Four different property management  companies have run credit reports to check her financial history.</a:t>
            </a:r>
          </a:p>
          <a:p>
            <a:pPr lvl="1"/>
            <a:r>
              <a:rPr lang="en-US" dirty="0"/>
              <a:t>What factors could negatively effect Debbie’s credit  score?</a:t>
            </a:r>
          </a:p>
          <a:p>
            <a:pPr marL="457200" lvl="2" indent="0">
              <a:buNone/>
            </a:pPr>
            <a:endParaRPr lang="en-US" dirty="0"/>
          </a:p>
        </p:txBody>
      </p:sp>
    </p:spTree>
    <p:extLst>
      <p:ext uri="{BB962C8B-B14F-4D97-AF65-F5344CB8AC3E}">
        <p14:creationId xmlns:p14="http://schemas.microsoft.com/office/powerpoint/2010/main" val="3196456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References/Resources</a:t>
            </a:r>
          </a:p>
        </p:txBody>
      </p:sp>
      <p:sp>
        <p:nvSpPr>
          <p:cNvPr id="6" name="Content Placeholder 5"/>
          <p:cNvSpPr>
            <a:spLocks noGrp="1"/>
          </p:cNvSpPr>
          <p:nvPr>
            <p:ph sz="half" idx="1"/>
          </p:nvPr>
        </p:nvSpPr>
        <p:spPr>
          <a:xfrm>
            <a:off x="740664" y="1420420"/>
            <a:ext cx="11055750" cy="4949900"/>
          </a:xfrm>
        </p:spPr>
        <p:txBody>
          <a:bodyPr>
            <a:normAutofit/>
          </a:bodyPr>
          <a:lstStyle/>
          <a:p>
            <a:pPr lvl="1"/>
            <a:r>
              <a:rPr lang="en-US" sz="1600" dirty="0"/>
              <a:t>Images:</a:t>
            </a:r>
          </a:p>
          <a:p>
            <a:pPr lvl="2"/>
            <a:r>
              <a:rPr lang="en-US" sz="1600" dirty="0"/>
              <a:t>Microsoft Office Clip Art: Used with permission from Microsoft</a:t>
            </a:r>
          </a:p>
          <a:p>
            <a:pPr lvl="2"/>
            <a:endParaRPr lang="en-US" sz="1600" dirty="0"/>
          </a:p>
          <a:p>
            <a:pPr lvl="1"/>
            <a:r>
              <a:rPr lang="en-US" sz="1600" dirty="0"/>
              <a:t>Websites:</a:t>
            </a:r>
          </a:p>
          <a:p>
            <a:pPr lvl="2"/>
            <a:r>
              <a:rPr lang="en-US" sz="1600" dirty="0"/>
              <a:t>Consumer’s Guide: Credit  </a:t>
            </a:r>
          </a:p>
          <a:p>
            <a:pPr marL="457200" lvl="2" indent="0">
              <a:buNone/>
            </a:pPr>
            <a:r>
              <a:rPr lang="en-US" sz="1600" dirty="0">
                <a:hlinkClick r:id="rId3"/>
              </a:rPr>
              <a:t>http://www.federalreserve.gov/creditcard</a:t>
            </a:r>
            <a:endParaRPr lang="en-US" sz="1600" dirty="0"/>
          </a:p>
          <a:p>
            <a:pPr lvl="2"/>
            <a:endParaRPr lang="en-US" sz="1600" dirty="0"/>
          </a:p>
          <a:p>
            <a:pPr lvl="2"/>
            <a:r>
              <a:rPr lang="en-US" sz="1600" dirty="0"/>
              <a:t>Credit Union National Association  </a:t>
            </a:r>
          </a:p>
          <a:p>
            <a:pPr marL="457200" lvl="2" indent="0">
              <a:buNone/>
            </a:pPr>
            <a:r>
              <a:rPr lang="en-US" sz="1600" dirty="0">
                <a:hlinkClick r:id="rId4"/>
              </a:rPr>
              <a:t>http://anytime.cuna.org/15608/index.php</a:t>
            </a:r>
            <a:endParaRPr lang="en-US" sz="1600" dirty="0"/>
          </a:p>
          <a:p>
            <a:pPr lvl="2"/>
            <a:endParaRPr lang="en-US" sz="1600" dirty="0"/>
          </a:p>
          <a:p>
            <a:pPr lvl="2"/>
            <a:r>
              <a:rPr lang="en-US" sz="1600" dirty="0"/>
              <a:t>Financial Literacy Now  </a:t>
            </a:r>
          </a:p>
          <a:p>
            <a:pPr marL="457200" lvl="2" indent="0">
              <a:buNone/>
            </a:pPr>
            <a:r>
              <a:rPr lang="en-US" sz="1600" dirty="0">
                <a:hlinkClick r:id="rId5"/>
              </a:rPr>
              <a:t>http://www.financiallitnow.org/index.shtml</a:t>
            </a:r>
            <a:endParaRPr lang="en-US" sz="1600" dirty="0"/>
          </a:p>
          <a:p>
            <a:pPr lvl="2"/>
            <a:endParaRPr lang="en-US" sz="1600" dirty="0"/>
          </a:p>
          <a:p>
            <a:pPr lvl="2"/>
            <a:r>
              <a:rPr lang="en-US" sz="1600" dirty="0"/>
              <a:t>  Practical Money Skills  </a:t>
            </a:r>
          </a:p>
          <a:p>
            <a:pPr marL="457200" lvl="2" indent="0">
              <a:buNone/>
            </a:pPr>
            <a:r>
              <a:rPr lang="en-US" sz="1600" dirty="0">
                <a:hlinkClick r:id="rId6"/>
              </a:rPr>
              <a:t>https://www.practicalmoneyskills.com</a:t>
            </a:r>
            <a:endParaRPr lang="en-US" sz="1600" dirty="0"/>
          </a:p>
          <a:p>
            <a:pPr lvl="2"/>
            <a:endParaRPr lang="en-US" sz="1600" dirty="0"/>
          </a:p>
          <a:p>
            <a:pPr lvl="2"/>
            <a:endParaRPr lang="en-US" sz="1600" dirty="0"/>
          </a:p>
          <a:p>
            <a:pPr marL="457200" lvl="2" indent="0">
              <a:buNone/>
            </a:pPr>
            <a:endParaRPr lang="en-US" sz="1600" dirty="0"/>
          </a:p>
          <a:p>
            <a:pPr marL="457200" lvl="2" indent="0">
              <a:buNone/>
            </a:pPr>
            <a:endParaRPr lang="en-US" sz="1600" dirty="0"/>
          </a:p>
          <a:p>
            <a:pPr marL="457200" lvl="2" indent="0">
              <a:buNone/>
            </a:pPr>
            <a:endParaRPr lang="en-US" sz="1900" dirty="0"/>
          </a:p>
          <a:p>
            <a:pPr marL="457200" lvl="2" indent="0">
              <a:buNone/>
            </a:pPr>
            <a:endParaRPr lang="en-US" sz="1900" dirty="0"/>
          </a:p>
          <a:p>
            <a:pPr marL="457200" lvl="2" indent="0">
              <a:buNone/>
            </a:pPr>
            <a:endParaRPr lang="en-US" sz="1900" dirty="0"/>
          </a:p>
          <a:p>
            <a:pPr marL="457200" lvl="2" indent="0">
              <a:buNone/>
            </a:pPr>
            <a:endParaRPr lang="en-US" sz="1900" dirty="0"/>
          </a:p>
          <a:p>
            <a:pPr lvl="2"/>
            <a:endParaRPr lang="en-US" sz="2400" dirty="0"/>
          </a:p>
          <a:p>
            <a:pPr lvl="1"/>
            <a:endParaRPr lang="en-US" sz="2400" dirty="0"/>
          </a:p>
        </p:txBody>
      </p:sp>
    </p:spTree>
    <p:extLst>
      <p:ext uri="{BB962C8B-B14F-4D97-AF65-F5344CB8AC3E}">
        <p14:creationId xmlns:p14="http://schemas.microsoft.com/office/powerpoint/2010/main" val="842542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Credit Score</a:t>
            </a:r>
          </a:p>
          <a:p>
            <a:pPr lvl="2"/>
            <a:r>
              <a:rPr lang="en-US" dirty="0"/>
              <a:t>A number assigned to a person that indicates to lenders their capacity to repay a loan.</a:t>
            </a:r>
          </a:p>
          <a:p>
            <a:pPr lvl="2"/>
            <a:r>
              <a:rPr lang="en-US" dirty="0"/>
              <a:t>The number is between 300 and 850</a:t>
            </a:r>
          </a:p>
          <a:p>
            <a:pPr lvl="2"/>
            <a:r>
              <a:rPr lang="en-US" dirty="0"/>
              <a:t>The higher your score, the lower the risk to lenders.</a:t>
            </a:r>
          </a:p>
          <a:p>
            <a:pPr marL="457200" lvl="2" indent="0">
              <a:buNone/>
            </a:pPr>
            <a:endParaRPr lang="en-US" dirty="0"/>
          </a:p>
          <a:p>
            <a:pPr lvl="1"/>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What is a Credit Score?</a:t>
            </a:r>
          </a:p>
        </p:txBody>
      </p:sp>
    </p:spTree>
    <p:extLst>
      <p:ext uri="{BB962C8B-B14F-4D97-AF65-F5344CB8AC3E}">
        <p14:creationId xmlns:p14="http://schemas.microsoft.com/office/powerpoint/2010/main" val="1770115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Searching for an apartment or house</a:t>
            </a:r>
          </a:p>
          <a:p>
            <a:pPr lvl="1"/>
            <a:r>
              <a:rPr lang="en-US" dirty="0"/>
              <a:t>Job opportunities</a:t>
            </a:r>
          </a:p>
          <a:p>
            <a:pPr lvl="1"/>
            <a:r>
              <a:rPr lang="en-US" dirty="0"/>
              <a:t>Better interest and insurance rates</a:t>
            </a:r>
          </a:p>
          <a:p>
            <a:pPr lvl="1"/>
            <a:r>
              <a:rPr lang="en-US" dirty="0"/>
              <a:t>More opportunity</a:t>
            </a:r>
          </a:p>
          <a:p>
            <a:pPr marL="457200" lvl="2" indent="0">
              <a:buNone/>
            </a:pPr>
            <a:endParaRPr lang="en-US" dirty="0"/>
          </a:p>
          <a:p>
            <a:pPr lvl="1"/>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Importance of a Good Score?</a:t>
            </a:r>
          </a:p>
        </p:txBody>
      </p:sp>
    </p:spTree>
    <p:extLst>
      <p:ext uri="{BB962C8B-B14F-4D97-AF65-F5344CB8AC3E}">
        <p14:creationId xmlns:p14="http://schemas.microsoft.com/office/powerpoint/2010/main" val="1058776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Paying bills late</a:t>
            </a:r>
          </a:p>
          <a:p>
            <a:pPr lvl="1"/>
            <a:r>
              <a:rPr lang="en-US" dirty="0"/>
              <a:t>Too many delinquent accounts</a:t>
            </a:r>
          </a:p>
          <a:p>
            <a:pPr lvl="1"/>
            <a:r>
              <a:rPr lang="en-US" dirty="0"/>
              <a:t>Requesting too many credit reports</a:t>
            </a:r>
          </a:p>
          <a:p>
            <a:pPr lvl="1"/>
            <a:r>
              <a:rPr lang="en-US" dirty="0"/>
              <a:t>Too many credit cards</a:t>
            </a:r>
          </a:p>
          <a:p>
            <a:pPr lvl="1"/>
            <a:r>
              <a:rPr lang="en-US" dirty="0"/>
              <a:t>Excessive debt amount</a:t>
            </a:r>
          </a:p>
          <a:p>
            <a:pPr lvl="1"/>
            <a:r>
              <a:rPr lang="en-US" dirty="0"/>
              <a:t>Filing for bankruptcy</a:t>
            </a:r>
          </a:p>
          <a:p>
            <a:pPr lvl="1"/>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Factor Effecting Your Credit Score</a:t>
            </a:r>
          </a:p>
        </p:txBody>
      </p:sp>
      <p:sp>
        <p:nvSpPr>
          <p:cNvPr id="5" name="object 6">
            <a:extLst>
              <a:ext uri="{FF2B5EF4-FFF2-40B4-BE49-F238E27FC236}">
                <a16:creationId xmlns:a16="http://schemas.microsoft.com/office/drawing/2014/main" id="{8AD09E60-ED8E-9040-A58B-BD27189EE715}"/>
              </a:ext>
            </a:extLst>
          </p:cNvPr>
          <p:cNvSpPr/>
          <p:nvPr/>
        </p:nvSpPr>
        <p:spPr>
          <a:xfrm>
            <a:off x="8680231" y="3182938"/>
            <a:ext cx="2119884" cy="2971800"/>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467348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This scoring system formula, developed by FICO™, is used to help lenders evaluate the risk for potential lenders.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Predicting Your Credit Score</a:t>
            </a:r>
          </a:p>
        </p:txBody>
      </p:sp>
      <p:pic>
        <p:nvPicPr>
          <p:cNvPr id="3" name="Picture 2">
            <a:extLst>
              <a:ext uri="{FF2B5EF4-FFF2-40B4-BE49-F238E27FC236}">
                <a16:creationId xmlns:a16="http://schemas.microsoft.com/office/drawing/2014/main" id="{9FC99CEA-ECCD-9449-8354-84903208C4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20104" y="3294564"/>
            <a:ext cx="5080011" cy="2860174"/>
          </a:xfrm>
          <a:prstGeom prst="rect">
            <a:avLst/>
          </a:prstGeom>
        </p:spPr>
      </p:pic>
    </p:spTree>
    <p:extLst>
      <p:ext uri="{BB962C8B-B14F-4D97-AF65-F5344CB8AC3E}">
        <p14:creationId xmlns:p14="http://schemas.microsoft.com/office/powerpoint/2010/main" val="459921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537CA77E-CB3F-F247-A26C-99FAB16A06E4}"/>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999785" y="2662431"/>
            <a:ext cx="9541209" cy="1460389"/>
          </a:xfrm>
        </p:spPr>
      </p:pic>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Credit Score Scale</a:t>
            </a:r>
          </a:p>
        </p:txBody>
      </p:sp>
    </p:spTree>
    <p:extLst>
      <p:ext uri="{BB962C8B-B14F-4D97-AF65-F5344CB8AC3E}">
        <p14:creationId xmlns:p14="http://schemas.microsoft.com/office/powerpoint/2010/main" val="3760639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Obtaining Your Credit Score</a:t>
            </a:r>
          </a:p>
        </p:txBody>
      </p:sp>
      <p:sp>
        <p:nvSpPr>
          <p:cNvPr id="3" name="Content Placeholder 2">
            <a:extLst>
              <a:ext uri="{FF2B5EF4-FFF2-40B4-BE49-F238E27FC236}">
                <a16:creationId xmlns:a16="http://schemas.microsoft.com/office/drawing/2014/main" id="{59F0F94D-C8A9-C04F-8564-DBC7D87B199A}"/>
              </a:ext>
            </a:extLst>
          </p:cNvPr>
          <p:cNvSpPr>
            <a:spLocks noGrp="1"/>
          </p:cNvSpPr>
          <p:nvPr>
            <p:ph sz="half" idx="1"/>
          </p:nvPr>
        </p:nvSpPr>
        <p:spPr>
          <a:xfrm>
            <a:off x="737880" y="1420420"/>
            <a:ext cx="10062235" cy="4734318"/>
          </a:xfrm>
        </p:spPr>
        <p:txBody>
          <a:bodyPr/>
          <a:lstStyle/>
          <a:p>
            <a:pPr lvl="1"/>
            <a:r>
              <a:rPr lang="en-US" dirty="0"/>
              <a:t>You are entitled to a free credit report once a year from each of the following credit bureaus:</a:t>
            </a:r>
          </a:p>
          <a:p>
            <a:pPr lvl="2"/>
            <a:r>
              <a:rPr lang="en-US" dirty="0"/>
              <a:t>Equifax</a:t>
            </a:r>
          </a:p>
          <a:p>
            <a:pPr marL="457200" lvl="2" indent="0">
              <a:buNone/>
            </a:pPr>
            <a:r>
              <a:rPr lang="en-US" dirty="0">
                <a:hlinkClick r:id="rId3"/>
              </a:rPr>
              <a:t>www.equifax.com</a:t>
            </a:r>
            <a:endParaRPr lang="en-US" dirty="0"/>
          </a:p>
          <a:p>
            <a:pPr lvl="2"/>
            <a:r>
              <a:rPr lang="en-US" dirty="0"/>
              <a:t>Experian</a:t>
            </a:r>
          </a:p>
          <a:p>
            <a:pPr marL="457200" lvl="2" indent="0">
              <a:buNone/>
            </a:pPr>
            <a:r>
              <a:rPr lang="en-US" dirty="0">
                <a:hlinkClick r:id="rId4"/>
              </a:rPr>
              <a:t>www.experian.com</a:t>
            </a:r>
            <a:endParaRPr lang="en-US" dirty="0"/>
          </a:p>
          <a:p>
            <a:pPr lvl="2"/>
            <a:r>
              <a:rPr lang="en-US" dirty="0"/>
              <a:t>Trans Union</a:t>
            </a:r>
          </a:p>
          <a:p>
            <a:pPr marL="457200" lvl="2" indent="0">
              <a:buNone/>
            </a:pPr>
            <a:r>
              <a:rPr lang="en-US" dirty="0">
                <a:hlinkClick r:id="rId5"/>
              </a:rPr>
              <a:t>www.tuc.com</a:t>
            </a:r>
            <a:endParaRPr lang="en-US" dirty="0"/>
          </a:p>
          <a:p>
            <a:pPr marL="457200" lvl="2" indent="0">
              <a:buNone/>
            </a:pPr>
            <a:endParaRPr lang="en-US" dirty="0"/>
          </a:p>
        </p:txBody>
      </p:sp>
    </p:spTree>
    <p:extLst>
      <p:ext uri="{BB962C8B-B14F-4D97-AF65-F5344CB8AC3E}">
        <p14:creationId xmlns:p14="http://schemas.microsoft.com/office/powerpoint/2010/main" val="2786660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Building a Solid Credit History</a:t>
            </a:r>
          </a:p>
        </p:txBody>
      </p:sp>
      <p:sp>
        <p:nvSpPr>
          <p:cNvPr id="3" name="Content Placeholder 2">
            <a:extLst>
              <a:ext uri="{FF2B5EF4-FFF2-40B4-BE49-F238E27FC236}">
                <a16:creationId xmlns:a16="http://schemas.microsoft.com/office/drawing/2014/main" id="{59F0F94D-C8A9-C04F-8564-DBC7D87B199A}"/>
              </a:ext>
            </a:extLst>
          </p:cNvPr>
          <p:cNvSpPr>
            <a:spLocks noGrp="1"/>
          </p:cNvSpPr>
          <p:nvPr>
            <p:ph sz="half" idx="1"/>
          </p:nvPr>
        </p:nvSpPr>
        <p:spPr>
          <a:xfrm>
            <a:off x="737880" y="1420420"/>
            <a:ext cx="10062235" cy="4734318"/>
          </a:xfrm>
        </p:spPr>
        <p:txBody>
          <a:bodyPr/>
          <a:lstStyle/>
          <a:p>
            <a:pPr lvl="1"/>
            <a:r>
              <a:rPr lang="en-US" dirty="0"/>
              <a:t>Pay monthly bill on time</a:t>
            </a:r>
          </a:p>
          <a:p>
            <a:pPr lvl="1"/>
            <a:r>
              <a:rPr lang="en-US" dirty="0"/>
              <a:t>Open a line of credit and use it responsibly</a:t>
            </a:r>
          </a:p>
          <a:p>
            <a:pPr lvl="1"/>
            <a:r>
              <a:rPr lang="en-US" dirty="0"/>
              <a:t>Don’t “max out” your credit card</a:t>
            </a:r>
          </a:p>
          <a:p>
            <a:pPr lvl="1"/>
            <a:r>
              <a:rPr lang="en-US" dirty="0"/>
              <a:t>Keep line of credit with one company</a:t>
            </a:r>
          </a:p>
          <a:p>
            <a:pPr lvl="1"/>
            <a:r>
              <a:rPr lang="en-US" dirty="0"/>
              <a:t>Monitor credit</a:t>
            </a:r>
          </a:p>
          <a:p>
            <a:pPr lvl="1"/>
            <a:r>
              <a:rPr lang="en-US" dirty="0"/>
              <a:t>Keep track of finances</a:t>
            </a:r>
          </a:p>
          <a:p>
            <a:pPr marL="457200" lvl="2" indent="0">
              <a:buNone/>
            </a:pPr>
            <a:endParaRPr lang="en-US" dirty="0"/>
          </a:p>
        </p:txBody>
      </p:sp>
      <p:sp>
        <p:nvSpPr>
          <p:cNvPr id="5" name="object 6">
            <a:extLst>
              <a:ext uri="{FF2B5EF4-FFF2-40B4-BE49-F238E27FC236}">
                <a16:creationId xmlns:a16="http://schemas.microsoft.com/office/drawing/2014/main" id="{1B5EC61F-839E-AC47-AACF-981D50DB089B}"/>
              </a:ext>
            </a:extLst>
          </p:cNvPr>
          <p:cNvSpPr/>
          <p:nvPr/>
        </p:nvSpPr>
        <p:spPr>
          <a:xfrm>
            <a:off x="8136976" y="4024244"/>
            <a:ext cx="2663139" cy="2130494"/>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2167266849"/>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1627</TotalTime>
  <Words>954</Words>
  <Application>Microsoft Macintosh PowerPoint</Application>
  <PresentationFormat>Widescreen</PresentationFormat>
  <Paragraphs>87</Paragraphs>
  <Slides>11</Slides>
  <Notes>11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.AppleSystemUIFont</vt:lpstr>
      <vt:lpstr>Arial</vt:lpstr>
      <vt:lpstr>Calibri</vt:lpstr>
      <vt:lpstr>Open Sans</vt:lpstr>
      <vt:lpstr>Open Sans SemiBold</vt:lpstr>
      <vt:lpstr>2_Office Theme</vt:lpstr>
      <vt:lpstr>3_Office Theme</vt:lpstr>
      <vt:lpstr>Credit Scores and Your Financial Future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References/Resources</vt:lpstr>
    </vt:vector>
  </TitlesOfParts>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Ankitha Rai</cp:lastModifiedBy>
  <cp:revision>153</cp:revision>
  <cp:lastPrinted>2017-07-07T16:17:37Z</cp:lastPrinted>
  <dcterms:created xsi:type="dcterms:W3CDTF">2017-07-11T23:58:30Z</dcterms:created>
  <dcterms:modified xsi:type="dcterms:W3CDTF">2018-01-31T19:13:20Z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