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6"/>
  </p:notesMasterIdLst>
  <p:handoutMasterIdLst>
    <p:handoutMasterId r:id="rId37"/>
  </p:handoutMasterIdLst>
  <p:sldIdLst>
    <p:sldId id="322" r:id="rId6"/>
    <p:sldId id="319" r:id="rId7"/>
    <p:sldId id="323" r:id="rId8"/>
    <p:sldId id="324"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51" r:id="rId31"/>
    <p:sldId id="352" r:id="rId32"/>
    <p:sldId id="349" r:id="rId33"/>
    <p:sldId id="350" r:id="rId34"/>
    <p:sldId id="353"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5137" autoAdjust="0"/>
  </p:normalViewPr>
  <p:slideViewPr>
    <p:cSldViewPr snapToGrid="0">
      <p:cViewPr>
        <p:scale>
          <a:sx n="63" d="100"/>
          <a:sy n="63" d="100"/>
        </p:scale>
        <p:origin x="820" y="60"/>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21-Nov-17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21-Nov-17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dc.gov/alcohol/fact-sheets/underage-drinking.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statisticbrain.com/youth-violence-statistic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texasadvocacyproject.org/faq.php?faqid=54"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texasrunaway.org/" TargetMode="External"/><Relationship Id="rId7" Type="http://schemas.openxmlformats.org/officeDocument/2006/relationships/hyperlink" Target="http://www.helpandhope.org/2-1-1.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www.helpandhope.org/programs-search.asp" TargetMode="External"/><Relationship Id="rId5" Type="http://schemas.openxmlformats.org/officeDocument/2006/relationships/hyperlink" Target="http://www.texassuicideprevention.org/" TargetMode="External"/><Relationship Id="rId4" Type="http://schemas.openxmlformats.org/officeDocument/2006/relationships/hyperlink" Target="http://www.texasyouth.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childwelfare.gov/pubs/usermanuals/educator/educator.pdf"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dfps.state.tx.us/Child_Protection/About_Child_Protective_Services/"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psychcentral.com/lib/15-common-defense-mechanisms/000125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kidspeace.org/uploadedFiles/15_Ways_parenting_008_0010_flier.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With the increased mobility that is possible today, immediate families have a greater chance of having to be separated than they once did. Family separation that is not marital-related can cause strain on a family. Separation may be necessary when a parent has to travel to another city for employment or when a parent has to leave to care for an ill relative. Children need to understand that when a parent leaves, he or she will return.</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How can family separation that is</a:t>
            </a:r>
            <a:r>
              <a:rPr lang="en-US" baseline="0" dirty="0"/>
              <a:t> not marital-related affect children?</a:t>
            </a:r>
          </a:p>
          <a:p>
            <a:endParaRPr lang="en-US" dirty="0"/>
          </a:p>
          <a:p>
            <a:r>
              <a:rPr lang="en-US" dirty="0"/>
              <a:t>How can/does</a:t>
            </a:r>
            <a:r>
              <a:rPr lang="en-US" baseline="0" dirty="0"/>
              <a:t> being </a:t>
            </a:r>
            <a:r>
              <a:rPr lang="en-US" dirty="0"/>
              <a:t>homeless affect</a:t>
            </a:r>
            <a:r>
              <a:rPr lang="en-US" baseline="0" dirty="0"/>
              <a:t> the family unit?</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066519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a:t>
            </a:r>
            <a:r>
              <a:rPr lang="en-US" baseline="0" dirty="0"/>
              <a:t> to the Centers for Disease Control and Prevention, </a:t>
            </a:r>
            <a:r>
              <a:rPr lang="en-US" sz="1200" b="0" i="0" kern="1200" baseline="0" dirty="0">
                <a:solidFill>
                  <a:schemeClr val="tx1"/>
                </a:solidFill>
                <a:effectLst/>
                <a:latin typeface="+mn-lt"/>
                <a:ea typeface="+mn-ea"/>
                <a:cs typeface="+mn-cs"/>
              </a:rPr>
              <a:t>m</a:t>
            </a:r>
            <a:r>
              <a:rPr lang="en-US" sz="1200" b="0" i="0" kern="1200" dirty="0">
                <a:solidFill>
                  <a:schemeClr val="tx1"/>
                </a:solidFill>
                <a:effectLst/>
                <a:latin typeface="+mn-lt"/>
                <a:ea typeface="+mn-ea"/>
                <a:cs typeface="+mn-cs"/>
              </a:rPr>
              <a:t>en are more likely than women to </a:t>
            </a:r>
            <a:r>
              <a:rPr lang="en-US" sz="1200" b="0" i="0" u="none" kern="1200" dirty="0">
                <a:solidFill>
                  <a:schemeClr val="tx1"/>
                </a:solidFill>
                <a:effectLst/>
                <a:latin typeface="+mn-lt"/>
                <a:ea typeface="+mn-ea"/>
                <a:cs typeface="+mn-cs"/>
              </a:rPr>
              <a:t>drink excessively</a:t>
            </a:r>
            <a:r>
              <a:rPr lang="en-US" sz="1200" b="0" i="0" kern="1200" dirty="0">
                <a:solidFill>
                  <a:schemeClr val="tx1"/>
                </a:solidFill>
                <a:effectLst/>
                <a:latin typeface="+mn-lt"/>
                <a:ea typeface="+mn-ea"/>
                <a:cs typeface="+mn-cs"/>
              </a:rPr>
              <a:t>. Excessive drinking is associated with significant increases in short-term risks to health and safety, and the risk increases as the amount of drinking increases. Men are also more likely than women to take other risks (such</a:t>
            </a:r>
            <a:r>
              <a:rPr lang="en-US" sz="1200" b="0" i="0" kern="1200" baseline="0" dirty="0">
                <a:solidFill>
                  <a:schemeClr val="tx1"/>
                </a:solidFill>
                <a:effectLst/>
                <a:latin typeface="+mn-lt"/>
                <a:ea typeface="+mn-ea"/>
                <a:cs typeface="+mn-cs"/>
              </a:rPr>
              <a:t> as </a:t>
            </a:r>
            <a:r>
              <a:rPr lang="en-US" sz="1200" b="0" i="0" kern="1200" dirty="0">
                <a:solidFill>
                  <a:schemeClr val="tx1"/>
                </a:solidFill>
                <a:effectLst/>
                <a:latin typeface="+mn-lt"/>
                <a:ea typeface="+mn-ea"/>
                <a:cs typeface="+mn-cs"/>
              </a:rPr>
              <a:t>drive fast or without a safety belt), when combined with excessive drinking, further increasing their risk of injury or death.</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baseline="0" dirty="0">
                <a:solidFill>
                  <a:schemeClr val="tx1"/>
                </a:solidFill>
                <a:effectLst/>
                <a:latin typeface="+mn-lt"/>
                <a:ea typeface="+mn-ea"/>
                <a:cs typeface="+mn-cs"/>
              </a:rPr>
              <a:t>Underage drinking brings major health problems and consequences to the family. Discuss the Facts Sheets – Underage Drinking at the </a:t>
            </a:r>
            <a:r>
              <a:rPr lang="en-US" baseline="0" dirty="0"/>
              <a:t>Centers for Disease Control and Prevention. Allow for questions and discussion.</a:t>
            </a: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r>
              <a:rPr lang="en-US" baseline="0" dirty="0"/>
              <a:t>Centers for Disease Control and Prevention</a:t>
            </a:r>
          </a:p>
          <a:p>
            <a:r>
              <a:rPr lang="en-US" baseline="0" dirty="0"/>
              <a:t>Facts Sheets – Underage Drinking</a:t>
            </a:r>
          </a:p>
          <a:p>
            <a:r>
              <a:rPr lang="en-US" dirty="0">
                <a:hlinkClick r:id="rId3"/>
              </a:rPr>
              <a:t>http://www.cdc.gov/alcohol/fact-sheets/underage-drinking.htm</a:t>
            </a:r>
            <a:endParaRPr lang="en-US" dirty="0"/>
          </a:p>
          <a:p>
            <a:endParaRPr lang="en-US" dirty="0"/>
          </a:p>
          <a:p>
            <a:r>
              <a:rPr lang="en-US" sz="1200" kern="1200" dirty="0">
                <a:solidFill>
                  <a:schemeClr val="tx1"/>
                </a:solidFill>
                <a:effectLst/>
                <a:latin typeface="+mn-lt"/>
                <a:ea typeface="+mn-ea"/>
                <a:cs typeface="+mn-cs"/>
              </a:rPr>
              <a:t>Throughout history, cultures have used psychoactive drugs for various purposes such as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recreation, rituals, ceremonies and medicine.  A major concern for today’s medical professionals is substance abuse and its effect on society. </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Predisposing factors include:</a:t>
            </a:r>
          </a:p>
          <a:p>
            <a:pPr lvl="0"/>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working</a:t>
            </a:r>
            <a:r>
              <a:rPr lang="en-US" sz="1200" kern="1200" baseline="0" dirty="0">
                <a:solidFill>
                  <a:schemeClr val="tx1"/>
                </a:solidFill>
                <a:effectLst/>
                <a:latin typeface="+mn-lt"/>
                <a:ea typeface="+mn-ea"/>
                <a:cs typeface="+mn-cs"/>
              </a:rPr>
              <a:t> in health care</a:t>
            </a:r>
            <a:r>
              <a:rPr lang="en-US" sz="1200" kern="1200" dirty="0">
                <a:solidFill>
                  <a:schemeClr val="tx1"/>
                </a:solidFill>
                <a:effectLst/>
                <a:latin typeface="+mn-lt"/>
                <a:ea typeface="+mn-ea"/>
                <a:cs typeface="+mn-cs"/>
              </a:rPr>
              <a:t> (high risk due to availability of drugs)</a:t>
            </a:r>
            <a:r>
              <a:rPr lang="en-US" sz="1200" kern="1200" baseline="0" dirty="0">
                <a:solidFill>
                  <a:schemeClr val="tx1"/>
                </a:solidFill>
                <a:effectLst/>
                <a:latin typeface="+mn-lt"/>
                <a:ea typeface="+mn-ea"/>
                <a:cs typeface="+mn-cs"/>
              </a:rPr>
              <a:t> with the </a:t>
            </a:r>
            <a:r>
              <a:rPr lang="en-US" sz="1200" kern="1200" dirty="0">
                <a:solidFill>
                  <a:schemeClr val="tx1"/>
                </a:solidFill>
                <a:effectLst/>
                <a:latin typeface="+mn-lt"/>
                <a:ea typeface="+mn-ea"/>
                <a:cs typeface="+mn-cs"/>
              </a:rPr>
              <a:t>highest addiction rate</a:t>
            </a:r>
            <a:r>
              <a:rPr lang="en-US" sz="1200" kern="1200" baseline="0" dirty="0">
                <a:solidFill>
                  <a:schemeClr val="tx1"/>
                </a:solidFill>
                <a:effectLst/>
                <a:latin typeface="+mn-lt"/>
                <a:ea typeface="+mn-ea"/>
                <a:cs typeface="+mn-cs"/>
              </a:rPr>
              <a:t> belonging to </a:t>
            </a:r>
            <a:r>
              <a:rPr lang="en-US" sz="1200" kern="1200" dirty="0">
                <a:solidFill>
                  <a:schemeClr val="tx1"/>
                </a:solidFill>
                <a:effectLst/>
                <a:latin typeface="+mn-lt"/>
                <a:ea typeface="+mn-ea"/>
                <a:cs typeface="+mn-cs"/>
              </a:rPr>
              <a:t>anesthesiologists</a:t>
            </a: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family history of substance abuse</a:t>
            </a: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emotional problems</a:t>
            </a: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ineffective coping mechanisms</a:t>
            </a: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history of childhood physical or sexual abuse</a:t>
            </a: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“addictive” personality</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dirty="0"/>
              <a:t>An</a:t>
            </a:r>
            <a:r>
              <a:rPr lang="en-US" baseline="0" dirty="0"/>
              <a:t> i</a:t>
            </a:r>
            <a:r>
              <a:rPr lang="en-US" dirty="0"/>
              <a:t>ndividual using drugs</a:t>
            </a:r>
            <a:r>
              <a:rPr lang="en-US" baseline="0" dirty="0"/>
              <a:t> </a:t>
            </a:r>
            <a:r>
              <a:rPr lang="en-US" dirty="0"/>
              <a:t>suffers physically, emotionally, socially and intellectually.</a:t>
            </a:r>
            <a:r>
              <a:rPr lang="en-US" baseline="0" dirty="0"/>
              <a:t> </a:t>
            </a:r>
            <a:r>
              <a:rPr lang="en-US" dirty="0"/>
              <a:t>Children and teens blame themselves if a</a:t>
            </a:r>
            <a:r>
              <a:rPr lang="en-US" baseline="0" dirty="0"/>
              <a:t> </a:t>
            </a:r>
            <a:r>
              <a:rPr lang="en-US" dirty="0"/>
              <a:t>parent is using drugs.</a:t>
            </a:r>
            <a:r>
              <a:rPr lang="en-US" baseline="0" dirty="0"/>
              <a:t> </a:t>
            </a:r>
            <a:r>
              <a:rPr lang="en-US" dirty="0"/>
              <a:t>Teens will avoid bringing friends home and try to hide family problems from</a:t>
            </a:r>
            <a:r>
              <a:rPr lang="en-US" baseline="0" dirty="0"/>
              <a:t> </a:t>
            </a:r>
            <a:r>
              <a:rPr lang="en-US" dirty="0"/>
              <a:t>others.</a:t>
            </a:r>
            <a:r>
              <a:rPr lang="en-US" baseline="0" dirty="0"/>
              <a:t> </a:t>
            </a:r>
            <a:r>
              <a:rPr lang="en-US" dirty="0"/>
              <a:t>Children will start doing poorly in school</a:t>
            </a:r>
            <a:r>
              <a:rPr lang="en-US" baseline="0" dirty="0"/>
              <a:t> and </a:t>
            </a:r>
            <a:r>
              <a:rPr lang="en-US" dirty="0"/>
              <a:t>start complaining about</a:t>
            </a:r>
            <a:r>
              <a:rPr lang="en-US" baseline="0" dirty="0"/>
              <a:t> </a:t>
            </a:r>
            <a:r>
              <a:rPr lang="en-US" dirty="0"/>
              <a:t>physical health to get attention they aren’t getting at home.</a:t>
            </a:r>
          </a:p>
          <a:p>
            <a:endParaRPr lang="en-US" dirty="0"/>
          </a:p>
          <a:p>
            <a:r>
              <a:rPr lang="en-US" dirty="0"/>
              <a:t>What</a:t>
            </a:r>
            <a:r>
              <a:rPr lang="en-US" baseline="0" dirty="0"/>
              <a:t> </a:t>
            </a:r>
            <a:r>
              <a:rPr lang="en-US" dirty="0"/>
              <a:t>are</a:t>
            </a:r>
            <a:r>
              <a:rPr lang="en-US" baseline="0" dirty="0"/>
              <a:t> other ways families are affected by drug and alcohol use?</a:t>
            </a:r>
          </a:p>
          <a:p>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Family members get caught up in deceit to cover the problem. Some families</a:t>
            </a:r>
            <a:r>
              <a:rPr lang="en-US" baseline="0" dirty="0"/>
              <a:t> choose to intervene.  What is an intervention? An intervention is f</a:t>
            </a:r>
            <a:r>
              <a:rPr lang="en-US" dirty="0"/>
              <a:t>orcing a person to look at his or her behavior without the mask of denial.</a:t>
            </a:r>
            <a:r>
              <a:rPr lang="en-US" baseline="0" dirty="0"/>
              <a:t>  Do interventions work? Why or why not?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203604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Mothers Against Drunk Driving</a:t>
            </a:r>
            <a:endParaRPr lang="en-US" dirty="0"/>
          </a:p>
          <a:p>
            <a:r>
              <a:rPr lang="en-US" dirty="0"/>
              <a:t>Mother’s Against Drunk Driving Statistics</a:t>
            </a:r>
          </a:p>
          <a:p>
            <a:r>
              <a:rPr lang="en-US" dirty="0"/>
              <a:t>http://www.madd.org/statistics/</a:t>
            </a:r>
          </a:p>
          <a:p>
            <a:endParaRPr lang="en-US" dirty="0"/>
          </a:p>
          <a:p>
            <a:r>
              <a:rPr lang="en-US" dirty="0"/>
              <a:t>What effects would this have on the family?</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532417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MADD and National Presenting Sponsor State Farm® are introducing the newest tool to prevent underage drinking, a booklet called The 411 on Teen Drinking. This booklet is part of MADD’s Power of You(</a:t>
            </a:r>
            <a:r>
              <a:rPr lang="en-US" sz="1200" b="0" i="0" u="none" strike="noStrike" kern="1200" dirty="0" err="1">
                <a:solidFill>
                  <a:schemeClr val="tx1"/>
                </a:solidFill>
                <a:effectLst/>
                <a:latin typeface="+mn-lt"/>
                <a:ea typeface="+mn-ea"/>
                <a:cs typeface="+mn-cs"/>
              </a:rPr>
              <a:t>th</a:t>
            </a:r>
            <a:r>
              <a:rPr lang="en-US" sz="1200" b="0" i="0" u="none" strike="noStrike" kern="1200" dirty="0">
                <a:solidFill>
                  <a:schemeClr val="tx1"/>
                </a:solidFill>
                <a:effectLst/>
                <a:latin typeface="+mn-lt"/>
                <a:ea typeface="+mn-ea"/>
                <a:cs typeface="+mn-cs"/>
              </a:rPr>
              <a:t>)program, which empowers teens to resist peer pressure and influence other teens to not drink before age 21 and never get in the car with someone who’s been drinking.</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Sign up and receive MADD's research-based teen booklet and learn the best way to take a stand against underage drinking.</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235227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Gamblers can become bankrupt and turn to government assistance or crime to pay back debts.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Gamblers go through four stages:</a:t>
            </a:r>
          </a:p>
          <a:p>
            <a:r>
              <a:rPr lang="en-US" sz="1200" kern="1200" dirty="0">
                <a:solidFill>
                  <a:schemeClr val="tx1"/>
                </a:solidFill>
                <a:effectLst/>
                <a:latin typeface="+mn-lt"/>
                <a:ea typeface="+mn-ea"/>
                <a:cs typeface="+mn-cs"/>
              </a:rPr>
              <a:t>1.  Winning </a:t>
            </a:r>
          </a:p>
          <a:p>
            <a:r>
              <a:rPr lang="en-US" sz="1200" kern="1200" dirty="0">
                <a:solidFill>
                  <a:schemeClr val="tx1"/>
                </a:solidFill>
                <a:effectLst/>
                <a:latin typeface="+mn-lt"/>
                <a:ea typeface="+mn-ea"/>
                <a:cs typeface="+mn-cs"/>
              </a:rPr>
              <a:t>2.  Losing</a:t>
            </a:r>
          </a:p>
          <a:p>
            <a:r>
              <a:rPr lang="en-US" sz="1200" kern="1200" dirty="0">
                <a:solidFill>
                  <a:schemeClr val="tx1"/>
                </a:solidFill>
                <a:effectLst/>
                <a:latin typeface="+mn-lt"/>
                <a:ea typeface="+mn-ea"/>
                <a:cs typeface="+mn-cs"/>
              </a:rPr>
              <a:t>3.  Desperation</a:t>
            </a:r>
          </a:p>
          <a:p>
            <a:r>
              <a:rPr lang="en-US" sz="1200" kern="1200" dirty="0">
                <a:solidFill>
                  <a:schemeClr val="tx1"/>
                </a:solidFill>
                <a:effectLst/>
                <a:latin typeface="+mn-lt"/>
                <a:ea typeface="+mn-ea"/>
                <a:cs typeface="+mn-cs"/>
              </a:rPr>
              <a:t>4.  Hopelessness</a:t>
            </a:r>
          </a:p>
          <a:p>
            <a:r>
              <a:rPr lang="en-US" sz="1200" kern="1200" dirty="0">
                <a:solidFill>
                  <a:schemeClr val="tx1"/>
                </a:solidFill>
                <a:effectLst/>
                <a:latin typeface="+mn-lt"/>
                <a:ea typeface="+mn-ea"/>
                <a:cs typeface="+mn-cs"/>
              </a:rPr>
              <a:t> </a:t>
            </a:r>
          </a:p>
          <a:p>
            <a:pPr>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85904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a family member or friend has hinted about suicide or openly talked about it, do not ignore the situation. Express concern directly to the person. Suggest the person see a professional.</a:t>
            </a:r>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775585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Acts of violence and crime have increased dramatically from one or two generations ago. Many acts of violence and crime can be related to the increased use of drugs and alcohol. Criminal attacks can occur in your home, school, businesses, job or car. Many of these acts of violence and crime affect children.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is situational awareness? It is knowing your surroundings at all times.  Why is it important to report suspicious activity at school? In the community?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747634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Violence</a:t>
            </a:r>
            <a:r>
              <a:rPr lang="en-US" b="0" baseline="0" dirty="0"/>
              <a:t> can include:</a:t>
            </a:r>
          </a:p>
          <a:p>
            <a:endParaRPr lang="en-US" b="0" dirty="0"/>
          </a:p>
          <a:p>
            <a:pPr marL="171450" indent="-171450">
              <a:buFont typeface="Arial" panose="020B0604020202020204" pitchFamily="34" charset="0"/>
              <a:buChar char="•"/>
            </a:pPr>
            <a:r>
              <a:rPr lang="en-US" dirty="0"/>
              <a:t>Spouse/partner abuse</a:t>
            </a:r>
          </a:p>
          <a:p>
            <a:pPr marL="171450" indent="-171450">
              <a:buFont typeface="Arial" panose="020B0604020202020204" pitchFamily="34" charset="0"/>
              <a:buChar char="•"/>
            </a:pPr>
            <a:r>
              <a:rPr lang="en-US" dirty="0"/>
              <a:t>Elder abuse </a:t>
            </a:r>
          </a:p>
          <a:p>
            <a:pPr marL="171450" indent="-171450">
              <a:buFont typeface="Arial" panose="020B0604020202020204" pitchFamily="34" charset="0"/>
              <a:buChar char="•"/>
            </a:pPr>
            <a:r>
              <a:rPr lang="en-US" dirty="0"/>
              <a:t>Child abuse</a:t>
            </a:r>
          </a:p>
          <a:p>
            <a:pPr marL="171450" indent="-171450">
              <a:buFont typeface="Arial" panose="020B0604020202020204" pitchFamily="34" charset="0"/>
              <a:buChar char="•"/>
            </a:pPr>
            <a:r>
              <a:rPr lang="en-US" dirty="0"/>
              <a:t>Every ethnic, religious, educational and economic background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Is bullying (in all its forms) a form of abuse? Why or why not?</a:t>
            </a:r>
          </a:p>
          <a:p>
            <a:pPr marL="0" indent="0">
              <a:buFont typeface="Arial" panose="020B0604020202020204" pitchFamily="34" charset="0"/>
              <a:buNone/>
            </a:pPr>
            <a:endParaRPr lang="en-US" dirty="0"/>
          </a:p>
          <a:p>
            <a:r>
              <a:rPr lang="en-US" sz="1200" kern="1200" dirty="0">
                <a:solidFill>
                  <a:schemeClr val="tx1"/>
                </a:solidFill>
                <a:effectLst/>
                <a:latin typeface="+mn-lt"/>
                <a:ea typeface="+mn-ea"/>
                <a:cs typeface="+mn-cs"/>
              </a:rPr>
              <a:t>What are some reasons for violence?</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Reasons for violence: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Anger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Frustration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Stress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Resentment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Suspicion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Tension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Insecure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Low self-esteem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is youth violence? Youth violence refers to harmful behaviors that can start early and continue into young adulthood. The young person can be a victim, an offender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 a witness to the violence. Youth violence includes various behaviors. Some violent acts—such as bullying, slapping or hitting—can cause more emotional harm than physical harm. Others, such as robbery and assault (with or without weapons) can lead to serious injury or even death.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Youth Violence Statistics</a:t>
            </a:r>
          </a:p>
          <a:p>
            <a:r>
              <a:rPr lang="en-US" sz="1200" kern="1200" dirty="0">
                <a:solidFill>
                  <a:schemeClr val="tx1"/>
                </a:solidFill>
                <a:effectLst/>
                <a:latin typeface="+mn-lt"/>
                <a:ea typeface="+mn-ea"/>
                <a:cs typeface="+mn-cs"/>
              </a:rPr>
              <a:t>Source: Character Counts, Where Peace Lives, Bureau of Justice Statistics</a:t>
            </a:r>
          </a:p>
          <a:p>
            <a:r>
              <a:rPr lang="en-US" sz="1200" u="sng" kern="1200" dirty="0">
                <a:solidFill>
                  <a:schemeClr val="tx1"/>
                </a:solidFill>
                <a:effectLst/>
                <a:latin typeface="+mn-lt"/>
                <a:ea typeface="+mn-ea"/>
                <a:cs typeface="+mn-cs"/>
              </a:rPr>
              <a:t>http://www.statisticbrain.com/youth-violence-statistics/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9</a:t>
            </a:r>
          </a:p>
          <a:p>
            <a:pPr marL="0" indent="0">
              <a:buFont typeface="Arial" panose="020B0604020202020204" pitchFamily="34" charset="0"/>
              <a:buNone/>
            </a:pPr>
            <a:r>
              <a:rPr lang="en-US" dirty="0"/>
              <a:t>What are some reasons</a:t>
            </a:r>
            <a:r>
              <a:rPr lang="en-US" baseline="0" dirty="0"/>
              <a:t> for violence?</a:t>
            </a:r>
          </a:p>
          <a:p>
            <a:pPr marL="0" indent="0">
              <a:buFont typeface="Arial" panose="020B0604020202020204" pitchFamily="34" charset="0"/>
              <a:buNone/>
            </a:pPr>
            <a:endParaRPr lang="en-US" dirty="0"/>
          </a:p>
          <a:p>
            <a:r>
              <a:rPr lang="en-US" dirty="0"/>
              <a:t>Reasons for violence:</a:t>
            </a:r>
          </a:p>
          <a:p>
            <a:pPr marL="171450" indent="-171450">
              <a:buFont typeface="Arial" panose="020B0604020202020204" pitchFamily="34" charset="0"/>
              <a:buChar char="•"/>
            </a:pPr>
            <a:r>
              <a:rPr lang="en-US" dirty="0"/>
              <a:t>Anger</a:t>
            </a:r>
          </a:p>
          <a:p>
            <a:pPr marL="171450" indent="-171450">
              <a:buFont typeface="Arial" panose="020B0604020202020204" pitchFamily="34" charset="0"/>
              <a:buChar char="•"/>
            </a:pPr>
            <a:r>
              <a:rPr lang="en-US" dirty="0"/>
              <a:t>Frustration</a:t>
            </a:r>
          </a:p>
          <a:p>
            <a:pPr marL="171450" indent="-171450">
              <a:buFont typeface="Arial" panose="020B0604020202020204" pitchFamily="34" charset="0"/>
              <a:buChar char="•"/>
            </a:pPr>
            <a:r>
              <a:rPr lang="en-US" dirty="0"/>
              <a:t>Stress</a:t>
            </a:r>
          </a:p>
          <a:p>
            <a:pPr marL="171450" indent="-171450">
              <a:buFont typeface="Arial" panose="020B0604020202020204" pitchFamily="34" charset="0"/>
              <a:buChar char="•"/>
            </a:pPr>
            <a:r>
              <a:rPr lang="en-US" dirty="0"/>
              <a:t>Resentment</a:t>
            </a:r>
          </a:p>
          <a:p>
            <a:pPr marL="171450" indent="-171450">
              <a:buFont typeface="Arial" panose="020B0604020202020204" pitchFamily="34" charset="0"/>
              <a:buChar char="•"/>
            </a:pPr>
            <a:r>
              <a:rPr lang="en-US" dirty="0"/>
              <a:t>Suspicion</a:t>
            </a:r>
          </a:p>
          <a:p>
            <a:pPr marL="171450" indent="-171450">
              <a:buFont typeface="Arial" panose="020B0604020202020204" pitchFamily="34" charset="0"/>
              <a:buChar char="•"/>
            </a:pPr>
            <a:r>
              <a:rPr lang="en-US" dirty="0"/>
              <a:t>Tension</a:t>
            </a:r>
          </a:p>
          <a:p>
            <a:pPr marL="171450" indent="-171450">
              <a:buFont typeface="Arial" panose="020B0604020202020204" pitchFamily="34" charset="0"/>
              <a:buChar char="•"/>
            </a:pPr>
            <a:r>
              <a:rPr lang="en-US" dirty="0"/>
              <a:t>Insecure</a:t>
            </a:r>
          </a:p>
          <a:p>
            <a:pPr marL="171450" indent="-171450">
              <a:buFont typeface="Arial" panose="020B0604020202020204" pitchFamily="34" charset="0"/>
              <a:buChar char="•"/>
            </a:pPr>
            <a:r>
              <a:rPr lang="en-US" dirty="0"/>
              <a:t>Low self-esteem</a:t>
            </a:r>
          </a:p>
          <a:p>
            <a:pPr marL="0" indent="0">
              <a:buFont typeface="Arial" panose="020B0604020202020204" pitchFamily="34" charset="0"/>
              <a:buNone/>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is</a:t>
            </a:r>
            <a:r>
              <a:rPr lang="en-US" baseline="0" dirty="0"/>
              <a:t> youth violence? </a:t>
            </a:r>
            <a:r>
              <a:rPr lang="en-US" sz="1200" b="0" i="0" kern="1200" dirty="0">
                <a:solidFill>
                  <a:schemeClr val="tx1"/>
                </a:solidFill>
                <a:effectLst/>
                <a:latin typeface="+mn-lt"/>
                <a:ea typeface="+mn-ea"/>
                <a:cs typeface="+mn-cs"/>
              </a:rPr>
              <a:t>Youth violence refers to harmful behaviors that can start early and continue into young adulthood. The young person can be a victim, an offender, or a witness to the violence. Youth violence includes various behaviors. Some violent acts—such as bullying, slapping, or hitting—can cause more emotional harm than physical harm. Others, such as robbery and assault (with or without weapons) can lead to serious injury or even death.</a:t>
            </a:r>
            <a:endParaRPr lang="en-US" dirty="0"/>
          </a:p>
          <a:p>
            <a:endParaRPr lang="en-US" dirty="0"/>
          </a:p>
          <a:p>
            <a:r>
              <a:rPr lang="en-US" dirty="0"/>
              <a:t>Youth</a:t>
            </a:r>
            <a:r>
              <a:rPr lang="en-US" baseline="0" dirty="0"/>
              <a:t> Violence Statistics</a:t>
            </a:r>
          </a:p>
          <a:p>
            <a:r>
              <a:rPr lang="en-US" sz="1200" b="0" i="0" kern="1200" dirty="0">
                <a:solidFill>
                  <a:schemeClr val="tx1"/>
                </a:solidFill>
                <a:effectLst/>
                <a:latin typeface="+mn-lt"/>
                <a:ea typeface="+mn-ea"/>
                <a:cs typeface="+mn-cs"/>
              </a:rPr>
              <a:t>Source: Character Counts, Where Peace Lives, Bureau of Justice Statistics</a:t>
            </a:r>
            <a:endParaRPr lang="en-US" dirty="0"/>
          </a:p>
          <a:p>
            <a:r>
              <a:rPr lang="en-US" dirty="0">
                <a:hlinkClick r:id="rId3"/>
              </a:rPr>
              <a:t>http://www.statisticbrain.com/youth-violence-statistics/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2231550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Does Your Relationship</a:t>
            </a:r>
            <a:r>
              <a:rPr lang="en-US" sz="1200" b="0" i="0" kern="1200" baseline="0" dirty="0">
                <a:solidFill>
                  <a:schemeClr val="tx1"/>
                </a:solidFill>
                <a:effectLst/>
                <a:latin typeface="+mn-lt"/>
                <a:ea typeface="+mn-ea"/>
                <a:cs typeface="+mn-cs"/>
              </a:rPr>
              <a:t> Need a Makeover?</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Check out this PSA play in movie theaters in California and Texas....</a:t>
            </a:r>
            <a:r>
              <a:rPr lang="en-US" sz="1200" b="0" i="0" kern="1200" dirty="0" err="1">
                <a:solidFill>
                  <a:schemeClr val="tx1"/>
                </a:solidFill>
                <a:effectLst/>
                <a:latin typeface="+mn-lt"/>
                <a:ea typeface="+mn-ea"/>
                <a:cs typeface="+mn-cs"/>
              </a:rPr>
              <a:t>loveisrespect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http://youtu.be/V2Kv-7DB7NA</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How often does date violence</a:t>
            </a:r>
            <a:r>
              <a:rPr lang="en-US" sz="1200" b="0" i="0" kern="1200" baseline="0" dirty="0">
                <a:solidFill>
                  <a:schemeClr val="tx1"/>
                </a:solidFill>
                <a:effectLst/>
                <a:latin typeface="+mn-lt"/>
                <a:ea typeface="+mn-ea"/>
                <a:cs typeface="+mn-cs"/>
              </a:rPr>
              <a:t> occur?</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According to the Texas Advocacy Project, </a:t>
            </a:r>
            <a:r>
              <a:rPr lang="en-US" sz="1200" kern="1200" dirty="0">
                <a:solidFill>
                  <a:schemeClr val="tx1"/>
                </a:solidFill>
                <a:effectLst/>
                <a:latin typeface="+mn-lt"/>
                <a:ea typeface="+mn-ea"/>
                <a:cs typeface="+mn-cs"/>
              </a:rPr>
              <a:t>these are the statistics on teen dating violence: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Relationship violence is the number one cause of injury to women between the ages of 15-44</a:t>
            </a:r>
            <a:br>
              <a:rPr lang="en-US" dirty="0"/>
            </a:br>
            <a:r>
              <a:rPr lang="en-US" sz="1200" b="0" i="0" kern="1200" dirty="0">
                <a:solidFill>
                  <a:schemeClr val="tx1"/>
                </a:solidFill>
                <a:effectLst/>
                <a:latin typeface="+mn-lt"/>
                <a:ea typeface="+mn-ea"/>
                <a:cs typeface="+mn-cs"/>
              </a:rPr>
              <a:t>• 70% of severe injuries and deaths occur when the victim is trying to leave or has already left the relationship</a:t>
            </a:r>
            <a:br>
              <a:rPr lang="en-US" dirty="0"/>
            </a:br>
            <a:r>
              <a:rPr lang="en-US" sz="1200" b="0" i="0" kern="1200" dirty="0">
                <a:solidFill>
                  <a:schemeClr val="tx1"/>
                </a:solidFill>
                <a:effectLst/>
                <a:latin typeface="+mn-lt"/>
                <a:ea typeface="+mn-ea"/>
                <a:cs typeface="+mn-cs"/>
              </a:rPr>
              <a:t>• 70% of pregnant teenagers are abused by their partners</a:t>
            </a:r>
            <a:br>
              <a:rPr lang="en-US" dirty="0"/>
            </a:br>
            <a:r>
              <a:rPr lang="en-US" sz="1200" b="0" i="0" kern="1200" dirty="0">
                <a:solidFill>
                  <a:schemeClr val="tx1"/>
                </a:solidFill>
                <a:effectLst/>
                <a:latin typeface="+mn-lt"/>
                <a:ea typeface="+mn-ea"/>
                <a:cs typeface="+mn-cs"/>
              </a:rPr>
              <a:t>• 63% of boys ages 11-20 arrested for murder were arrested for murdering the man who was assaulting their mother</a:t>
            </a:r>
            <a:br>
              <a:rPr lang="en-US" dirty="0"/>
            </a:br>
            <a:r>
              <a:rPr lang="en-US" sz="1200" b="0" i="0" kern="1200" dirty="0">
                <a:solidFill>
                  <a:schemeClr val="tx1"/>
                </a:solidFill>
                <a:effectLst/>
                <a:latin typeface="+mn-lt"/>
                <a:ea typeface="+mn-ea"/>
                <a:cs typeface="+mn-cs"/>
              </a:rPr>
              <a:t>• 38% of date rape victims are young women between the ages of 14 and 17</a:t>
            </a:r>
            <a:br>
              <a:rPr lang="en-US" dirty="0"/>
            </a:br>
            <a:r>
              <a:rPr lang="en-US" sz="1200" b="0" i="0" kern="1200" dirty="0">
                <a:solidFill>
                  <a:schemeClr val="tx1"/>
                </a:solidFill>
                <a:effectLst/>
                <a:latin typeface="+mn-lt"/>
                <a:ea typeface="+mn-ea"/>
                <a:cs typeface="+mn-cs"/>
              </a:rPr>
              <a:t>• 24% of female homicide victims are between 15 and 24 years old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Texas Advocacy Project</a:t>
            </a:r>
          </a:p>
          <a:p>
            <a:r>
              <a:rPr lang="en-US" sz="1200" b="0" i="0" kern="1200" dirty="0">
                <a:solidFill>
                  <a:schemeClr val="tx1"/>
                </a:solidFill>
                <a:effectLst/>
                <a:latin typeface="+mn-lt"/>
                <a:ea typeface="+mn-ea"/>
                <a:cs typeface="+mn-cs"/>
              </a:rPr>
              <a:t>Legal solutions</a:t>
            </a:r>
            <a:r>
              <a:rPr lang="en-US" sz="1200" b="0" i="0" kern="1200" baseline="0" dirty="0">
                <a:solidFill>
                  <a:schemeClr val="tx1"/>
                </a:solidFill>
                <a:effectLst/>
                <a:latin typeface="+mn-lt"/>
                <a:ea typeface="+mn-ea"/>
                <a:cs typeface="+mn-cs"/>
              </a:rPr>
              <a:t> to end violence.</a:t>
            </a:r>
            <a:endParaRPr lang="en-US" sz="1200" b="0" i="0" kern="1200" dirty="0">
              <a:solidFill>
                <a:schemeClr val="tx1"/>
              </a:solidFill>
              <a:effectLst/>
              <a:latin typeface="+mn-lt"/>
              <a:ea typeface="+mn-ea"/>
              <a:cs typeface="+mn-cs"/>
            </a:endParaRPr>
          </a:p>
          <a:p>
            <a:r>
              <a:rPr lang="en-US" dirty="0">
                <a:hlinkClick r:id="rId3"/>
              </a:rPr>
              <a:t>http://www.texasadvocacyproject.org/faq.php?faqid=54</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3245692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1.5 million children are reported each year as missing or runaways.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children leave home because of abuse. It is a nationwide problem.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children leave home because of a breakdown of family communication. This may involve  disagreements between parents and teens on issues such as curfews, drug use, friends and school performance.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Divorce/remarriage can cause children to leave home.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Abductions take place by parents in divorces. Children are lured by acquaintances or people they do not regard as strangers. These acquaintances may have contacted them through youth groups, sports, recreational organizations, or the Internet.</a:t>
            </a:r>
          </a:p>
          <a:p>
            <a:endParaRPr lang="en-US" dirty="0"/>
          </a:p>
          <a:p>
            <a:pPr fontAlgn="base"/>
            <a:r>
              <a:rPr lang="en-US" sz="1200" b="1" i="0" u="none" strike="noStrike" kern="1200" dirty="0">
                <a:solidFill>
                  <a:schemeClr val="tx1"/>
                </a:solidFill>
                <a:effectLst/>
                <a:latin typeface="+mn-lt"/>
                <a:ea typeface="+mn-ea"/>
                <a:cs typeface="+mn-cs"/>
                <a:hlinkClick r:id="rId3"/>
              </a:rPr>
              <a:t>Texas Runaway Hotline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1-888-580-HELP (1-888-580-4357)</a:t>
            </a:r>
          </a:p>
          <a:p>
            <a:pPr fontAlgn="base"/>
            <a:r>
              <a:rPr lang="en-US" sz="1200" b="1" i="0" u="none" strike="noStrike" kern="1200" dirty="0">
                <a:solidFill>
                  <a:schemeClr val="tx1"/>
                </a:solidFill>
                <a:effectLst/>
                <a:latin typeface="+mn-lt"/>
                <a:ea typeface="+mn-ea"/>
                <a:cs typeface="+mn-cs"/>
                <a:hlinkClick r:id="rId4"/>
              </a:rPr>
              <a:t>Texas Youth (and Parents) Hotline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1-800-210-2278</a:t>
            </a:r>
          </a:p>
          <a:p>
            <a:pPr fontAlgn="base"/>
            <a:r>
              <a:rPr lang="en-US" sz="1200" b="1" i="0" u="none" strike="noStrike" kern="1200" dirty="0">
                <a:solidFill>
                  <a:schemeClr val="tx1"/>
                </a:solidFill>
                <a:effectLst/>
                <a:latin typeface="+mn-lt"/>
                <a:ea typeface="+mn-ea"/>
                <a:cs typeface="+mn-cs"/>
                <a:hlinkClick r:id="rId5"/>
              </a:rPr>
              <a:t>Texas Suicide Prevention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Please call 1-800-273-TALK (8255)</a:t>
            </a:r>
          </a:p>
          <a:p>
            <a:pPr fontAlgn="base"/>
            <a:r>
              <a:rPr lang="en-US" sz="1200" b="0" i="1" kern="1200" dirty="0">
                <a:solidFill>
                  <a:schemeClr val="tx1"/>
                </a:solidFill>
                <a:effectLst/>
                <a:latin typeface="+mn-lt"/>
                <a:ea typeface="+mn-ea"/>
                <a:cs typeface="+mn-cs"/>
              </a:rPr>
              <a:t>to find more help, search for </a:t>
            </a:r>
            <a:r>
              <a:rPr lang="en-US" sz="1200" b="1" i="1" u="none" strike="noStrike" kern="1200" dirty="0">
                <a:solidFill>
                  <a:schemeClr val="tx1"/>
                </a:solidFill>
                <a:effectLst/>
                <a:latin typeface="+mn-lt"/>
                <a:ea typeface="+mn-ea"/>
                <a:cs typeface="+mn-cs"/>
                <a:hlinkClick r:id="rId6"/>
              </a:rPr>
              <a:t>Programs in Your County</a:t>
            </a:r>
            <a:r>
              <a:rPr lang="en-US" sz="1200" b="0" i="1" kern="1200" dirty="0">
                <a:solidFill>
                  <a:schemeClr val="tx1"/>
                </a:solidFill>
                <a:effectLst/>
                <a:latin typeface="+mn-lt"/>
                <a:ea typeface="+mn-ea"/>
                <a:cs typeface="+mn-cs"/>
              </a:rPr>
              <a:t> or </a:t>
            </a:r>
            <a:r>
              <a:rPr lang="en-US" sz="1200" b="1" i="1" u="none" strike="noStrike" kern="1200" dirty="0">
                <a:solidFill>
                  <a:schemeClr val="tx1"/>
                </a:solidFill>
                <a:effectLst/>
                <a:latin typeface="+mn-lt"/>
                <a:ea typeface="+mn-ea"/>
                <a:cs typeface="+mn-cs"/>
                <a:hlinkClick r:id="rId7"/>
              </a:rPr>
              <a:t>call 2-1-1</a:t>
            </a:r>
            <a:endParaRPr lang="en-US" sz="1200" b="0" i="1"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111144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Assign a student scribe to write the answers to this question on the board.</a:t>
            </a:r>
          </a:p>
          <a:p>
            <a:endParaRPr lang="en-US" dirty="0"/>
          </a:p>
          <a:p>
            <a:r>
              <a:rPr lang="en-US" dirty="0"/>
              <a:t>How</a:t>
            </a:r>
            <a:r>
              <a:rPr lang="en-US" baseline="0" dirty="0"/>
              <a:t> does a crisis affect the family? An individual? The community?</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is it important to take fire drills, lock-downs</a:t>
            </a:r>
            <a:r>
              <a:rPr lang="en-US" baseline="0" dirty="0"/>
              <a:t> and other emergency drills seriously at school?</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862921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effects of separation</a:t>
            </a:r>
            <a:r>
              <a:rPr lang="en-US" baseline="0" dirty="0"/>
              <a:t> and divorce vary depending on the family situation and the ages of the children involved. To deal with the separation or divorce, children always should be told the truth about what is happening and what can be expected. Children often feel that the separation or divorce is their fault and that they could have done something to prevent it.</a:t>
            </a:r>
            <a:endParaRPr lang="en-US" dirty="0"/>
          </a:p>
          <a:p>
            <a:endParaRPr lang="en-US" dirty="0"/>
          </a:p>
          <a:p>
            <a:r>
              <a:rPr lang="en-US" dirty="0"/>
              <a:t>What can parents do</a:t>
            </a:r>
            <a:r>
              <a:rPr lang="en-US" baseline="0" dirty="0"/>
              <a:t> to make separation and divorce easier for children?</a:t>
            </a:r>
          </a:p>
          <a:p>
            <a:endParaRPr lang="en-US" baseline="0" dirty="0"/>
          </a:p>
          <a:p>
            <a:r>
              <a:rPr lang="en-US" baseline="0" dirty="0"/>
              <a:t>How can remarriage affect children?</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3795261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Some families have family member’s which require special needs.</a:t>
            </a:r>
            <a:r>
              <a:rPr lang="en-US" sz="1200" b="0" i="0" kern="1200" baseline="0" dirty="0">
                <a:solidFill>
                  <a:schemeClr val="tx1"/>
                </a:solidFill>
                <a:effectLst/>
                <a:latin typeface="+mn-lt"/>
                <a:ea typeface="+mn-ea"/>
                <a:cs typeface="+mn-cs"/>
              </a:rPr>
              <a:t> Would this be considered a crisis in a family? Why or why not?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Investigations are conducted in the following settings: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State supported living centers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State hospitals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State centers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Community centers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Local authorities serving individuals with mental health or intellectual and developmental disabilities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Intermediate Care Facilities for Individuals with an Intellectual Disability or Related Conditions (ICFs/IDD), formerly known as ICF-MR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Home and Community-based waiver providers (HCS)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Texas Home Living waiver providers (TxHmL)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1980636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students if they were aware that Texas has a Family Code as one of its statutes in the State Constitution. </a:t>
            </a:r>
          </a:p>
          <a:p>
            <a:r>
              <a:rPr lang="en-US" sz="1200" kern="1200" dirty="0">
                <a:solidFill>
                  <a:schemeClr val="tx1"/>
                </a:solidFill>
                <a:effectLst/>
                <a:latin typeface="+mn-lt"/>
                <a:ea typeface="+mn-ea"/>
                <a:cs typeface="+mn-cs"/>
              </a:rPr>
              <a:t> </a:t>
            </a:r>
          </a:p>
          <a:p>
            <a:r>
              <a:rPr lang="en-US" dirty="0"/>
              <a:t>Discuss with students that parents have a right and a duty to provide for their children. Does this also include</a:t>
            </a:r>
            <a:r>
              <a:rPr lang="en-US" baseline="0" dirty="0"/>
              <a:t> protecting children from a crisis situation?</a:t>
            </a:r>
            <a:endParaRPr lang="en-US" dirty="0"/>
          </a:p>
          <a:p>
            <a:r>
              <a:rPr lang="en-US" dirty="0"/>
              <a:t> </a:t>
            </a:r>
          </a:p>
          <a:p>
            <a:r>
              <a:rPr lang="en-US" dirty="0"/>
              <a:t>Refer to handout Texas Family Code (see All Lesson Attachments tab) for more information.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3752101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Coping with a crisis:</a:t>
            </a:r>
          </a:p>
          <a:p>
            <a:pPr marL="171450" indent="-171450">
              <a:buFont typeface="Arial" panose="020B0604020202020204" pitchFamily="34" charset="0"/>
              <a:buChar char="•"/>
            </a:pPr>
            <a:r>
              <a:rPr lang="en-US" dirty="0"/>
              <a:t>Recognize the existence of a crisis</a:t>
            </a:r>
          </a:p>
          <a:p>
            <a:pPr marL="171450" indent="-171450">
              <a:buFont typeface="Arial" panose="020B0604020202020204" pitchFamily="34" charset="0"/>
              <a:buChar char="•"/>
            </a:pPr>
            <a:r>
              <a:rPr lang="en-US" dirty="0"/>
              <a:t>Seek alternative solutions</a:t>
            </a:r>
          </a:p>
          <a:p>
            <a:pPr marL="171450" indent="-171450">
              <a:buFont typeface="Arial" panose="020B0604020202020204" pitchFamily="34" charset="0"/>
              <a:buChar char="•"/>
            </a:pPr>
            <a:r>
              <a:rPr lang="en-US" dirty="0"/>
              <a:t>Look to each other for support</a:t>
            </a:r>
          </a:p>
          <a:p>
            <a:pPr marL="171450" indent="-171450">
              <a:buFont typeface="Arial" panose="020B0604020202020204" pitchFamily="34" charset="0"/>
              <a:buChar char="•"/>
            </a:pPr>
            <a:r>
              <a:rPr lang="en-US" dirty="0"/>
              <a:t>Resume efforts to achieve personal and family goals</a:t>
            </a:r>
          </a:p>
          <a:p>
            <a:pPr marL="171450" indent="-171450">
              <a:buFont typeface="Arial" panose="020B0604020202020204" pitchFamily="34" charset="0"/>
              <a:buChar char="•"/>
            </a:pPr>
            <a:endParaRPr lang="en-US" dirty="0"/>
          </a:p>
          <a:p>
            <a:pPr fontAlgn="base"/>
            <a:r>
              <a:rPr lang="en-US" sz="1200" b="0" i="0" kern="1200" dirty="0">
                <a:solidFill>
                  <a:schemeClr val="tx1"/>
                </a:solidFill>
                <a:effectLst/>
                <a:latin typeface="+mn-lt"/>
                <a:ea typeface="+mn-ea"/>
                <a:cs typeface="+mn-cs"/>
              </a:rPr>
              <a:t>The following are</a:t>
            </a:r>
            <a:r>
              <a:rPr lang="en-US" sz="1200" b="0" i="0" kern="1200" baseline="0" dirty="0">
                <a:solidFill>
                  <a:schemeClr val="tx1"/>
                </a:solidFill>
                <a:effectLst/>
                <a:latin typeface="+mn-lt"/>
                <a:ea typeface="+mn-ea"/>
                <a:cs typeface="+mn-cs"/>
              </a:rPr>
              <a:t> resources available during a crisis</a:t>
            </a:r>
            <a:r>
              <a:rPr lang="en-US" sz="1200" b="0" i="0" kern="1200" dirty="0">
                <a:solidFill>
                  <a:schemeClr val="tx1"/>
                </a:solidFill>
                <a:effectLst/>
                <a:latin typeface="+mn-lt"/>
                <a:ea typeface="+mn-ea"/>
                <a:cs typeface="+mn-cs"/>
              </a:rPr>
              <a:t>:</a:t>
            </a:r>
          </a:p>
          <a:p>
            <a:pPr fontAlgn="base"/>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Community efforts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Educational opportunities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Legal system</a:t>
            </a:r>
            <a:r>
              <a:rPr lang="en-US" sz="1200" b="0" i="0" kern="1200" baseline="0" dirty="0">
                <a:solidFill>
                  <a:schemeClr val="tx1"/>
                </a:solidFill>
                <a:effectLst/>
                <a:latin typeface="+mn-lt"/>
                <a:ea typeface="+mn-ea"/>
                <a:cs typeface="+mn-cs"/>
              </a:rPr>
              <a:t> protections</a:t>
            </a:r>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Personal commitments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Professional responsibilities</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Community resources</a:t>
            </a:r>
            <a:r>
              <a:rPr lang="en-US" baseline="0" dirty="0"/>
              <a:t> including s</a:t>
            </a:r>
            <a:r>
              <a:rPr lang="en-US" dirty="0"/>
              <a:t>helters, hotlines, intervention or support groups</a:t>
            </a:r>
          </a:p>
          <a:p>
            <a:pPr marL="0" indent="0" fontAlgn="base">
              <a:buFont typeface="Arial" panose="020B0604020202020204" pitchFamily="34" charset="0"/>
              <a:buNone/>
            </a:pP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Additional information on this publication can be found at:</a:t>
            </a:r>
          </a:p>
          <a:p>
            <a:pPr fontAlgn="base"/>
            <a:r>
              <a:rPr lang="en-US" sz="1200" b="0" i="0" u="none" strike="noStrike" kern="1200" dirty="0">
                <a:solidFill>
                  <a:schemeClr val="tx1"/>
                </a:solidFill>
                <a:effectLst/>
                <a:latin typeface="+mn-lt"/>
                <a:ea typeface="+mn-ea"/>
                <a:cs typeface="+mn-cs"/>
                <a:hlinkClick r:id="rId3"/>
              </a:rPr>
              <a:t>http://www.childwelfare.gov/pubs/usermanuals/educator/educator.pdf</a:t>
            </a:r>
            <a:endParaRPr lang="en-US" sz="1200" b="0" i="0" u="none" strike="noStrike"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Child Protective Services Division of Texas is another organization available to assist families in crisis. The Child Protective Services Division investigates reports of abuse and neglect of children.</a:t>
            </a:r>
          </a:p>
          <a:p>
            <a:pPr fontAlgn="base"/>
            <a:r>
              <a:rPr lang="en-US" sz="1200" b="0" i="0" kern="1200" dirty="0">
                <a:solidFill>
                  <a:schemeClr val="tx1"/>
                </a:solidFill>
                <a:effectLst/>
                <a:latin typeface="+mn-lt"/>
                <a:ea typeface="+mn-ea"/>
                <a:cs typeface="+mn-cs"/>
              </a:rPr>
              <a:t>It also aids in the following:</a:t>
            </a:r>
          </a:p>
          <a:p>
            <a:pPr fontAlgn="base"/>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Placing children in adoptive homes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Placing children in foster care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Providing services to children and families in their own homes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Providing services to help youth in foster care make the transition to adulthood</a:t>
            </a:r>
          </a:p>
          <a:p>
            <a:pPr marL="171450" indent="-1714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For additional information and legal definitions of abuse and neglect, visit:</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hlinkClick r:id="rId4"/>
              </a:rPr>
              <a:t>http://www.dfps.state.tx.us/Child_Protection/About_Child_Protective_Services/</a:t>
            </a:r>
            <a:endParaRPr lang="en-US" sz="1200" b="0" i="0" kern="1200" dirty="0">
              <a:solidFill>
                <a:schemeClr val="tx1"/>
              </a:solidFill>
              <a:effectLst/>
              <a:latin typeface="+mn-lt"/>
              <a:ea typeface="+mn-ea"/>
              <a:cs typeface="+mn-cs"/>
            </a:endParaRPr>
          </a:p>
          <a:p>
            <a:endParaRPr lang="en-US" dirty="0"/>
          </a:p>
          <a:p>
            <a:pPr marL="0" indent="0">
              <a:buFont typeface="Arial" panose="020B0604020202020204" pitchFamily="34" charset="0"/>
              <a:buNone/>
            </a:pPr>
            <a:r>
              <a:rPr lang="en-US" dirty="0"/>
              <a:t>American Red</a:t>
            </a:r>
            <a:r>
              <a:rPr lang="en-US" baseline="0" dirty="0"/>
              <a:t> Cross</a:t>
            </a:r>
          </a:p>
          <a:p>
            <a:pPr marL="0" indent="0">
              <a:buFont typeface="Arial" panose="020B0604020202020204" pitchFamily="34" charset="0"/>
              <a:buNone/>
            </a:pPr>
            <a:r>
              <a:rPr lang="en-US" baseline="0" dirty="0"/>
              <a:t>Plan and prepare information.</a:t>
            </a:r>
          </a:p>
          <a:p>
            <a:pPr marL="0" indent="0">
              <a:buFont typeface="Arial" panose="020B0604020202020204" pitchFamily="34" charset="0"/>
              <a:buNone/>
            </a:pPr>
            <a:r>
              <a:rPr lang="en-US" dirty="0"/>
              <a:t>http://www.redcross.org/prepare</a:t>
            </a:r>
          </a:p>
          <a:p>
            <a:pPr marL="171450" indent="-171450">
              <a:buFont typeface="Arial" panose="020B0604020202020204" pitchFamily="34" charset="0"/>
              <a:buChar char="•"/>
            </a:pPr>
            <a:endParaRPr lang="en-US" dirty="0"/>
          </a:p>
          <a:p>
            <a:pPr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17184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185922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1152401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96901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a:t>
            </a:r>
            <a:r>
              <a:rPr lang="en-US" baseline="0" dirty="0"/>
              <a:t> you experienced a crisis? We all have at one time or another. </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639268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social</a:t>
            </a:r>
            <a:r>
              <a:rPr lang="en-US" baseline="0" dirty="0"/>
              <a:t> pressures that can lead to a crisis? Are there social pressures in high school? At the work place?</a:t>
            </a:r>
          </a:p>
          <a:p>
            <a:endParaRPr lang="en-US" baseline="0" dirty="0"/>
          </a:p>
          <a:p>
            <a:r>
              <a:rPr lang="en-US" baseline="0" dirty="0"/>
              <a:t>How can job stress cause a crisis in an individual or family?</a:t>
            </a:r>
          </a:p>
          <a:p>
            <a:endParaRPr lang="en-US" baseline="0" dirty="0"/>
          </a:p>
          <a:p>
            <a:r>
              <a:rPr lang="en-US" sz="1200" b="0" i="0" kern="1200" baseline="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In some areas of psychology (especially in psychodynamic theory), psychologists talk about defense mechanisms, or manners in which we behave or think in certain ways to better protect or defend ourselves” said Dr. John M. </a:t>
            </a:r>
            <a:r>
              <a:rPr lang="en-US" sz="1200" b="0" i="0" kern="1200" dirty="0" err="1">
                <a:solidFill>
                  <a:schemeClr val="tx1"/>
                </a:solidFill>
                <a:effectLst/>
                <a:latin typeface="+mn-lt"/>
                <a:ea typeface="+mn-ea"/>
                <a:cs typeface="+mn-cs"/>
              </a:rPr>
              <a:t>Grohol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Psy.D</a:t>
            </a:r>
            <a:r>
              <a:rPr lang="en-US" sz="1200" b="0" i="0" kern="1200" dirty="0">
                <a:solidFill>
                  <a:schemeClr val="tx1"/>
                </a:solidFill>
                <a:effectLst/>
                <a:latin typeface="+mn-lt"/>
                <a:ea typeface="+mn-ea"/>
                <a:cs typeface="+mn-cs"/>
              </a:rPr>
              <a:t>. </a:t>
            </a:r>
            <a:r>
              <a:rPr lang="en-US" sz="1200" b="0" i="0" kern="1200" cap="all" baseline="0" dirty="0">
                <a:solidFill>
                  <a:schemeClr val="tx1"/>
                </a:solidFill>
                <a:effectLst/>
                <a:latin typeface="+mn-lt"/>
                <a:ea typeface="+mn-ea"/>
                <a:cs typeface="+mn-cs"/>
              </a:rPr>
              <a:t> </a:t>
            </a:r>
          </a:p>
          <a:p>
            <a:r>
              <a:rPr lang="en-US" dirty="0"/>
              <a:t>How</a:t>
            </a:r>
            <a:r>
              <a:rPr lang="en-US" baseline="0" dirty="0"/>
              <a:t> do these defense mechanisms relate to a family crisis?</a:t>
            </a:r>
          </a:p>
          <a:p>
            <a:endParaRPr lang="en-US" baseline="0" dirty="0"/>
          </a:p>
          <a:p>
            <a:r>
              <a:rPr lang="en-US" baseline="0" dirty="0"/>
              <a:t>15 Common Defensive Mechanisms</a:t>
            </a:r>
          </a:p>
          <a:p>
            <a:r>
              <a:rPr lang="en-US" sz="1200" b="0" i="0" kern="1200" dirty="0">
                <a:solidFill>
                  <a:schemeClr val="tx1"/>
                </a:solidFill>
                <a:effectLst/>
                <a:latin typeface="+mn-lt"/>
                <a:ea typeface="+mn-ea"/>
                <a:cs typeface="+mn-cs"/>
              </a:rPr>
              <a:t>Defense mechanisms are one way of looking at how people distance themselves from a full awareness of unpleasant thoughts, feelings and behaviors.</a:t>
            </a:r>
            <a:endParaRPr lang="en-US" baseline="0" dirty="0"/>
          </a:p>
          <a:p>
            <a:r>
              <a:rPr lang="en-US" dirty="0">
                <a:hlinkClick r:id="rId3"/>
              </a:rPr>
              <a:t>http://psychcentral.com/lib/15-common-defense-mechanisms/0001251</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57663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After the crisis hits bottom, recovery can begin. A family’s crisis-meeting capabilities (resources and coping behaviors) represents its ability to prevent a stressor from creating severe disruption.</a:t>
            </a:r>
          </a:p>
          <a:p>
            <a:pPr fontAlgn="base"/>
            <a:endParaRPr lang="en-US" dirty="0"/>
          </a:p>
          <a:p>
            <a:pPr fontAlgn="base"/>
            <a:r>
              <a:rPr lang="en-US" sz="1200" b="0" i="0" kern="1200" dirty="0">
                <a:solidFill>
                  <a:schemeClr val="tx1"/>
                </a:solidFill>
                <a:effectLst/>
                <a:latin typeface="+mn-lt"/>
                <a:ea typeface="+mn-ea"/>
                <a:cs typeface="+mn-cs"/>
              </a:rPr>
              <a:t>Special problems such as divorce, family violence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or illness or death in the family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can strongly impact children. During very difficult family changes, children may have developmental regressions. Such behavior is not a selfish way to get attention. It may be a sign that the child is under great stress and needs help from parents and caregivers in order to cope with the stress. Understanding how various factors may influence children helps the parents and caregivers know how best to relate to them.</a:t>
            </a:r>
          </a:p>
          <a:p>
            <a:pPr fontAlgn="base"/>
            <a:endParaRPr lang="en-US" sz="1200" b="0" i="0" kern="1200" dirty="0">
              <a:solidFill>
                <a:schemeClr val="tx1"/>
              </a:solidFill>
              <a:effectLst/>
              <a:latin typeface="+mn-lt"/>
              <a:ea typeface="+mn-ea"/>
              <a:cs typeface="+mn-cs"/>
            </a:endParaRPr>
          </a:p>
          <a:p>
            <a:pPr fontAlgn="base"/>
            <a:r>
              <a:rPr lang="en-US" dirty="0"/>
              <a:t>KidsPeace.org</a:t>
            </a:r>
          </a:p>
          <a:p>
            <a:pPr fontAlgn="base"/>
            <a:r>
              <a:rPr lang="en-US" dirty="0"/>
              <a:t>15</a:t>
            </a:r>
            <a:r>
              <a:rPr lang="en-US" baseline="0" dirty="0"/>
              <a:t> Ways to Help Your Child through Crisis</a:t>
            </a:r>
          </a:p>
          <a:p>
            <a:pPr fontAlgn="base"/>
            <a:r>
              <a:rPr lang="en-US" sz="1200" b="0" i="0" u="none" strike="noStrike" kern="1200" dirty="0">
                <a:solidFill>
                  <a:schemeClr val="tx1"/>
                </a:solidFill>
                <a:effectLst/>
                <a:latin typeface="+mn-lt"/>
                <a:ea typeface="+mn-ea"/>
                <a:cs typeface="+mn-cs"/>
                <a:hlinkClick r:id="rId3"/>
              </a:rPr>
              <a:t>http://www.kidspeace.org/uploadedFiles/15_Ways_parenting_008_0010_flier.pdf</a:t>
            </a:r>
            <a:endParaRPr lang="en-US" sz="1200" b="0" i="0" kern="1200" dirty="0">
              <a:solidFill>
                <a:schemeClr val="tx1"/>
              </a:solidFill>
              <a:effectLst/>
              <a:latin typeface="+mn-lt"/>
              <a:ea typeface="+mn-ea"/>
              <a:cs typeface="+mn-cs"/>
            </a:endParaRPr>
          </a:p>
          <a:p>
            <a:pPr fontAlgn="base"/>
            <a:endParaRPr lang="en-US" dirty="0"/>
          </a:p>
          <a:p>
            <a:pPr fontAlgn="base"/>
            <a:endParaRPr lang="en-US" dirty="0"/>
          </a:p>
          <a:p>
            <a:pPr fontAlgn="base"/>
            <a:r>
              <a:rPr lang="en-US" dirty="0"/>
              <a:t>After the crisis hits bottom, recovery can begin. A family’s crisis-meeting capabilities (resources and coping behaviors) represents its ability to prevent a stressor from creating severe disruption.</a:t>
            </a:r>
          </a:p>
          <a:p>
            <a:pPr fontAlgn="base"/>
            <a:endParaRPr lang="en-US" dirty="0"/>
          </a:p>
          <a:p>
            <a:pPr fontAlgn="base"/>
            <a:r>
              <a:rPr lang="en-US" sz="1200" b="0" i="0" kern="1200" dirty="0">
                <a:solidFill>
                  <a:schemeClr val="tx1"/>
                </a:solidFill>
                <a:effectLst/>
                <a:latin typeface="+mn-lt"/>
                <a:ea typeface="+mn-ea"/>
                <a:cs typeface="+mn-cs"/>
              </a:rPr>
              <a:t>Special problems such as divorce, family violence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or illness or death in the family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can strongly impact children. During very difficult family changes, children may have developmental regressions. Such behavior is not a selfish way to get attention. It may be a sign that the child is under great stress and needs help from parents and caregivers in order to cope with the stress. Understanding how various factors may influence children helps the parents and caregivers know how best to relate to them.</a:t>
            </a:r>
          </a:p>
          <a:p>
            <a:pPr fontAlgn="base"/>
            <a:endParaRPr lang="en-US" sz="1200" b="0" i="0" kern="1200" dirty="0">
              <a:solidFill>
                <a:schemeClr val="tx1"/>
              </a:solidFill>
              <a:effectLst/>
              <a:latin typeface="+mn-lt"/>
              <a:ea typeface="+mn-ea"/>
              <a:cs typeface="+mn-cs"/>
            </a:endParaRPr>
          </a:p>
          <a:p>
            <a:pPr fontAlgn="base"/>
            <a:r>
              <a:rPr lang="en-US" dirty="0"/>
              <a:t>KidsPeace.org</a:t>
            </a:r>
          </a:p>
          <a:p>
            <a:pPr fontAlgn="base"/>
            <a:r>
              <a:rPr lang="en-US" dirty="0"/>
              <a:t>15</a:t>
            </a:r>
            <a:r>
              <a:rPr lang="en-US" baseline="0" dirty="0"/>
              <a:t> Ways to Help Your Child through Crisis</a:t>
            </a:r>
          </a:p>
          <a:p>
            <a:pPr fontAlgn="base"/>
            <a:r>
              <a:rPr lang="en-US" sz="1200" b="0" i="0" u="none" strike="noStrike" kern="1200" dirty="0">
                <a:solidFill>
                  <a:schemeClr val="tx1"/>
                </a:solidFill>
                <a:effectLst/>
                <a:latin typeface="+mn-lt"/>
                <a:ea typeface="+mn-ea"/>
                <a:cs typeface="+mn-cs"/>
                <a:hlinkClick r:id="rId3"/>
              </a:rPr>
              <a:t>http://www.kidspeace.org/uploadedFiles/15_Ways_parenting_008_0010_flier.pdf</a:t>
            </a:r>
            <a:endParaRPr lang="en-US" sz="1200" b="0" i="0" kern="1200" dirty="0">
              <a:solidFill>
                <a:schemeClr val="tx1"/>
              </a:solidFill>
              <a:effectLst/>
              <a:latin typeface="+mn-lt"/>
              <a:ea typeface="+mn-ea"/>
              <a:cs typeface="+mn-cs"/>
            </a:endParaRPr>
          </a:p>
          <a:p>
            <a:pPr fontAlgn="base"/>
            <a:endParaRPr lang="en-US" dirty="0"/>
          </a:p>
          <a:p>
            <a:pPr fontAlgn="base"/>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745647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Factors associated with meeting a crisis creatively include: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a positive outlook</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spiritual values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support groups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adaptability</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informal social support</a:t>
            </a:r>
          </a:p>
          <a:p>
            <a:pPr marL="0" indent="0" fontAlgn="base">
              <a:buFont typeface="Arial" panose="020B0604020202020204" pitchFamily="34" charset="0"/>
              <a:buNone/>
            </a:pP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 family crisis is a turning point that requires family members to change their patterns of thinking and acting.</a:t>
            </a:r>
          </a:p>
          <a:p>
            <a:pPr fontAlgn="base"/>
            <a:r>
              <a:rPr lang="en-US" sz="1200" b="0" i="0" kern="1200" dirty="0">
                <a:solidFill>
                  <a:schemeClr val="tx1"/>
                </a:solidFill>
                <a:effectLst/>
                <a:latin typeface="+mn-lt"/>
                <a:ea typeface="+mn-ea"/>
                <a:cs typeface="+mn-cs"/>
              </a:rPr>
              <a:t>Stressor events do not have to lead to crisis situations; the key is how individuals and families respond to the situation.</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Do your friends give you informal social support during a crisis you</a:t>
            </a:r>
            <a:r>
              <a:rPr lang="en-US" sz="1200" b="0" i="0" kern="1200" baseline="0" dirty="0">
                <a:solidFill>
                  <a:schemeClr val="tx1"/>
                </a:solidFill>
                <a:effectLst/>
                <a:latin typeface="+mn-lt"/>
                <a:ea typeface="+mn-ea"/>
                <a:cs typeface="+mn-cs"/>
              </a:rPr>
              <a:t> might be experiencing? Is it helpful?</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109210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Some ineffective and harmful strategies to solving family problems are: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denying or avoiding problems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not expressing one’s frustrations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keeping one’s feelings inside</a:t>
            </a:r>
          </a:p>
          <a:p>
            <a:endParaRPr lang="en-US" dirty="0"/>
          </a:p>
          <a:p>
            <a:r>
              <a:rPr lang="en-US" dirty="0"/>
              <a:t>What are some other strategies which may be</a:t>
            </a:r>
            <a:r>
              <a:rPr lang="en-US" baseline="0" dirty="0"/>
              <a:t> harmful or ineffective in solving family problems?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269105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Other crises might include: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Abuse of spouse and children</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Change of family dynamics; blended family members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Death in the family</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Demotion of job or position</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Deployment of spouse or family member</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Loss of home due to foreclosure/fire/eviction</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Medical or mental health problems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Separation or divorce of parents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Teen pregnancy</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Vehicle accident</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Violent death or injury</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How do these events affect families, individuals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or a student in the classroom?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45577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 family crisis is a turning point that requires family members to change their patterns of thinking and acting. How might a loss</a:t>
            </a:r>
            <a:r>
              <a:rPr lang="en-US" sz="1200" b="0" i="0" kern="1200" baseline="0" dirty="0">
                <a:solidFill>
                  <a:schemeClr val="tx1"/>
                </a:solidFill>
                <a:effectLst/>
                <a:latin typeface="+mn-lt"/>
                <a:ea typeface="+mn-ea"/>
                <a:cs typeface="+mn-cs"/>
              </a:rPr>
              <a:t> of a job require a family to make changes?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624479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cdc.gov/alcohol/fact-sheets/underage-drinking.ht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2.WMF"/><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hyperlink" Target="http://www.madd.org/statistic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hyperlink" Target="http://www.madd.org/underage-drinking/power-of-youth/"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www.statisticbrain.com/youth-violence-statistics/"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youtu.be/V2Kv-7DB7N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redcross.org/prepare"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cdc.gov/alcohol/fact-sheets/underage-drinking.htm" TargetMode="External"/><Relationship Id="rId2" Type="http://schemas.openxmlformats.org/officeDocument/2006/relationships/hyperlink" Target="http://www.redcross.org/prepare"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texasadvocacyproject.org/faq.php?faqid=54"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psychcentral.com/lib/15-common-defense-mechanisms/0001251"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www.kidspeace.org/uploadedFiles/15_Ways_parenting_008_0010_flier.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sz="6000" dirty="0"/>
              <a:t>Crisis and the Family</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Loss of Job</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Financial decisions related to unemployment</a:t>
            </a:r>
          </a:p>
          <a:p>
            <a:pPr lvl="2"/>
            <a:r>
              <a:rPr lang="en-US" dirty="0"/>
              <a:t>Assessing  obligations</a:t>
            </a:r>
          </a:p>
          <a:p>
            <a:pPr lvl="2"/>
            <a:r>
              <a:rPr lang="en-US" dirty="0"/>
              <a:t>Making a budget</a:t>
            </a:r>
          </a:p>
          <a:p>
            <a:pPr lvl="2"/>
            <a:r>
              <a:rPr lang="en-US" dirty="0"/>
              <a:t>Talking to creditors for payment plan</a:t>
            </a:r>
          </a:p>
          <a:p>
            <a:pPr lvl="1"/>
            <a:endParaRPr lang="en-US" dirty="0"/>
          </a:p>
          <a:p>
            <a:pPr lvl="1">
              <a:buNone/>
            </a:pPr>
            <a:endParaRPr lang="en-US" dirty="0"/>
          </a:p>
          <a:p>
            <a:pPr lvl="1"/>
            <a:endParaRPr lang="en-US" dirty="0"/>
          </a:p>
        </p:txBody>
      </p:sp>
      <p:pic>
        <p:nvPicPr>
          <p:cNvPr id="4" name="Picture 3">
            <a:extLst>
              <a:ext uri="{FF2B5EF4-FFF2-40B4-BE49-F238E27FC236}">
                <a16:creationId xmlns:a16="http://schemas.microsoft.com/office/drawing/2014/main" id="{6C8A3C63-35F7-479C-BA8A-4BEC04925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3280" y="2926080"/>
            <a:ext cx="4076700" cy="2717800"/>
          </a:xfrm>
          <a:prstGeom prst="rect">
            <a:avLst/>
          </a:prstGeom>
        </p:spPr>
      </p:pic>
    </p:spTree>
    <p:extLst>
      <p:ext uri="{BB962C8B-B14F-4D97-AF65-F5344CB8AC3E}">
        <p14:creationId xmlns:p14="http://schemas.microsoft.com/office/powerpoint/2010/main" val="3372751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Relocation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Feelings of vulnerability</a:t>
            </a:r>
          </a:p>
          <a:p>
            <a:pPr lvl="1"/>
            <a:r>
              <a:rPr lang="en-US" dirty="0"/>
              <a:t>Uncertainty of the future</a:t>
            </a:r>
          </a:p>
          <a:p>
            <a:pPr lvl="1"/>
            <a:r>
              <a:rPr lang="en-US" dirty="0"/>
              <a:t>Hesitation leaving familiar surroundings</a:t>
            </a:r>
          </a:p>
          <a:p>
            <a:pPr lvl="1"/>
            <a:r>
              <a:rPr lang="en-US" dirty="0"/>
              <a:t>Moving is difficult for children – let them help with finding and decorating a new home</a:t>
            </a:r>
          </a:p>
          <a:p>
            <a:pPr lvl="1"/>
            <a:endParaRPr lang="en-US" dirty="0"/>
          </a:p>
          <a:p>
            <a:pPr lvl="1"/>
            <a:endParaRPr lang="en-US" dirty="0"/>
          </a:p>
          <a:p>
            <a:endParaRPr lang="en-US" dirty="0"/>
          </a:p>
        </p:txBody>
      </p:sp>
      <p:pic>
        <p:nvPicPr>
          <p:cNvPr id="4" name="Picture 3">
            <a:extLst>
              <a:ext uri="{FF2B5EF4-FFF2-40B4-BE49-F238E27FC236}">
                <a16:creationId xmlns:a16="http://schemas.microsoft.com/office/drawing/2014/main" id="{279A4D3A-9F51-4E0E-8817-5425BE9BF7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5485" y="3601471"/>
            <a:ext cx="3564495" cy="1676846"/>
          </a:xfrm>
          <a:prstGeom prst="rect">
            <a:avLst/>
          </a:prstGeom>
        </p:spPr>
      </p:pic>
    </p:spTree>
    <p:extLst>
      <p:ext uri="{BB962C8B-B14F-4D97-AF65-F5344CB8AC3E}">
        <p14:creationId xmlns:p14="http://schemas.microsoft.com/office/powerpoint/2010/main" val="2266482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Addictions: Drugs/Alcohol</a:t>
            </a:r>
          </a:p>
        </p:txBody>
      </p:sp>
      <p:pic>
        <p:nvPicPr>
          <p:cNvPr id="6" name="Content Placeholder 5">
            <a:hlinkClick r:id="rId3"/>
            <a:extLst>
              <a:ext uri="{FF2B5EF4-FFF2-40B4-BE49-F238E27FC236}">
                <a16:creationId xmlns:a16="http://schemas.microsoft.com/office/drawing/2014/main" id="{B3E076AF-544F-4E16-8232-84D6B18ADC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795" y="2209799"/>
            <a:ext cx="1746803" cy="3166580"/>
          </a:xfrm>
          <a:prstGeom prst="rect">
            <a:avLst/>
          </a:prstGeom>
        </p:spPr>
      </p:pic>
      <p:pic>
        <p:nvPicPr>
          <p:cNvPr id="7" name="Content Placeholder 7">
            <a:extLst>
              <a:ext uri="{FF2B5EF4-FFF2-40B4-BE49-F238E27FC236}">
                <a16:creationId xmlns:a16="http://schemas.microsoft.com/office/drawing/2014/main" id="{89F64713-07D8-4FB0-908A-3C25720210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2605" y="2349303"/>
            <a:ext cx="2514600" cy="2887571"/>
          </a:xfrm>
          <a:prstGeom prst="rect">
            <a:avLst/>
          </a:prstGeom>
        </p:spPr>
      </p:pic>
    </p:spTree>
    <p:extLst>
      <p:ext uri="{BB962C8B-B14F-4D97-AF65-F5344CB8AC3E}">
        <p14:creationId xmlns:p14="http://schemas.microsoft.com/office/powerpoint/2010/main" val="1947877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Statistics on Drunk Driving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Mother's Against Drunk Driving Statistics</a:t>
            </a:r>
            <a:endParaRPr lang="en-US" dirty="0"/>
          </a:p>
          <a:p>
            <a:pPr marL="0" lvl="1" indent="0">
              <a:buNone/>
            </a:pPr>
            <a:r>
              <a:rPr lang="en-US" dirty="0"/>
              <a:t>   </a:t>
            </a:r>
            <a:r>
              <a:rPr lang="en-US" sz="2400" dirty="0"/>
              <a:t>(click on link)</a:t>
            </a:r>
          </a:p>
          <a:p>
            <a:pPr lvl="1"/>
            <a:endParaRPr lang="en-US" dirty="0"/>
          </a:p>
          <a:p>
            <a:endParaRPr lang="en-US" dirty="0"/>
          </a:p>
        </p:txBody>
      </p:sp>
      <p:pic>
        <p:nvPicPr>
          <p:cNvPr id="4" name="Picture 3">
            <a:extLst>
              <a:ext uri="{FF2B5EF4-FFF2-40B4-BE49-F238E27FC236}">
                <a16:creationId xmlns:a16="http://schemas.microsoft.com/office/drawing/2014/main" id="{94C2FD40-1F8B-49C0-BAA9-2097262EC7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8955" y="3131094"/>
            <a:ext cx="3502869" cy="2042326"/>
          </a:xfrm>
          <a:prstGeom prst="rect">
            <a:avLst/>
          </a:prstGeom>
        </p:spPr>
      </p:pic>
    </p:spTree>
    <p:extLst>
      <p:ext uri="{BB962C8B-B14F-4D97-AF65-F5344CB8AC3E}">
        <p14:creationId xmlns:p14="http://schemas.microsoft.com/office/powerpoint/2010/main" val="1573916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411 On Teen Drinking</a:t>
            </a:r>
          </a:p>
        </p:txBody>
      </p:sp>
      <p:pic>
        <p:nvPicPr>
          <p:cNvPr id="6" name="Content Placeholder 8">
            <a:hlinkClick r:id="rId3"/>
            <a:extLst>
              <a:ext uri="{FF2B5EF4-FFF2-40B4-BE49-F238E27FC236}">
                <a16:creationId xmlns:a16="http://schemas.microsoft.com/office/drawing/2014/main" id="{82790C3E-767A-4E6C-8D80-FC7E325EF55E}"/>
              </a:ext>
            </a:extLst>
          </p:cNvPr>
          <p:cNvPicPr>
            <a:picLocks noChangeAspect="1"/>
          </p:cNvPicPr>
          <p:nvPr/>
        </p:nvPicPr>
        <p:blipFill rotWithShape="1">
          <a:blip r:embed="rId4"/>
          <a:srcRect l="31069" t="39670" r="17816" b="23291"/>
          <a:stretch/>
        </p:blipFill>
        <p:spPr>
          <a:xfrm>
            <a:off x="3061854" y="2118359"/>
            <a:ext cx="6068292" cy="2472267"/>
          </a:xfrm>
          <a:prstGeom prst="rect">
            <a:avLst/>
          </a:prstGeom>
          <a:ln w="19050">
            <a:solidFill>
              <a:schemeClr val="tx1"/>
            </a:solidFill>
          </a:ln>
        </p:spPr>
      </p:pic>
      <p:sp>
        <p:nvSpPr>
          <p:cNvPr id="7" name="TextBox 6">
            <a:extLst>
              <a:ext uri="{FF2B5EF4-FFF2-40B4-BE49-F238E27FC236}">
                <a16:creationId xmlns:a16="http://schemas.microsoft.com/office/drawing/2014/main" id="{89B4EC1F-BAA8-4031-83B7-FEB75A26EFF9}"/>
              </a:ext>
            </a:extLst>
          </p:cNvPr>
          <p:cNvSpPr txBox="1"/>
          <p:nvPr/>
        </p:nvSpPr>
        <p:spPr>
          <a:xfrm>
            <a:off x="4937760" y="4695906"/>
            <a:ext cx="2590800" cy="461665"/>
          </a:xfrm>
          <a:prstGeom prst="rect">
            <a:avLst/>
          </a:prstGeom>
          <a:noFill/>
        </p:spPr>
        <p:txBody>
          <a:bodyPr wrap="square" rtlCol="0">
            <a:spAutoFit/>
          </a:bodyPr>
          <a:lstStyle/>
          <a:p>
            <a:r>
              <a:rPr lang="en-US" sz="2400" dirty="0">
                <a:latin typeface="Open Sans"/>
              </a:rPr>
              <a:t>(click on picture)</a:t>
            </a:r>
          </a:p>
        </p:txBody>
      </p:sp>
    </p:spTree>
    <p:extLst>
      <p:ext uri="{BB962C8B-B14F-4D97-AF65-F5344CB8AC3E}">
        <p14:creationId xmlns:p14="http://schemas.microsoft.com/office/powerpoint/2010/main" val="3657501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Gambling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Potential losses are high for the whole family</a:t>
            </a:r>
          </a:p>
          <a:p>
            <a:pPr lvl="1"/>
            <a:r>
              <a:rPr lang="en-US" dirty="0"/>
              <a:t>Gambler goes through family savings</a:t>
            </a:r>
          </a:p>
          <a:p>
            <a:pPr lvl="1"/>
            <a:r>
              <a:rPr lang="en-US" dirty="0"/>
              <a:t>Threatens family relationships and jeopardizes educational and career opportunities</a:t>
            </a:r>
          </a:p>
          <a:p>
            <a:pPr lvl="1"/>
            <a:endParaRPr lang="en-US" dirty="0"/>
          </a:p>
          <a:p>
            <a:pPr lvl="1"/>
            <a:endParaRPr lang="en-US" dirty="0"/>
          </a:p>
          <a:p>
            <a:endParaRPr lang="en-US" dirty="0"/>
          </a:p>
        </p:txBody>
      </p:sp>
      <p:pic>
        <p:nvPicPr>
          <p:cNvPr id="4" name="Picture 3">
            <a:extLst>
              <a:ext uri="{FF2B5EF4-FFF2-40B4-BE49-F238E27FC236}">
                <a16:creationId xmlns:a16="http://schemas.microsoft.com/office/drawing/2014/main" id="{76B13EA3-0F56-4CE2-8984-BE5094EB43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5130" y="3154254"/>
            <a:ext cx="1774850" cy="1769364"/>
          </a:xfrm>
          <a:prstGeom prst="rect">
            <a:avLst/>
          </a:prstGeom>
        </p:spPr>
      </p:pic>
    </p:spTree>
    <p:extLst>
      <p:ext uri="{BB962C8B-B14F-4D97-AF65-F5344CB8AC3E}">
        <p14:creationId xmlns:p14="http://schemas.microsoft.com/office/powerpoint/2010/main" val="72128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Suicide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Four patterns:</a:t>
            </a:r>
          </a:p>
          <a:p>
            <a:pPr lvl="2"/>
            <a:r>
              <a:rPr lang="en-US" sz="2400" dirty="0"/>
              <a:t>Impulsiveness</a:t>
            </a:r>
          </a:p>
          <a:p>
            <a:pPr lvl="2"/>
            <a:r>
              <a:rPr lang="en-US" sz="2400" dirty="0"/>
              <a:t>Exhibiting many signs of depression</a:t>
            </a:r>
          </a:p>
          <a:p>
            <a:pPr lvl="2"/>
            <a:r>
              <a:rPr lang="en-US" sz="2400" dirty="0"/>
              <a:t>Suffering from illness or suddenly learning about an illness</a:t>
            </a:r>
          </a:p>
          <a:p>
            <a:pPr lvl="2"/>
            <a:r>
              <a:rPr lang="en-US" sz="2400" dirty="0"/>
              <a:t>Extreme depression over lost loved ones or other perceived mental or emotional losses</a:t>
            </a:r>
          </a:p>
          <a:p>
            <a:pPr lvl="1"/>
            <a:endParaRPr lang="en-US" dirty="0"/>
          </a:p>
          <a:p>
            <a:pPr lvl="1"/>
            <a:endParaRPr lang="en-US" dirty="0"/>
          </a:p>
          <a:p>
            <a:pPr lvl="1"/>
            <a:endParaRPr lang="en-US" dirty="0"/>
          </a:p>
          <a:p>
            <a:endParaRPr lang="en-US" dirty="0"/>
          </a:p>
        </p:txBody>
      </p:sp>
      <p:pic>
        <p:nvPicPr>
          <p:cNvPr id="4" name="Picture 3">
            <a:extLst>
              <a:ext uri="{FF2B5EF4-FFF2-40B4-BE49-F238E27FC236}">
                <a16:creationId xmlns:a16="http://schemas.microsoft.com/office/drawing/2014/main" id="{3E4C378C-FAFC-4A5C-B1C6-858C3E0DDD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8916" y="3787579"/>
            <a:ext cx="1981200" cy="2076996"/>
          </a:xfrm>
          <a:prstGeom prst="rect">
            <a:avLst/>
          </a:prstGeom>
        </p:spPr>
      </p:pic>
    </p:spTree>
    <p:extLst>
      <p:ext uri="{BB962C8B-B14F-4D97-AF65-F5344CB8AC3E}">
        <p14:creationId xmlns:p14="http://schemas.microsoft.com/office/powerpoint/2010/main" val="2271128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Criminal Activity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Anyone is vulnerable</a:t>
            </a:r>
          </a:p>
          <a:p>
            <a:pPr lvl="1"/>
            <a:r>
              <a:rPr lang="en-US" dirty="0"/>
              <a:t>Take precautions</a:t>
            </a:r>
          </a:p>
          <a:p>
            <a:pPr lvl="1"/>
            <a:r>
              <a:rPr lang="en-US" dirty="0"/>
              <a:t>Can take place anywhere</a:t>
            </a:r>
          </a:p>
          <a:p>
            <a:pPr lvl="1"/>
            <a:r>
              <a:rPr lang="en-US" dirty="0"/>
              <a:t>Practice situational awareness</a:t>
            </a:r>
          </a:p>
          <a:p>
            <a:pPr lvl="1"/>
            <a:endParaRPr lang="en-US" dirty="0"/>
          </a:p>
          <a:p>
            <a:endParaRPr lang="en-US" dirty="0"/>
          </a:p>
        </p:txBody>
      </p:sp>
      <p:pic>
        <p:nvPicPr>
          <p:cNvPr id="4" name="Picture 3">
            <a:extLst>
              <a:ext uri="{FF2B5EF4-FFF2-40B4-BE49-F238E27FC236}">
                <a16:creationId xmlns:a16="http://schemas.microsoft.com/office/drawing/2014/main" id="{1312383D-5223-4EE8-9666-EEA5E4B913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2946" y="3182510"/>
            <a:ext cx="3797034" cy="2658092"/>
          </a:xfrm>
          <a:prstGeom prst="rect">
            <a:avLst/>
          </a:prstGeom>
        </p:spPr>
      </p:pic>
    </p:spTree>
    <p:extLst>
      <p:ext uri="{BB962C8B-B14F-4D97-AF65-F5344CB8AC3E}">
        <p14:creationId xmlns:p14="http://schemas.microsoft.com/office/powerpoint/2010/main" val="181685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Violence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Forms of Violence</a:t>
            </a:r>
          </a:p>
          <a:p>
            <a:pPr lvl="2"/>
            <a:r>
              <a:rPr lang="en-US" dirty="0"/>
              <a:t>Psychological: threats, intimidation, controlling behavior, jealousy or verbal abuse</a:t>
            </a:r>
          </a:p>
          <a:p>
            <a:pPr lvl="2"/>
            <a:r>
              <a:rPr lang="en-US" dirty="0"/>
              <a:t>Property: physically throwing things or punching doors or walls</a:t>
            </a:r>
          </a:p>
          <a:p>
            <a:pPr lvl="2"/>
            <a:r>
              <a:rPr lang="en-US" dirty="0"/>
              <a:t>Physical: pushing, hitting, slapping, punching or kicking </a:t>
            </a:r>
          </a:p>
          <a:p>
            <a:pPr lvl="1"/>
            <a:endParaRPr lang="en-US" dirty="0"/>
          </a:p>
          <a:p>
            <a:pPr lvl="1"/>
            <a:endParaRPr lang="en-US" dirty="0"/>
          </a:p>
        </p:txBody>
      </p:sp>
      <p:sp>
        <p:nvSpPr>
          <p:cNvPr id="4" name="Content Placeholder 3">
            <a:extLst>
              <a:ext uri="{FF2B5EF4-FFF2-40B4-BE49-F238E27FC236}">
                <a16:creationId xmlns:a16="http://schemas.microsoft.com/office/drawing/2014/main" id="{030D5EF1-FA96-48A4-B200-2961B64BE081}"/>
              </a:ext>
            </a:extLst>
          </p:cNvPr>
          <p:cNvSpPr>
            <a:spLocks noGrp="1"/>
          </p:cNvSpPr>
          <p:nvPr>
            <p:ph sz="half" idx="10"/>
          </p:nvPr>
        </p:nvSpPr>
        <p:spPr>
          <a:xfrm>
            <a:off x="6985000" y="1420420"/>
            <a:ext cx="5328050" cy="4734318"/>
          </a:xfrm>
        </p:spPr>
        <p:txBody>
          <a:bodyPr/>
          <a:lstStyle/>
          <a:p>
            <a:pPr lvl="1"/>
            <a:r>
              <a:rPr lang="en-US" dirty="0"/>
              <a:t>Youth Violence</a:t>
            </a:r>
          </a:p>
          <a:p>
            <a:endParaRPr lang="en-US" dirty="0"/>
          </a:p>
        </p:txBody>
      </p:sp>
      <p:pic>
        <p:nvPicPr>
          <p:cNvPr id="5" name="Content Placeholder 10">
            <a:hlinkClick r:id="rId3"/>
            <a:extLst>
              <a:ext uri="{FF2B5EF4-FFF2-40B4-BE49-F238E27FC236}">
                <a16:creationId xmlns:a16="http://schemas.microsoft.com/office/drawing/2014/main" id="{313E89EB-535B-401E-84A1-8DDCC5C974EB}"/>
              </a:ext>
            </a:extLst>
          </p:cNvPr>
          <p:cNvPicPr>
            <a:picLocks noChangeAspect="1"/>
          </p:cNvPicPr>
          <p:nvPr/>
        </p:nvPicPr>
        <p:blipFill rotWithShape="1">
          <a:blip r:embed="rId4"/>
          <a:srcRect l="12321" t="41733" r="73152" b="36324"/>
          <a:stretch/>
        </p:blipFill>
        <p:spPr>
          <a:xfrm>
            <a:off x="7371080" y="2124549"/>
            <a:ext cx="2862991" cy="2608901"/>
          </a:xfrm>
          <a:prstGeom prst="rect">
            <a:avLst/>
          </a:prstGeom>
          <a:ln w="9525">
            <a:solidFill>
              <a:schemeClr val="tx1"/>
            </a:solidFill>
          </a:ln>
        </p:spPr>
      </p:pic>
      <p:sp>
        <p:nvSpPr>
          <p:cNvPr id="6" name="TextBox 5">
            <a:extLst>
              <a:ext uri="{FF2B5EF4-FFF2-40B4-BE49-F238E27FC236}">
                <a16:creationId xmlns:a16="http://schemas.microsoft.com/office/drawing/2014/main" id="{D39C5CB2-08CA-4D72-942C-96D20F5353A3}"/>
              </a:ext>
            </a:extLst>
          </p:cNvPr>
          <p:cNvSpPr txBox="1"/>
          <p:nvPr/>
        </p:nvSpPr>
        <p:spPr>
          <a:xfrm>
            <a:off x="7643271" y="4780966"/>
            <a:ext cx="2590800" cy="461665"/>
          </a:xfrm>
          <a:prstGeom prst="rect">
            <a:avLst/>
          </a:prstGeom>
          <a:noFill/>
        </p:spPr>
        <p:txBody>
          <a:bodyPr wrap="square" rtlCol="0">
            <a:spAutoFit/>
          </a:bodyPr>
          <a:lstStyle/>
          <a:p>
            <a:r>
              <a:rPr lang="en-US" sz="2400" dirty="0">
                <a:latin typeface="Open Sans"/>
              </a:rPr>
              <a:t>(click on picture)</a:t>
            </a:r>
          </a:p>
        </p:txBody>
      </p:sp>
    </p:spTree>
    <p:extLst>
      <p:ext uri="{BB962C8B-B14F-4D97-AF65-F5344CB8AC3E}">
        <p14:creationId xmlns:p14="http://schemas.microsoft.com/office/powerpoint/2010/main" val="2656207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Does Your Relationship Need a Makeover?</a:t>
            </a:r>
          </a:p>
        </p:txBody>
      </p:sp>
      <p:pic>
        <p:nvPicPr>
          <p:cNvPr id="4" name="Content Placeholder 6">
            <a:extLst>
              <a:ext uri="{FF2B5EF4-FFF2-40B4-BE49-F238E27FC236}">
                <a16:creationId xmlns:a16="http://schemas.microsoft.com/office/drawing/2014/main" id="{9E7BDC87-466B-404E-BA05-2E3D4A0C8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5160" y="2674851"/>
            <a:ext cx="3281680" cy="2732571"/>
          </a:xfrm>
          <a:prstGeom prst="rect">
            <a:avLst/>
          </a:prstGeom>
        </p:spPr>
      </p:pic>
      <p:sp>
        <p:nvSpPr>
          <p:cNvPr id="5" name="Content Placeholder 2">
            <a:extLst>
              <a:ext uri="{FF2B5EF4-FFF2-40B4-BE49-F238E27FC236}">
                <a16:creationId xmlns:a16="http://schemas.microsoft.com/office/drawing/2014/main" id="{52AEB32B-31C6-4EF1-838C-8853E3F233F5}"/>
              </a:ext>
            </a:extLst>
          </p:cNvPr>
          <p:cNvSpPr txBox="1">
            <a:spLocks/>
          </p:cNvSpPr>
          <p:nvPr/>
        </p:nvSpPr>
        <p:spPr>
          <a:xfrm>
            <a:off x="740664" y="1541213"/>
            <a:ext cx="3739896" cy="1011094"/>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hlinkClick r:id="rId4"/>
              </a:rPr>
              <a:t>Love is Respect</a:t>
            </a:r>
            <a:endParaRPr lang="en-US" dirty="0"/>
          </a:p>
          <a:p>
            <a:pPr marL="0" lvl="1" indent="0">
              <a:buNone/>
            </a:pPr>
            <a:r>
              <a:rPr lang="en-US" sz="2800" dirty="0"/>
              <a:t>   </a:t>
            </a:r>
            <a:r>
              <a:rPr lang="en-US" sz="2400" dirty="0"/>
              <a:t>(click on link)</a:t>
            </a:r>
          </a:p>
          <a:p>
            <a:pPr lvl="1"/>
            <a:endParaRPr lang="en-US" dirty="0"/>
          </a:p>
          <a:p>
            <a:endParaRPr lang="en-US" sz="2400" dirty="0"/>
          </a:p>
          <a:p>
            <a:pPr algn="ctr"/>
            <a:endParaRPr lang="en-US" sz="2400" dirty="0"/>
          </a:p>
          <a:p>
            <a:endParaRPr lang="en-US" sz="2400" dirty="0"/>
          </a:p>
        </p:txBody>
      </p:sp>
    </p:spTree>
    <p:extLst>
      <p:ext uri="{BB962C8B-B14F-4D97-AF65-F5344CB8AC3E}">
        <p14:creationId xmlns:p14="http://schemas.microsoft.com/office/powerpoint/2010/main" val="2079701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Missing/Runaway Children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1.5 million children are reported each year</a:t>
            </a:r>
          </a:p>
          <a:p>
            <a:pPr lvl="1"/>
            <a:r>
              <a:rPr lang="en-US" dirty="0"/>
              <a:t>Children leave home because of abuse</a:t>
            </a:r>
          </a:p>
          <a:p>
            <a:pPr lvl="1"/>
            <a:r>
              <a:rPr lang="en-US" dirty="0"/>
              <a:t>Communication breakdown</a:t>
            </a:r>
          </a:p>
          <a:p>
            <a:pPr lvl="1"/>
            <a:r>
              <a:rPr lang="en-US" dirty="0"/>
              <a:t>Divorce/remarriage of parents</a:t>
            </a:r>
          </a:p>
          <a:p>
            <a:pPr lvl="1"/>
            <a:r>
              <a:rPr lang="en-US" dirty="0"/>
              <a:t>Abductions take place by parents in divorces</a:t>
            </a:r>
          </a:p>
          <a:p>
            <a:pPr lvl="1"/>
            <a:r>
              <a:rPr lang="en-US" dirty="0"/>
              <a:t>Children are lured by acquaintances or people they do not regard as strangers</a:t>
            </a:r>
          </a:p>
          <a:p>
            <a:pPr lvl="1"/>
            <a:endParaRPr lang="en-US" dirty="0"/>
          </a:p>
          <a:p>
            <a:pPr lvl="1"/>
            <a:endParaRPr lang="en-US" dirty="0"/>
          </a:p>
          <a:p>
            <a:endParaRPr lang="en-US" dirty="0"/>
          </a:p>
        </p:txBody>
      </p:sp>
    </p:spTree>
    <p:extLst>
      <p:ext uri="{BB962C8B-B14F-4D97-AF65-F5344CB8AC3E}">
        <p14:creationId xmlns:p14="http://schemas.microsoft.com/office/powerpoint/2010/main" val="945783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Community and National Crisis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Local terrorist incident</a:t>
            </a:r>
          </a:p>
          <a:p>
            <a:pPr lvl="1"/>
            <a:r>
              <a:rPr lang="en-US" dirty="0"/>
              <a:t>Natural disaster – earthquake, flood, severe weather or fire</a:t>
            </a:r>
          </a:p>
          <a:p>
            <a:pPr lvl="1"/>
            <a:r>
              <a:rPr lang="en-US" dirty="0"/>
              <a:t>Preparedness – being ready for crises that could occur (situational awareness)</a:t>
            </a:r>
          </a:p>
          <a:p>
            <a:pPr lvl="1"/>
            <a:endParaRPr lang="en-US" dirty="0"/>
          </a:p>
          <a:p>
            <a:endParaRPr lang="en-US" dirty="0"/>
          </a:p>
        </p:txBody>
      </p:sp>
      <p:pic>
        <p:nvPicPr>
          <p:cNvPr id="4" name="Picture 3">
            <a:extLst>
              <a:ext uri="{FF2B5EF4-FFF2-40B4-BE49-F238E27FC236}">
                <a16:creationId xmlns:a16="http://schemas.microsoft.com/office/drawing/2014/main" id="{F5888708-4A87-42C8-8CFA-D14606B8A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0480" y="2008874"/>
            <a:ext cx="3149500" cy="3167646"/>
          </a:xfrm>
          <a:prstGeom prst="rect">
            <a:avLst/>
          </a:prstGeom>
        </p:spPr>
      </p:pic>
    </p:spTree>
    <p:extLst>
      <p:ext uri="{BB962C8B-B14F-4D97-AF65-F5344CB8AC3E}">
        <p14:creationId xmlns:p14="http://schemas.microsoft.com/office/powerpoint/2010/main" val="4007574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Separation or Divorce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Tell children the truth</a:t>
            </a:r>
          </a:p>
          <a:p>
            <a:pPr lvl="1"/>
            <a:r>
              <a:rPr lang="en-US" dirty="0"/>
              <a:t>Reassure the children that it is not their fault</a:t>
            </a:r>
          </a:p>
          <a:p>
            <a:pPr lvl="1"/>
            <a:r>
              <a:rPr lang="en-US" dirty="0"/>
              <a:t>Parents should reinforce their love for their children </a:t>
            </a:r>
          </a:p>
          <a:p>
            <a:pPr lvl="1"/>
            <a:r>
              <a:rPr lang="en-US" dirty="0"/>
              <a:t>Professional counseling may be helpful</a:t>
            </a:r>
          </a:p>
          <a:p>
            <a:pPr lvl="1"/>
            <a:endParaRPr lang="en-US" dirty="0"/>
          </a:p>
          <a:p>
            <a:endParaRPr lang="en-US" dirty="0"/>
          </a:p>
        </p:txBody>
      </p:sp>
      <p:pic>
        <p:nvPicPr>
          <p:cNvPr id="4" name="Content Placeholder 8">
            <a:extLst>
              <a:ext uri="{FF2B5EF4-FFF2-40B4-BE49-F238E27FC236}">
                <a16:creationId xmlns:a16="http://schemas.microsoft.com/office/drawing/2014/main" id="{D221A4EF-8336-4766-8353-67EBA3007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380" y="2842864"/>
            <a:ext cx="3657600" cy="2753932"/>
          </a:xfrm>
          <a:prstGeom prst="rect">
            <a:avLst/>
          </a:prstGeom>
        </p:spPr>
      </p:pic>
    </p:spTree>
    <p:extLst>
      <p:ext uri="{BB962C8B-B14F-4D97-AF65-F5344CB8AC3E}">
        <p14:creationId xmlns:p14="http://schemas.microsoft.com/office/powerpoint/2010/main" val="352273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Special Needs Individuals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Adult Protective Services (APS) is responsible for investigating abuse, neglect and exploitation of clients receiving services in state operated and/or contracted settings that serve adults and children with mental illness or intellectual and developmental disabilities.</a:t>
            </a:r>
          </a:p>
          <a:p>
            <a:endParaRPr lang="en-US" dirty="0"/>
          </a:p>
        </p:txBody>
      </p:sp>
      <p:pic>
        <p:nvPicPr>
          <p:cNvPr id="4" name="Content Placeholder 6">
            <a:extLst>
              <a:ext uri="{FF2B5EF4-FFF2-40B4-BE49-F238E27FC236}">
                <a16:creationId xmlns:a16="http://schemas.microsoft.com/office/drawing/2014/main" id="{D10F861A-B592-46FE-84F4-D6714C0AC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1679" y="2570480"/>
            <a:ext cx="3919831" cy="2795207"/>
          </a:xfrm>
          <a:prstGeom prst="rect">
            <a:avLst/>
          </a:prstGeom>
        </p:spPr>
      </p:pic>
    </p:spTree>
    <p:extLst>
      <p:ext uri="{BB962C8B-B14F-4D97-AF65-F5344CB8AC3E}">
        <p14:creationId xmlns:p14="http://schemas.microsoft.com/office/powerpoint/2010/main" val="1913793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Laws and Public Policies Related to the Family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Texas Family Code</a:t>
            </a:r>
          </a:p>
          <a:p>
            <a:pPr lvl="2"/>
            <a:r>
              <a:rPr lang="en-US" dirty="0"/>
              <a:t>Rights and Duties of a Parent (Sec. 151.001)</a:t>
            </a:r>
          </a:p>
          <a:p>
            <a:pPr lvl="3"/>
            <a:r>
              <a:rPr lang="en-US" dirty="0"/>
              <a:t>A parent has:</a:t>
            </a:r>
          </a:p>
          <a:p>
            <a:pPr lvl="4"/>
            <a:r>
              <a:rPr lang="en-US" dirty="0"/>
              <a:t>(1) the right to have physical possession, to direct the moral and religious training, and to designate the residence of the child</a:t>
            </a:r>
          </a:p>
          <a:p>
            <a:pPr lvl="4"/>
            <a:r>
              <a:rPr lang="en-US" dirty="0"/>
              <a:t>(2) the duty of care, control, protection, and reasonable discipline of the child</a:t>
            </a:r>
          </a:p>
          <a:p>
            <a:pPr lvl="4"/>
            <a:r>
              <a:rPr lang="en-US" dirty="0"/>
              <a:t>(3) the duty to support the child, including providing the child with clothing, food, shelter, medical and dental care, and education</a:t>
            </a:r>
          </a:p>
          <a:p>
            <a:pPr lvl="1"/>
            <a:endParaRPr lang="en-US" dirty="0"/>
          </a:p>
          <a:p>
            <a:endParaRPr lang="en-US" dirty="0"/>
          </a:p>
        </p:txBody>
      </p:sp>
    </p:spTree>
    <p:extLst>
      <p:ext uri="{BB962C8B-B14F-4D97-AF65-F5344CB8AC3E}">
        <p14:creationId xmlns:p14="http://schemas.microsoft.com/office/powerpoint/2010/main" val="3213332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Resources Available During a Crisis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Educators</a:t>
            </a:r>
          </a:p>
          <a:p>
            <a:pPr lvl="1"/>
            <a:r>
              <a:rPr lang="en-US" dirty="0"/>
              <a:t>Legal system protections</a:t>
            </a:r>
          </a:p>
          <a:p>
            <a:pPr lvl="1"/>
            <a:r>
              <a:rPr lang="en-US" dirty="0"/>
              <a:t>Adult Protective and Child Protective </a:t>
            </a:r>
          </a:p>
          <a:p>
            <a:pPr lvl="1"/>
            <a:r>
              <a:rPr lang="en-US" dirty="0"/>
              <a:t>Services Division of Texas </a:t>
            </a:r>
          </a:p>
          <a:p>
            <a:pPr lvl="1"/>
            <a:r>
              <a:rPr lang="en-US" dirty="0"/>
              <a:t>Family relationships</a:t>
            </a:r>
          </a:p>
          <a:p>
            <a:pPr lvl="1"/>
            <a:r>
              <a:rPr lang="en-US" dirty="0"/>
              <a:t>Friends</a:t>
            </a:r>
          </a:p>
          <a:p>
            <a:pPr lvl="1"/>
            <a:r>
              <a:rPr lang="en-US" dirty="0"/>
              <a:t>Community resources </a:t>
            </a:r>
          </a:p>
          <a:p>
            <a:pPr lvl="1"/>
            <a:endParaRPr lang="en-US" dirty="0"/>
          </a:p>
          <a:p>
            <a:endParaRPr lang="en-US" dirty="0"/>
          </a:p>
          <a:p>
            <a:pPr lvl="1"/>
            <a:endParaRPr lang="en-US" dirty="0"/>
          </a:p>
          <a:p>
            <a:endParaRPr lang="en-US" dirty="0"/>
          </a:p>
        </p:txBody>
      </p:sp>
      <p:pic>
        <p:nvPicPr>
          <p:cNvPr id="4" name="Picture 3">
            <a:hlinkClick r:id="rId3"/>
            <a:extLst>
              <a:ext uri="{FF2B5EF4-FFF2-40B4-BE49-F238E27FC236}">
                <a16:creationId xmlns:a16="http://schemas.microsoft.com/office/drawing/2014/main" id="{94D92802-1944-4188-A9AC-412E38A70A55}"/>
              </a:ext>
            </a:extLst>
          </p:cNvPr>
          <p:cNvPicPr>
            <a:picLocks noChangeAspect="1"/>
          </p:cNvPicPr>
          <p:nvPr/>
        </p:nvPicPr>
        <p:blipFill rotWithShape="1">
          <a:blip r:embed="rId4"/>
          <a:srcRect l="12518" t="7291" r="22254" b="28125"/>
          <a:stretch/>
        </p:blipFill>
        <p:spPr>
          <a:xfrm>
            <a:off x="7567854" y="2150334"/>
            <a:ext cx="3323492" cy="2857970"/>
          </a:xfrm>
          <a:prstGeom prst="rect">
            <a:avLst/>
          </a:prstGeom>
          <a:ln w="19050">
            <a:solidFill>
              <a:schemeClr val="accent1"/>
            </a:solidFill>
          </a:ln>
        </p:spPr>
      </p:pic>
      <p:sp>
        <p:nvSpPr>
          <p:cNvPr id="5" name="TextBox 4">
            <a:extLst>
              <a:ext uri="{FF2B5EF4-FFF2-40B4-BE49-F238E27FC236}">
                <a16:creationId xmlns:a16="http://schemas.microsoft.com/office/drawing/2014/main" id="{A327564D-F03C-4FBB-8753-FB9BC85872FA}"/>
              </a:ext>
            </a:extLst>
          </p:cNvPr>
          <p:cNvSpPr txBox="1"/>
          <p:nvPr/>
        </p:nvSpPr>
        <p:spPr>
          <a:xfrm>
            <a:off x="8029351" y="5008304"/>
            <a:ext cx="2590800" cy="461665"/>
          </a:xfrm>
          <a:prstGeom prst="rect">
            <a:avLst/>
          </a:prstGeom>
          <a:noFill/>
        </p:spPr>
        <p:txBody>
          <a:bodyPr wrap="square" rtlCol="0">
            <a:spAutoFit/>
          </a:bodyPr>
          <a:lstStyle/>
          <a:p>
            <a:r>
              <a:rPr lang="en-US" sz="2400" dirty="0">
                <a:latin typeface="Open Sans"/>
              </a:rPr>
              <a:t>(click on picture)</a:t>
            </a:r>
          </a:p>
        </p:txBody>
      </p:sp>
    </p:spTree>
    <p:extLst>
      <p:ext uri="{BB962C8B-B14F-4D97-AF65-F5344CB8AC3E}">
        <p14:creationId xmlns:p14="http://schemas.microsoft.com/office/powerpoint/2010/main" val="455971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4" name="Content Placeholder 5">
            <a:extLst>
              <a:ext uri="{FF2B5EF4-FFF2-40B4-BE49-F238E27FC236}">
                <a16:creationId xmlns:a16="http://schemas.microsoft.com/office/drawing/2014/main" id="{4C5B5C19-F618-4BFD-80C1-07EF0E05DE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5942" y="2199640"/>
            <a:ext cx="2380116" cy="3048000"/>
          </a:xfrm>
          <a:prstGeom prst="rect">
            <a:avLst/>
          </a:prstGeom>
        </p:spPr>
      </p:pic>
    </p:spTree>
    <p:extLst>
      <p:ext uri="{BB962C8B-B14F-4D97-AF65-F5344CB8AC3E}">
        <p14:creationId xmlns:p14="http://schemas.microsoft.com/office/powerpoint/2010/main" val="720307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F891-FB7A-48A6-A96E-1EC65E991718}"/>
              </a:ext>
            </a:extLst>
          </p:cNvPr>
          <p:cNvSpPr>
            <a:spLocks noGrp="1"/>
          </p:cNvSpPr>
          <p:nvPr>
            <p:ph type="title"/>
          </p:nvPr>
        </p:nvSpPr>
        <p:spPr/>
        <p:txBody>
          <a:bodyPr/>
          <a:lstStyle/>
          <a:p>
            <a:r>
              <a:rPr lang="en-US" dirty="0"/>
              <a:t>References and Resources</a:t>
            </a:r>
          </a:p>
        </p:txBody>
      </p:sp>
      <p:sp>
        <p:nvSpPr>
          <p:cNvPr id="4" name="Content Placeholder 2">
            <a:extLst>
              <a:ext uri="{FF2B5EF4-FFF2-40B4-BE49-F238E27FC236}">
                <a16:creationId xmlns:a16="http://schemas.microsoft.com/office/drawing/2014/main" id="{6F7DC55C-7E4F-4C39-B62A-0E52B5C01230}"/>
              </a:ext>
            </a:extLst>
          </p:cNvPr>
          <p:cNvSpPr txBox="1">
            <a:spLocks/>
          </p:cNvSpPr>
          <p:nvPr/>
        </p:nvSpPr>
        <p:spPr>
          <a:xfrm>
            <a:off x="740664" y="1515919"/>
            <a:ext cx="10741802" cy="4734318"/>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a:t>Images:</a:t>
            </a:r>
          </a:p>
          <a:p>
            <a:pPr lvl="2"/>
            <a:r>
              <a:rPr lang="en-US" sz="2000" dirty="0"/>
              <a:t>Microsoft Clip Art: Used with permission from Microsoft.</a:t>
            </a:r>
          </a:p>
          <a:p>
            <a:pPr lvl="1"/>
            <a:r>
              <a:rPr lang="en-US" sz="2000" dirty="0"/>
              <a:t>Textbooks:</a:t>
            </a:r>
          </a:p>
          <a:p>
            <a:pPr lvl="2"/>
            <a:r>
              <a:rPr lang="en-US" sz="2000" dirty="0"/>
              <a:t>Parnell Frances </a:t>
            </a:r>
            <a:r>
              <a:rPr lang="en-US" sz="2000" dirty="0" err="1"/>
              <a:t>Baynor</a:t>
            </a:r>
            <a:r>
              <a:rPr lang="en-US" sz="2000" dirty="0"/>
              <a:t>. (2001). </a:t>
            </a:r>
            <a:r>
              <a:rPr lang="en-US" sz="2000" i="1" dirty="0"/>
              <a:t>Skills for personal and family living</a:t>
            </a:r>
            <a:r>
              <a:rPr lang="en-US" sz="2000" dirty="0"/>
              <a:t>. (pp. 195-206). Tinley Park: The </a:t>
            </a:r>
            <a:r>
              <a:rPr lang="en-US" sz="2000" dirty="0" err="1"/>
              <a:t>Goodheart</a:t>
            </a:r>
            <a:r>
              <a:rPr lang="en-US" sz="2000" dirty="0"/>
              <a:t>-Willcox Publishing Company.</a:t>
            </a:r>
          </a:p>
          <a:p>
            <a:pPr lvl="2"/>
            <a:r>
              <a:rPr lang="en-US" sz="2000" dirty="0" err="1"/>
              <a:t>Sasse</a:t>
            </a:r>
            <a:r>
              <a:rPr lang="en-US" sz="2000" dirty="0"/>
              <a:t> Connie. (2004). </a:t>
            </a:r>
            <a:r>
              <a:rPr lang="en-US" sz="2000" i="1" dirty="0"/>
              <a:t>Families today</a:t>
            </a:r>
            <a:r>
              <a:rPr lang="en-US" sz="2000" dirty="0"/>
              <a:t>. (4th ed., pp. 285-304). New York: McGraw Hill Glencoe.</a:t>
            </a:r>
          </a:p>
          <a:p>
            <a:pPr lvl="1"/>
            <a:r>
              <a:rPr lang="en-US" sz="2000" dirty="0"/>
              <a:t>Websites:</a:t>
            </a:r>
          </a:p>
          <a:p>
            <a:pPr lvl="2"/>
            <a:r>
              <a:rPr lang="en-US" sz="2000" dirty="0"/>
              <a:t>American Red Cross</a:t>
            </a:r>
            <a:br>
              <a:rPr lang="en-US" sz="2000" dirty="0"/>
            </a:br>
            <a:r>
              <a:rPr lang="en-US" sz="2000" dirty="0"/>
              <a:t>Plan and prepare information.</a:t>
            </a:r>
            <a:br>
              <a:rPr lang="en-US" sz="2000" dirty="0"/>
            </a:br>
            <a:r>
              <a:rPr lang="en-US" sz="2000" dirty="0">
                <a:hlinkClick r:id="rId2"/>
              </a:rPr>
              <a:t>http://www.redcross.org/prepare</a:t>
            </a:r>
            <a:endParaRPr lang="en-US" sz="2000" dirty="0"/>
          </a:p>
          <a:p>
            <a:pPr lvl="2"/>
            <a:r>
              <a:rPr lang="en-US" sz="2000" dirty="0"/>
              <a:t>Centers for Disease Control and Prevention</a:t>
            </a:r>
            <a:br>
              <a:rPr lang="en-US" sz="2000" dirty="0"/>
            </a:br>
            <a:r>
              <a:rPr lang="en-US" sz="2000" dirty="0"/>
              <a:t>Facts Sheets – Underage Drinking</a:t>
            </a:r>
            <a:br>
              <a:rPr lang="en-US" sz="2000" dirty="0"/>
            </a:br>
            <a:r>
              <a:rPr lang="en-US" sz="2000" dirty="0">
                <a:hlinkClick r:id="rId3"/>
              </a:rPr>
              <a:t>http://www.cdc.gov/alcohol/fact-sheets/underage-drinking.htm</a:t>
            </a:r>
            <a:endParaRPr lang="en-US" sz="2000" dirty="0"/>
          </a:p>
          <a:p>
            <a:pPr fontAlgn="base"/>
            <a:endParaRPr lang="en-US" sz="2000" dirty="0"/>
          </a:p>
          <a:p>
            <a:pPr fontAlgn="base"/>
            <a:endParaRPr lang="en-US" sz="2000" dirty="0"/>
          </a:p>
          <a:p>
            <a:endParaRPr lang="en-US" sz="2000" dirty="0"/>
          </a:p>
          <a:p>
            <a:pPr marL="347663" indent="-238125">
              <a:spcBef>
                <a:spcPts val="0"/>
              </a:spcBef>
            </a:pPr>
            <a:endParaRPr lang="en-US" sz="2000" dirty="0"/>
          </a:p>
          <a:p>
            <a:endParaRPr lang="en-US" sz="2000" b="1" dirty="0"/>
          </a:p>
          <a:p>
            <a:endParaRPr lang="en-US" sz="2000" dirty="0"/>
          </a:p>
          <a:p>
            <a:pPr lvl="2"/>
            <a:endParaRPr lang="en-US" sz="2000" dirty="0"/>
          </a:p>
          <a:p>
            <a:pPr lvl="1"/>
            <a:endParaRPr lang="en-US" sz="2000" dirty="0"/>
          </a:p>
          <a:p>
            <a:endParaRPr lang="en-US" sz="2000" dirty="0"/>
          </a:p>
        </p:txBody>
      </p:sp>
    </p:spTree>
    <p:extLst>
      <p:ext uri="{BB962C8B-B14F-4D97-AF65-F5344CB8AC3E}">
        <p14:creationId xmlns:p14="http://schemas.microsoft.com/office/powerpoint/2010/main" val="3411467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Child Protective Services Division of Texas</a:t>
            </a:r>
            <a:br>
              <a:rPr lang="en-US" sz="2000" dirty="0"/>
            </a:br>
            <a:r>
              <a:rPr lang="en-US" sz="2000" dirty="0"/>
              <a:t>For additional information on abuse and neglect, visit:</a:t>
            </a:r>
            <a:br>
              <a:rPr lang="en-US" sz="2000" dirty="0"/>
            </a:br>
            <a:r>
              <a:rPr lang="en-US" sz="2000" dirty="0"/>
              <a:t>http://www.dfps.state.tx.us/Child_Protection/About_Child_Protective_Services/</a:t>
            </a:r>
          </a:p>
          <a:p>
            <a:pPr lvl="2"/>
            <a:r>
              <a:rPr lang="en-US" sz="2000" dirty="0"/>
              <a:t>KidsPeace.org</a:t>
            </a:r>
            <a:br>
              <a:rPr lang="en-US" sz="2000" dirty="0"/>
            </a:br>
            <a:r>
              <a:rPr lang="en-US" sz="2000" dirty="0"/>
              <a:t>15 Ways to Help Your Child through Crisis</a:t>
            </a:r>
            <a:br>
              <a:rPr lang="en-US" sz="2000" dirty="0"/>
            </a:br>
            <a:r>
              <a:rPr lang="en-US" sz="2000" dirty="0"/>
              <a:t>http://www.kidspeace.org/uploadedFiles/15_Ways_parenting_008_0010_flier.pdf</a:t>
            </a:r>
          </a:p>
          <a:p>
            <a:pPr lvl="2"/>
            <a:r>
              <a:rPr lang="en-US" sz="2000" dirty="0"/>
              <a:t>Mothers Against Drunk Driving (MADD)</a:t>
            </a:r>
            <a:br>
              <a:rPr lang="en-US" sz="2000" dirty="0"/>
            </a:br>
            <a:r>
              <a:rPr lang="en-US" sz="2000" dirty="0"/>
              <a:t>“The mission of Mothers Against Drunk Driving is to stop drunk driving, support the victims of this violent crime and prevent underage drinking.” </a:t>
            </a:r>
            <a:br>
              <a:rPr lang="en-US" sz="2000" dirty="0"/>
            </a:br>
            <a:r>
              <a:rPr lang="en-US" sz="2000" dirty="0"/>
              <a:t>http://www.madd.org/</a:t>
            </a:r>
          </a:p>
          <a:p>
            <a:pPr lvl="2"/>
            <a:r>
              <a:rPr lang="en-US" sz="2000" dirty="0"/>
              <a:t>Statistic Brain</a:t>
            </a:r>
            <a:br>
              <a:rPr lang="en-US" sz="2000" dirty="0"/>
            </a:br>
            <a:r>
              <a:rPr lang="en-US" sz="2000" dirty="0"/>
              <a:t>Youth Violence Statistics</a:t>
            </a:r>
            <a:br>
              <a:rPr lang="en-US" sz="2000" dirty="0"/>
            </a:br>
            <a:r>
              <a:rPr lang="en-US" sz="2000" dirty="0"/>
              <a:t>http://www.statisticbrain.com/youth-violence-statistics/</a:t>
            </a:r>
          </a:p>
          <a:p>
            <a:pPr lvl="1"/>
            <a:endParaRPr lang="en-US" sz="2000" dirty="0"/>
          </a:p>
          <a:p>
            <a:pPr lvl="1"/>
            <a:endParaRPr lang="en-US" sz="2000" dirty="0"/>
          </a:p>
        </p:txBody>
      </p:sp>
    </p:spTree>
    <p:extLst>
      <p:ext uri="{BB962C8B-B14F-4D97-AF65-F5344CB8AC3E}">
        <p14:creationId xmlns:p14="http://schemas.microsoft.com/office/powerpoint/2010/main" val="2596387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Suicide Hotlines</a:t>
            </a:r>
            <a:br>
              <a:rPr lang="en-US" sz="2000" dirty="0"/>
            </a:br>
            <a:r>
              <a:rPr lang="en-US" sz="2000" dirty="0"/>
              <a:t>Source: Texas Suicide and Crisis Hotline </a:t>
            </a:r>
            <a:br>
              <a:rPr lang="en-US" sz="2000" dirty="0"/>
            </a:br>
            <a:r>
              <a:rPr lang="en-US" sz="2000" dirty="0"/>
              <a:t>Crisis hotline available for individuals needing someone to talk to during times of crisis. Provides comforting words. </a:t>
            </a:r>
            <a:br>
              <a:rPr lang="en-US" sz="2000" dirty="0"/>
            </a:br>
            <a:r>
              <a:rPr lang="en-US" sz="2000" dirty="0"/>
              <a:t>http://suicidehotlines.com/texas.html</a:t>
            </a:r>
          </a:p>
          <a:p>
            <a:pPr lvl="2"/>
            <a:r>
              <a:rPr lang="en-US" sz="2000" dirty="0"/>
              <a:t>Texas Advocacy Project</a:t>
            </a:r>
            <a:br>
              <a:rPr lang="en-US" sz="2000" dirty="0"/>
            </a:br>
            <a:r>
              <a:rPr lang="en-US" sz="2000" dirty="0"/>
              <a:t>Legal solutions to end violence.</a:t>
            </a:r>
            <a:br>
              <a:rPr lang="en-US" sz="2000" dirty="0"/>
            </a:br>
            <a:r>
              <a:rPr lang="en-US" sz="2000" dirty="0">
                <a:hlinkClick r:id="rId3"/>
              </a:rPr>
              <a:t>http://www.texasadvocacyproject.org/faq.php?faqid=54</a:t>
            </a:r>
            <a:endParaRPr lang="en-US" sz="2000" dirty="0"/>
          </a:p>
          <a:p>
            <a:pPr lvl="2"/>
            <a:r>
              <a:rPr lang="en-US" sz="2000" dirty="0"/>
              <a:t>Youth Violence Statistics</a:t>
            </a:r>
            <a:br>
              <a:rPr lang="en-US" sz="2000" dirty="0"/>
            </a:br>
            <a:r>
              <a:rPr lang="en-US" sz="2000" dirty="0"/>
              <a:t>Source: Character Counts, Where Peace Lives, Bureau of Justice Statistics</a:t>
            </a:r>
            <a:br>
              <a:rPr lang="en-US" sz="2000" dirty="0"/>
            </a:br>
            <a:r>
              <a:rPr lang="en-US" sz="2000" dirty="0"/>
              <a:t>http://www.statisticbrain.com/youth-violence-statistics/</a:t>
            </a:r>
          </a:p>
          <a:p>
            <a:pPr lvl="2"/>
            <a:r>
              <a:rPr lang="en-US" sz="2000" dirty="0"/>
              <a:t>15 Common Defensive Mechanisms</a:t>
            </a:r>
            <a:br>
              <a:rPr lang="en-US" sz="2000" dirty="0"/>
            </a:br>
            <a:r>
              <a:rPr lang="en-US" sz="2000" dirty="0"/>
              <a:t>Defense mechanisms are one way of looking at how people distance themselves from a full awareness of unpleasant thoughts, feelings and behaviors.</a:t>
            </a:r>
            <a:br>
              <a:rPr lang="en-US" sz="2000" dirty="0"/>
            </a:br>
            <a:r>
              <a:rPr lang="en-US" sz="2000" dirty="0"/>
              <a:t>http://psychcentral.com/lib/15-common-defense-mechanisms/0001251</a:t>
            </a:r>
          </a:p>
        </p:txBody>
      </p:sp>
    </p:spTree>
    <p:extLst>
      <p:ext uri="{BB962C8B-B14F-4D97-AF65-F5344CB8AC3E}">
        <p14:creationId xmlns:p14="http://schemas.microsoft.com/office/powerpoint/2010/main" val="114893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is a Crisis?</a:t>
            </a:r>
          </a:p>
        </p:txBody>
      </p:sp>
    </p:spTree>
    <p:extLst>
      <p:ext uri="{BB962C8B-B14F-4D97-AF65-F5344CB8AC3E}">
        <p14:creationId xmlns:p14="http://schemas.microsoft.com/office/powerpoint/2010/main" val="2923985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457C3-BD4E-4A9F-BCBE-D75E0C3A3F38}"/>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7F35CB9A-B781-484D-BF07-44F1EBD4290E}"/>
              </a:ext>
            </a:extLst>
          </p:cNvPr>
          <p:cNvSpPr>
            <a:spLocks noGrp="1"/>
          </p:cNvSpPr>
          <p:nvPr>
            <p:ph sz="half" idx="1"/>
          </p:nvPr>
        </p:nvSpPr>
        <p:spPr/>
        <p:txBody>
          <a:bodyPr/>
          <a:lstStyle/>
          <a:p>
            <a:pPr lvl="1"/>
            <a:r>
              <a:rPr lang="en-US" sz="2000" dirty="0"/>
              <a:t>YouTube™:</a:t>
            </a:r>
          </a:p>
          <a:p>
            <a:pPr lvl="2"/>
            <a:r>
              <a:rPr lang="en-US" sz="2000" dirty="0"/>
              <a:t>Does Your Relationship Need a Makeover?</a:t>
            </a:r>
            <a:br>
              <a:rPr lang="en-US" sz="2000" dirty="0"/>
            </a:br>
            <a:r>
              <a:rPr lang="en-US" sz="2000" dirty="0"/>
              <a:t>Check out this PSA play in movie theaters in California and Texas….</a:t>
            </a:r>
            <a:r>
              <a:rPr lang="en-US" sz="2000" dirty="0" err="1"/>
              <a:t>loveisrespect</a:t>
            </a:r>
            <a:br>
              <a:rPr lang="en-US" sz="2000" dirty="0"/>
            </a:br>
            <a:r>
              <a:rPr lang="en-US" sz="2000" dirty="0"/>
              <a:t>http://youtu.be/V2Kv-7DB7NA</a:t>
            </a:r>
          </a:p>
          <a:p>
            <a:endParaRPr lang="en-US" dirty="0"/>
          </a:p>
        </p:txBody>
      </p:sp>
    </p:spTree>
    <p:extLst>
      <p:ext uri="{BB962C8B-B14F-4D97-AF65-F5344CB8AC3E}">
        <p14:creationId xmlns:p14="http://schemas.microsoft.com/office/powerpoint/2010/main" val="21513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88E2-E083-42BE-AD68-A38697318956}"/>
              </a:ext>
            </a:extLst>
          </p:cNvPr>
          <p:cNvSpPr>
            <a:spLocks noGrp="1"/>
          </p:cNvSpPr>
          <p:nvPr>
            <p:ph type="title"/>
          </p:nvPr>
        </p:nvSpPr>
        <p:spPr/>
        <p:txBody>
          <a:bodyPr/>
          <a:lstStyle/>
          <a:p>
            <a:r>
              <a:rPr lang="en-US" dirty="0"/>
              <a:t>What is a Crisis?</a:t>
            </a:r>
          </a:p>
        </p:txBody>
      </p:sp>
      <p:sp>
        <p:nvSpPr>
          <p:cNvPr id="3" name="Content Placeholder 2">
            <a:extLst>
              <a:ext uri="{FF2B5EF4-FFF2-40B4-BE49-F238E27FC236}">
                <a16:creationId xmlns:a16="http://schemas.microsoft.com/office/drawing/2014/main" id="{2B3B7C8E-843F-4D8B-962F-D6BF9166D07C}"/>
              </a:ext>
            </a:extLst>
          </p:cNvPr>
          <p:cNvSpPr>
            <a:spLocks noGrp="1"/>
          </p:cNvSpPr>
          <p:nvPr>
            <p:ph sz="half" idx="1"/>
          </p:nvPr>
        </p:nvSpPr>
        <p:spPr/>
        <p:txBody>
          <a:bodyPr/>
          <a:lstStyle/>
          <a:p>
            <a:pPr lvl="1"/>
            <a:r>
              <a:rPr lang="en-US" dirty="0"/>
              <a:t>Devastation</a:t>
            </a:r>
          </a:p>
          <a:p>
            <a:pPr lvl="1"/>
            <a:r>
              <a:rPr lang="en-US" dirty="0"/>
              <a:t>Disaster</a:t>
            </a:r>
          </a:p>
          <a:p>
            <a:pPr lvl="1"/>
            <a:r>
              <a:rPr lang="en-US" dirty="0"/>
              <a:t>Crucial time or event that changes a person’s life</a:t>
            </a:r>
          </a:p>
          <a:p>
            <a:pPr lvl="1"/>
            <a:r>
              <a:rPr lang="en-US" dirty="0"/>
              <a:t>End to happiness and achievement</a:t>
            </a:r>
          </a:p>
          <a:p>
            <a:pPr lvl="1"/>
            <a:r>
              <a:rPr lang="en-US" dirty="0"/>
              <a:t>Incentive to achieve new and different goals</a:t>
            </a:r>
          </a:p>
          <a:p>
            <a:endParaRPr lang="en-US" dirty="0"/>
          </a:p>
          <a:p>
            <a:endParaRPr lang="en-US" dirty="0"/>
          </a:p>
        </p:txBody>
      </p:sp>
      <p:pic>
        <p:nvPicPr>
          <p:cNvPr id="4" name="Picture 3">
            <a:extLst>
              <a:ext uri="{FF2B5EF4-FFF2-40B4-BE49-F238E27FC236}">
                <a16:creationId xmlns:a16="http://schemas.microsoft.com/office/drawing/2014/main" id="{FA3663EF-7D4F-4398-B659-D37D8A7A8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6249" y="2256675"/>
            <a:ext cx="2533731" cy="1923193"/>
          </a:xfrm>
          <a:prstGeom prst="rect">
            <a:avLst/>
          </a:prstGeom>
        </p:spPr>
      </p:pic>
    </p:spTree>
    <p:extLst>
      <p:ext uri="{BB962C8B-B14F-4D97-AF65-F5344CB8AC3E}">
        <p14:creationId xmlns:p14="http://schemas.microsoft.com/office/powerpoint/2010/main" val="2480156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Causes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Social pressure</a:t>
            </a:r>
          </a:p>
          <a:p>
            <a:pPr lvl="1"/>
            <a:r>
              <a:rPr lang="en-US" dirty="0"/>
              <a:t>Job stress</a:t>
            </a:r>
          </a:p>
          <a:p>
            <a:pPr lvl="1"/>
            <a:r>
              <a:rPr lang="en-US" dirty="0"/>
              <a:t>Family problems </a:t>
            </a:r>
          </a:p>
          <a:p>
            <a:pPr lvl="1"/>
            <a:r>
              <a:rPr lang="en-US" dirty="0">
                <a:hlinkClick r:id="rId3"/>
              </a:rPr>
              <a:t>Defensive mechanisms</a:t>
            </a:r>
            <a:endParaRPr lang="en-US" dirty="0"/>
          </a:p>
          <a:p>
            <a:r>
              <a:rPr lang="en-US" dirty="0"/>
              <a:t>    </a:t>
            </a:r>
            <a:r>
              <a:rPr lang="en-US" sz="2400" dirty="0"/>
              <a:t>(click on link)</a:t>
            </a:r>
          </a:p>
          <a:p>
            <a:endParaRPr lang="en-US" dirty="0"/>
          </a:p>
        </p:txBody>
      </p:sp>
      <p:pic>
        <p:nvPicPr>
          <p:cNvPr id="4" name="Picture 3">
            <a:extLst>
              <a:ext uri="{FF2B5EF4-FFF2-40B4-BE49-F238E27FC236}">
                <a16:creationId xmlns:a16="http://schemas.microsoft.com/office/drawing/2014/main" id="{7185B84E-D2A9-4AFD-B394-7621CABE77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7598" y="1420420"/>
            <a:ext cx="2412382" cy="3616807"/>
          </a:xfrm>
          <a:prstGeom prst="rect">
            <a:avLst/>
          </a:prstGeom>
        </p:spPr>
      </p:pic>
    </p:spTree>
    <p:extLst>
      <p:ext uri="{BB962C8B-B14F-4D97-AF65-F5344CB8AC3E}">
        <p14:creationId xmlns:p14="http://schemas.microsoft.com/office/powerpoint/2010/main" val="2480504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Dealing with Family Crisis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family crisis usually has three distinct phases:</a:t>
            </a:r>
          </a:p>
          <a:p>
            <a:pPr lvl="2"/>
            <a:r>
              <a:rPr lang="en-US" sz="2400" dirty="0"/>
              <a:t>the event that precipitates the crisis</a:t>
            </a:r>
          </a:p>
          <a:p>
            <a:pPr lvl="2"/>
            <a:r>
              <a:rPr lang="en-US" sz="2400" dirty="0"/>
              <a:t>the period of disorganization</a:t>
            </a:r>
          </a:p>
          <a:p>
            <a:pPr lvl="2"/>
            <a:r>
              <a:rPr lang="en-US" sz="2400" dirty="0"/>
              <a:t>the reorganizing or recovery phase after the family reaches a low point</a:t>
            </a:r>
          </a:p>
          <a:p>
            <a:pPr marL="457200" lvl="2" indent="0">
              <a:buNone/>
            </a:pPr>
            <a:endParaRPr lang="en-US" sz="2400" dirty="0">
              <a:hlinkClick r:id="rId3"/>
            </a:endParaRPr>
          </a:p>
          <a:p>
            <a:pPr lvl="1"/>
            <a:r>
              <a:rPr lang="en-US" dirty="0">
                <a:hlinkClick r:id="rId3"/>
              </a:rPr>
              <a:t>15 Ways to Help Your Child through Crisis</a:t>
            </a:r>
            <a:endParaRPr lang="en-US" dirty="0"/>
          </a:p>
          <a:p>
            <a:pPr marL="0" lvl="1" indent="0">
              <a:buNone/>
            </a:pPr>
            <a:r>
              <a:rPr lang="en-US" dirty="0"/>
              <a:t>    </a:t>
            </a:r>
            <a:r>
              <a:rPr lang="en-US" sz="2400" dirty="0"/>
              <a:t>(click on link)</a:t>
            </a:r>
          </a:p>
          <a:p>
            <a:pPr lvl="1"/>
            <a:endParaRPr lang="en-US" dirty="0"/>
          </a:p>
          <a:p>
            <a:endParaRPr lang="en-US" dirty="0"/>
          </a:p>
        </p:txBody>
      </p:sp>
    </p:spTree>
    <p:extLst>
      <p:ext uri="{BB962C8B-B14F-4D97-AF65-F5344CB8AC3E}">
        <p14:creationId xmlns:p14="http://schemas.microsoft.com/office/powerpoint/2010/main" val="2648168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528" y="772969"/>
            <a:ext cx="10059452" cy="876300"/>
          </a:xfrm>
        </p:spPr>
        <p:txBody>
          <a:bodyPr/>
          <a:lstStyle/>
          <a:p>
            <a:r>
              <a:rPr lang="en-US" dirty="0"/>
              <a:t>Factors Associated with Meeting a Crisis Creatively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528" y="1887780"/>
            <a:ext cx="5354944" cy="4734318"/>
          </a:xfrm>
        </p:spPr>
        <p:txBody>
          <a:bodyPr/>
          <a:lstStyle/>
          <a:p>
            <a:pPr lvl="1"/>
            <a:r>
              <a:rPr lang="en-US" dirty="0"/>
              <a:t>A positive outlook</a:t>
            </a:r>
          </a:p>
          <a:p>
            <a:pPr lvl="1"/>
            <a:r>
              <a:rPr lang="en-US" dirty="0"/>
              <a:t>Spiritual values</a:t>
            </a:r>
          </a:p>
          <a:p>
            <a:pPr lvl="1"/>
            <a:r>
              <a:rPr lang="en-US" dirty="0"/>
              <a:t>Support groups</a:t>
            </a:r>
          </a:p>
          <a:p>
            <a:pPr lvl="1"/>
            <a:r>
              <a:rPr lang="en-US" dirty="0"/>
              <a:t>Adaptability</a:t>
            </a:r>
          </a:p>
          <a:p>
            <a:pPr lvl="1"/>
            <a:r>
              <a:rPr lang="en-US" dirty="0"/>
              <a:t>Informal social support</a:t>
            </a:r>
          </a:p>
          <a:p>
            <a:pPr lvl="1"/>
            <a:endParaRPr lang="en-US" dirty="0"/>
          </a:p>
          <a:p>
            <a:endParaRPr lang="en-US" dirty="0"/>
          </a:p>
        </p:txBody>
      </p:sp>
      <p:pic>
        <p:nvPicPr>
          <p:cNvPr id="4" name="Content Placeholder 6">
            <a:extLst>
              <a:ext uri="{FF2B5EF4-FFF2-40B4-BE49-F238E27FC236}">
                <a16:creationId xmlns:a16="http://schemas.microsoft.com/office/drawing/2014/main" id="{7D5ECFCE-1A9A-4EDF-A19B-EF95DAF0B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6780" y="2322971"/>
            <a:ext cx="2743200" cy="2743200"/>
          </a:xfrm>
          <a:prstGeom prst="rect">
            <a:avLst/>
          </a:prstGeom>
        </p:spPr>
      </p:pic>
    </p:spTree>
    <p:extLst>
      <p:ext uri="{BB962C8B-B14F-4D97-AF65-F5344CB8AC3E}">
        <p14:creationId xmlns:p14="http://schemas.microsoft.com/office/powerpoint/2010/main" val="2074455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528" y="871462"/>
            <a:ext cx="10059452" cy="876300"/>
          </a:xfrm>
        </p:spPr>
        <p:txBody>
          <a:bodyPr/>
          <a:lstStyle/>
          <a:p>
            <a:r>
              <a:rPr lang="en-US" dirty="0"/>
              <a:t>Some Strategies Which May be Ineffective or Harmful in Solving Family Problems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1056" y="1973066"/>
            <a:ext cx="5354944" cy="4734318"/>
          </a:xfrm>
        </p:spPr>
        <p:txBody>
          <a:bodyPr/>
          <a:lstStyle/>
          <a:p>
            <a:pPr lvl="1"/>
            <a:r>
              <a:rPr lang="en-US" dirty="0"/>
              <a:t>Denying or avoiding problems</a:t>
            </a:r>
          </a:p>
          <a:p>
            <a:pPr lvl="1"/>
            <a:r>
              <a:rPr lang="en-US" dirty="0"/>
              <a:t>Not expressing one’s frustrations</a:t>
            </a:r>
          </a:p>
          <a:p>
            <a:pPr lvl="1"/>
            <a:r>
              <a:rPr lang="en-US" dirty="0"/>
              <a:t>Keeping one’s feelings inside</a:t>
            </a:r>
          </a:p>
          <a:p>
            <a:endParaRPr lang="en-US" sz="2000" dirty="0"/>
          </a:p>
          <a:p>
            <a:pPr lvl="1"/>
            <a:endParaRPr lang="en-US" dirty="0"/>
          </a:p>
          <a:p>
            <a:endParaRPr lang="en-US" dirty="0"/>
          </a:p>
        </p:txBody>
      </p:sp>
      <p:pic>
        <p:nvPicPr>
          <p:cNvPr id="4" name="Content Placeholder 7">
            <a:extLst>
              <a:ext uri="{FF2B5EF4-FFF2-40B4-BE49-F238E27FC236}">
                <a16:creationId xmlns:a16="http://schemas.microsoft.com/office/drawing/2014/main" id="{88685223-61EF-41EC-80AC-CAFC5D6A44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2955" y="2484120"/>
            <a:ext cx="2227025" cy="3346450"/>
          </a:xfrm>
          <a:prstGeom prst="rect">
            <a:avLst/>
          </a:prstGeom>
        </p:spPr>
      </p:pic>
    </p:spTree>
    <p:extLst>
      <p:ext uri="{BB962C8B-B14F-4D97-AF65-F5344CB8AC3E}">
        <p14:creationId xmlns:p14="http://schemas.microsoft.com/office/powerpoint/2010/main" val="644587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Types of Crisis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Loss of job</a:t>
            </a:r>
          </a:p>
          <a:p>
            <a:pPr lvl="1"/>
            <a:r>
              <a:rPr lang="en-US" dirty="0"/>
              <a:t>Relocation</a:t>
            </a:r>
          </a:p>
          <a:p>
            <a:pPr lvl="1"/>
            <a:r>
              <a:rPr lang="en-US" dirty="0"/>
              <a:t>Addictions: drugs/alcohol</a:t>
            </a:r>
          </a:p>
          <a:p>
            <a:pPr lvl="1"/>
            <a:r>
              <a:rPr lang="en-US" dirty="0"/>
              <a:t>Compulsive gambling</a:t>
            </a:r>
          </a:p>
          <a:p>
            <a:pPr lvl="1"/>
            <a:r>
              <a:rPr lang="en-US" dirty="0"/>
              <a:t>Suicide</a:t>
            </a:r>
          </a:p>
          <a:p>
            <a:endParaRPr lang="en-US" dirty="0"/>
          </a:p>
          <a:p>
            <a:endParaRPr lang="en-US" dirty="0"/>
          </a:p>
          <a:p>
            <a:pPr lvl="1"/>
            <a:endParaRPr lang="en-US" dirty="0"/>
          </a:p>
          <a:p>
            <a:pPr lvl="1"/>
            <a:endParaRPr lang="en-US" dirty="0"/>
          </a:p>
          <a:p>
            <a:endParaRPr lang="en-US" dirty="0"/>
          </a:p>
        </p:txBody>
      </p:sp>
      <p:sp>
        <p:nvSpPr>
          <p:cNvPr id="4" name="Content Placeholder 3">
            <a:extLst>
              <a:ext uri="{FF2B5EF4-FFF2-40B4-BE49-F238E27FC236}">
                <a16:creationId xmlns:a16="http://schemas.microsoft.com/office/drawing/2014/main" id="{9316C5CB-512A-46CD-B122-89F58D8F55F1}"/>
              </a:ext>
            </a:extLst>
          </p:cNvPr>
          <p:cNvSpPr>
            <a:spLocks noGrp="1"/>
          </p:cNvSpPr>
          <p:nvPr>
            <p:ph sz="half" idx="10"/>
          </p:nvPr>
        </p:nvSpPr>
        <p:spPr/>
        <p:txBody>
          <a:bodyPr/>
          <a:lstStyle/>
          <a:p>
            <a:pPr lvl="1"/>
            <a:r>
              <a:rPr lang="en-US" dirty="0"/>
              <a:t>Criminal attack</a:t>
            </a:r>
          </a:p>
          <a:p>
            <a:pPr lvl="1"/>
            <a:r>
              <a:rPr lang="en-US" dirty="0"/>
              <a:t>Violent behavior in families</a:t>
            </a:r>
          </a:p>
          <a:p>
            <a:pPr lvl="1"/>
            <a:r>
              <a:rPr lang="en-US" dirty="0"/>
              <a:t>Missing children</a:t>
            </a:r>
          </a:p>
          <a:p>
            <a:pPr lvl="1"/>
            <a:r>
              <a:rPr lang="en-US" dirty="0"/>
              <a:t>Community and national crises</a:t>
            </a:r>
          </a:p>
          <a:p>
            <a:pPr lvl="1"/>
            <a:r>
              <a:rPr lang="en-US" dirty="0"/>
              <a:t>Separation or divorce</a:t>
            </a:r>
          </a:p>
          <a:p>
            <a:endParaRPr lang="en-US" dirty="0"/>
          </a:p>
          <a:p>
            <a:pPr lvl="1"/>
            <a:endParaRPr lang="en-US" dirty="0"/>
          </a:p>
          <a:p>
            <a:endParaRPr lang="en-US" dirty="0"/>
          </a:p>
        </p:txBody>
      </p:sp>
    </p:spTree>
    <p:extLst>
      <p:ext uri="{BB962C8B-B14F-4D97-AF65-F5344CB8AC3E}">
        <p14:creationId xmlns:p14="http://schemas.microsoft.com/office/powerpoint/2010/main" val="3050109597"/>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schemas.microsoft.com/office/2006/documentManagement/types"/>
    <ds:schemaRef ds:uri="56ea17bb-c96d-4826-b465-01eec0dd23dd"/>
    <ds:schemaRef ds:uri="05d88611-e516-4d1a-b12e-39107e78b3d0"/>
    <ds:schemaRef ds:uri="http://purl.org/dc/elements/1.1/"/>
    <ds:schemaRef ds:uri="http://schemas.microsoft.com/office/2006/metadata/properties"/>
    <ds:schemaRef ds:uri="http://schemas.microsoft.com/sharepoint/v3"/>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1016</TotalTime>
  <Words>2348</Words>
  <Application>Microsoft Office PowerPoint</Application>
  <PresentationFormat>Widescreen</PresentationFormat>
  <Paragraphs>551</Paragraphs>
  <Slides>30</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.AppleSystemUIFont</vt:lpstr>
      <vt:lpstr>Arial</vt:lpstr>
      <vt:lpstr>Calibri</vt:lpstr>
      <vt:lpstr>Open Sans</vt:lpstr>
      <vt:lpstr>Open Sans SemiBold</vt:lpstr>
      <vt:lpstr>2_Office Theme</vt:lpstr>
      <vt:lpstr>3_Office Theme</vt:lpstr>
      <vt:lpstr>Crisis and the Family</vt:lpstr>
      <vt:lpstr>PowerPoint Presentation</vt:lpstr>
      <vt:lpstr>What is a Crisis?</vt:lpstr>
      <vt:lpstr>What is a Crisis?</vt:lpstr>
      <vt:lpstr>Causes</vt:lpstr>
      <vt:lpstr>Dealing with Family Crisis</vt:lpstr>
      <vt:lpstr>Factors Associated with Meeting a Crisis Creatively</vt:lpstr>
      <vt:lpstr>Some Strategies Which May be Ineffective or Harmful in Solving Family Problems </vt:lpstr>
      <vt:lpstr>Types of Crisis</vt:lpstr>
      <vt:lpstr>Loss of Job</vt:lpstr>
      <vt:lpstr>Relocation</vt:lpstr>
      <vt:lpstr>Addictions: Drugs/Alcohol</vt:lpstr>
      <vt:lpstr>Statistics on Drunk Driving</vt:lpstr>
      <vt:lpstr>411 On Teen Drinking</vt:lpstr>
      <vt:lpstr>Gambling</vt:lpstr>
      <vt:lpstr>Suicide</vt:lpstr>
      <vt:lpstr>Criminal Activity</vt:lpstr>
      <vt:lpstr>Violence</vt:lpstr>
      <vt:lpstr>Does Your Relationship Need a Makeover?</vt:lpstr>
      <vt:lpstr>Missing/Runaway Children</vt:lpstr>
      <vt:lpstr>Community and National Crisis</vt:lpstr>
      <vt:lpstr>Separation or Divorce</vt:lpstr>
      <vt:lpstr>Special Needs Individuals</vt:lpstr>
      <vt:lpstr>Laws and Public Policies Related to the Family</vt:lpstr>
      <vt:lpstr>Resources Available During a Crisis</vt:lpstr>
      <vt:lpstr>Questions?</vt:lpstr>
      <vt:lpstr>References and Resources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18</cp:revision>
  <cp:lastPrinted>2017-07-07T16:17:37Z</cp:lastPrinted>
  <dcterms:created xsi:type="dcterms:W3CDTF">2017-07-11T23:58:30Z</dcterms:created>
  <dcterms:modified xsi:type="dcterms:W3CDTF">2017-11-21T12:10:45Z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