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handoutMasterIdLst>
    <p:handoutMasterId r:id="rId19"/>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95137" autoAdjust="0"/>
  </p:normalViewPr>
  <p:slideViewPr>
    <p:cSldViewPr snapToGrid="0">
      <p:cViewPr varScale="1">
        <p:scale>
          <a:sx n="82" d="100"/>
          <a:sy n="82" d="100"/>
        </p:scale>
        <p:origin x="739" y="53"/>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E477BD-6E6A-4C32-AC1B-F015B0303995}" type="doc">
      <dgm:prSet loTypeId="urn:microsoft.com/office/officeart/2005/8/layout/list1" loCatId="list" qsTypeId="urn:microsoft.com/office/officeart/2005/8/quickstyle/3d2" qsCatId="3D" csTypeId="urn:microsoft.com/office/officeart/2005/8/colors/accent3_1" csCatId="accent3" phldr="1"/>
      <dgm:spPr/>
      <dgm:t>
        <a:bodyPr/>
        <a:lstStyle/>
        <a:p>
          <a:endParaRPr lang="en-US"/>
        </a:p>
      </dgm:t>
    </dgm:pt>
    <dgm:pt modelId="{B7266F05-B808-49CE-949E-853E1614EFE2}">
      <dgm:prSet phldrT="[Text]" custT="1"/>
      <dgm:spPr/>
      <dgm:t>
        <a:bodyPr/>
        <a:lstStyle/>
        <a:p>
          <a:r>
            <a:rPr lang="en-US" sz="2800" dirty="0">
              <a:latin typeface="Open Sans" panose="020B0606030504020204" pitchFamily="34" charset="0"/>
              <a:ea typeface="Open Sans" panose="020B0606030504020204" pitchFamily="34" charset="0"/>
              <a:cs typeface="Open Sans" panose="020B0606030504020204" pitchFamily="34" charset="0"/>
            </a:rPr>
            <a:t>Long-range</a:t>
          </a:r>
        </a:p>
      </dgm:t>
    </dgm:pt>
    <dgm:pt modelId="{E4011D9A-2A8B-422F-85EC-532E5124324C}" type="parTrans" cxnId="{F795F426-90DA-4A11-827C-5E20AE8C4427}">
      <dgm:prSet/>
      <dgm:spPr/>
      <dgm:t>
        <a:bodyPr/>
        <a:lstStyle/>
        <a:p>
          <a:endParaRPr lang="en-US" sz="1200">
            <a:latin typeface="Open Sans" panose="020B0606030504020204" pitchFamily="34" charset="0"/>
            <a:ea typeface="Open Sans" panose="020B0606030504020204" pitchFamily="34" charset="0"/>
            <a:cs typeface="Open Sans" panose="020B0606030504020204" pitchFamily="34" charset="0"/>
          </a:endParaRPr>
        </a:p>
      </dgm:t>
    </dgm:pt>
    <dgm:pt modelId="{7B7EC4EF-9A79-4616-AF8D-00294AE7B8E3}" type="sibTrans" cxnId="{F795F426-90DA-4A11-827C-5E20AE8C4427}">
      <dgm:prSet/>
      <dgm:spPr/>
      <dgm:t>
        <a:bodyPr/>
        <a:lstStyle/>
        <a:p>
          <a:endParaRPr lang="en-US" sz="1200">
            <a:latin typeface="Open Sans" panose="020B0606030504020204" pitchFamily="34" charset="0"/>
            <a:ea typeface="Open Sans" panose="020B0606030504020204" pitchFamily="34" charset="0"/>
            <a:cs typeface="Open Sans" panose="020B0606030504020204" pitchFamily="34" charset="0"/>
          </a:endParaRPr>
        </a:p>
      </dgm:t>
    </dgm:pt>
    <dgm:pt modelId="{75D22D04-36BC-4647-9770-C31EE06F038B}">
      <dgm:prSet phldrT="[Text]" custT="1"/>
      <dgm:spPr/>
      <dgm:t>
        <a:bodyPr/>
        <a:lstStyle/>
        <a:p>
          <a:r>
            <a:rPr lang="en-US" sz="2800" dirty="0">
              <a:latin typeface="Open Sans" panose="020B0606030504020204" pitchFamily="34" charset="0"/>
              <a:ea typeface="Open Sans" panose="020B0606030504020204" pitchFamily="34" charset="0"/>
              <a:cs typeface="Open Sans" panose="020B0606030504020204" pitchFamily="34" charset="0"/>
            </a:rPr>
            <a:t>Monthly</a:t>
          </a:r>
        </a:p>
      </dgm:t>
    </dgm:pt>
    <dgm:pt modelId="{0C4F8A0D-1CA9-40E8-ACAF-E7D965723825}" type="parTrans" cxnId="{584EF21E-119C-4B92-9B5F-A8E645C0E267}">
      <dgm:prSet/>
      <dgm:spPr/>
      <dgm:t>
        <a:bodyPr/>
        <a:lstStyle/>
        <a:p>
          <a:endParaRPr lang="en-US" sz="1200">
            <a:latin typeface="Open Sans" panose="020B0606030504020204" pitchFamily="34" charset="0"/>
            <a:ea typeface="Open Sans" panose="020B0606030504020204" pitchFamily="34" charset="0"/>
            <a:cs typeface="Open Sans" panose="020B0606030504020204" pitchFamily="34" charset="0"/>
          </a:endParaRPr>
        </a:p>
      </dgm:t>
    </dgm:pt>
    <dgm:pt modelId="{F748363F-5D46-4763-884A-8C8B62D79580}" type="sibTrans" cxnId="{584EF21E-119C-4B92-9B5F-A8E645C0E267}">
      <dgm:prSet/>
      <dgm:spPr/>
      <dgm:t>
        <a:bodyPr/>
        <a:lstStyle/>
        <a:p>
          <a:endParaRPr lang="en-US" sz="1200">
            <a:latin typeface="Open Sans" panose="020B0606030504020204" pitchFamily="34" charset="0"/>
            <a:ea typeface="Open Sans" panose="020B0606030504020204" pitchFamily="34" charset="0"/>
            <a:cs typeface="Open Sans" panose="020B0606030504020204" pitchFamily="34" charset="0"/>
          </a:endParaRPr>
        </a:p>
      </dgm:t>
    </dgm:pt>
    <dgm:pt modelId="{C17FE101-8F26-4FFD-8664-2FE1AE1D67BD}">
      <dgm:prSet phldrT="[Text]" custT="1"/>
      <dgm:spPr/>
      <dgm:t>
        <a:bodyPr/>
        <a:lstStyle/>
        <a:p>
          <a:r>
            <a:rPr lang="en-US" sz="1200" dirty="0">
              <a:latin typeface="Open Sans" panose="020B0606030504020204" pitchFamily="34" charset="0"/>
              <a:ea typeface="Open Sans" panose="020B0606030504020204" pitchFamily="34" charset="0"/>
              <a:cs typeface="Open Sans" panose="020B0606030504020204" pitchFamily="34" charset="0"/>
            </a:rPr>
            <a:t>Scheduling large expenditures</a:t>
          </a:r>
        </a:p>
      </dgm:t>
    </dgm:pt>
    <dgm:pt modelId="{DF2185F3-861D-4572-AEEC-255DCA53A941}" type="parTrans" cxnId="{CFCC7BDE-E08E-44EB-B018-1C45FC84CF78}">
      <dgm:prSet/>
      <dgm:spPr/>
      <dgm:t>
        <a:bodyPr/>
        <a:lstStyle/>
        <a:p>
          <a:endParaRPr lang="en-US" sz="1200">
            <a:latin typeface="Open Sans" panose="020B0606030504020204" pitchFamily="34" charset="0"/>
            <a:ea typeface="Open Sans" panose="020B0606030504020204" pitchFamily="34" charset="0"/>
            <a:cs typeface="Open Sans" panose="020B0606030504020204" pitchFamily="34" charset="0"/>
          </a:endParaRPr>
        </a:p>
      </dgm:t>
    </dgm:pt>
    <dgm:pt modelId="{4013F8D9-6112-4964-AE1C-FF0D65DA978F}" type="sibTrans" cxnId="{CFCC7BDE-E08E-44EB-B018-1C45FC84CF78}">
      <dgm:prSet/>
      <dgm:spPr/>
      <dgm:t>
        <a:bodyPr/>
        <a:lstStyle/>
        <a:p>
          <a:endParaRPr lang="en-US" sz="1200">
            <a:latin typeface="Open Sans" panose="020B0606030504020204" pitchFamily="34" charset="0"/>
            <a:ea typeface="Open Sans" panose="020B0606030504020204" pitchFamily="34" charset="0"/>
            <a:cs typeface="Open Sans" panose="020B0606030504020204" pitchFamily="34" charset="0"/>
          </a:endParaRPr>
        </a:p>
      </dgm:t>
    </dgm:pt>
    <dgm:pt modelId="{AC7485EA-145A-4FFA-A77A-FC70209742DA}">
      <dgm:prSet phldrT="[Text]" custT="1"/>
      <dgm:spPr/>
      <dgm:t>
        <a:bodyPr/>
        <a:lstStyle/>
        <a:p>
          <a:r>
            <a:rPr lang="en-US" sz="1200" baseline="0" dirty="0">
              <a:latin typeface="Open Sans" panose="020B0606030504020204" pitchFamily="34" charset="0"/>
              <a:ea typeface="Open Sans" panose="020B0606030504020204" pitchFamily="34" charset="0"/>
              <a:cs typeface="Open Sans" panose="020B0606030504020204" pitchFamily="34" charset="0"/>
            </a:rPr>
            <a:t>Used to operate the business daily. Especially important for seasonal businesses.</a:t>
          </a:r>
          <a:endParaRPr lang="en-US" sz="1200" dirty="0">
            <a:latin typeface="Open Sans" panose="020B0606030504020204" pitchFamily="34" charset="0"/>
            <a:ea typeface="Open Sans" panose="020B0606030504020204" pitchFamily="34" charset="0"/>
            <a:cs typeface="Open Sans" panose="020B0606030504020204" pitchFamily="34" charset="0"/>
          </a:endParaRPr>
        </a:p>
      </dgm:t>
    </dgm:pt>
    <dgm:pt modelId="{5A669827-7B9A-4CE2-9A95-4E5F3473B370}" type="parTrans" cxnId="{A993C299-40FD-427F-A8D6-B1E767383015}">
      <dgm:prSet/>
      <dgm:spPr/>
      <dgm:t>
        <a:bodyPr/>
        <a:lstStyle/>
        <a:p>
          <a:endParaRPr lang="en-US" sz="1200">
            <a:latin typeface="Open Sans" panose="020B0606030504020204" pitchFamily="34" charset="0"/>
            <a:ea typeface="Open Sans" panose="020B0606030504020204" pitchFamily="34" charset="0"/>
            <a:cs typeface="Open Sans" panose="020B0606030504020204" pitchFamily="34" charset="0"/>
          </a:endParaRPr>
        </a:p>
      </dgm:t>
    </dgm:pt>
    <dgm:pt modelId="{F43BB60F-0E40-49FA-BB99-D70898A15578}" type="sibTrans" cxnId="{A993C299-40FD-427F-A8D6-B1E767383015}">
      <dgm:prSet/>
      <dgm:spPr/>
      <dgm:t>
        <a:bodyPr/>
        <a:lstStyle/>
        <a:p>
          <a:endParaRPr lang="en-US" sz="1200">
            <a:latin typeface="Open Sans" panose="020B0606030504020204" pitchFamily="34" charset="0"/>
            <a:ea typeface="Open Sans" panose="020B0606030504020204" pitchFamily="34" charset="0"/>
            <a:cs typeface="Open Sans" panose="020B0606030504020204" pitchFamily="34" charset="0"/>
          </a:endParaRPr>
        </a:p>
      </dgm:t>
    </dgm:pt>
    <dgm:pt modelId="{AC3FC6D1-2B71-46F0-98C7-4DCE1232A1C5}">
      <dgm:prSet phldrT="[Text]" custT="1"/>
      <dgm:spPr/>
      <dgm:t>
        <a:bodyPr/>
        <a:lstStyle/>
        <a:p>
          <a:r>
            <a:rPr lang="en-US" sz="2800" dirty="0">
              <a:latin typeface="Open Sans" panose="020B0606030504020204" pitchFamily="34" charset="0"/>
              <a:ea typeface="Open Sans" panose="020B0606030504020204" pitchFamily="34" charset="0"/>
              <a:cs typeface="Open Sans" panose="020B0606030504020204" pitchFamily="34" charset="0"/>
            </a:rPr>
            <a:t>Annual</a:t>
          </a:r>
          <a:endParaRPr lang="en-US" sz="1200" dirty="0">
            <a:latin typeface="Open Sans" panose="020B0606030504020204" pitchFamily="34" charset="0"/>
            <a:ea typeface="Open Sans" panose="020B0606030504020204" pitchFamily="34" charset="0"/>
            <a:cs typeface="Open Sans" panose="020B0606030504020204" pitchFamily="34" charset="0"/>
          </a:endParaRPr>
        </a:p>
      </dgm:t>
    </dgm:pt>
    <dgm:pt modelId="{5385A04D-14FB-41A8-B794-D2E8B6EEA47D}" type="parTrans" cxnId="{0EA8DEBA-F4A3-4E16-A1BF-A71F3DED5FE1}">
      <dgm:prSet/>
      <dgm:spPr/>
      <dgm:t>
        <a:bodyPr/>
        <a:lstStyle/>
        <a:p>
          <a:endParaRPr lang="en-US" sz="1200">
            <a:latin typeface="Open Sans" panose="020B0606030504020204" pitchFamily="34" charset="0"/>
            <a:ea typeface="Open Sans" panose="020B0606030504020204" pitchFamily="34" charset="0"/>
            <a:cs typeface="Open Sans" panose="020B0606030504020204" pitchFamily="34" charset="0"/>
          </a:endParaRPr>
        </a:p>
      </dgm:t>
    </dgm:pt>
    <dgm:pt modelId="{9C6EBFF2-E613-4CAB-8B8D-FD5D84F8CAAE}" type="sibTrans" cxnId="{0EA8DEBA-F4A3-4E16-A1BF-A71F3DED5FE1}">
      <dgm:prSet/>
      <dgm:spPr/>
      <dgm:t>
        <a:bodyPr/>
        <a:lstStyle/>
        <a:p>
          <a:endParaRPr lang="en-US" sz="1200">
            <a:latin typeface="Open Sans" panose="020B0606030504020204" pitchFamily="34" charset="0"/>
            <a:ea typeface="Open Sans" panose="020B0606030504020204" pitchFamily="34" charset="0"/>
            <a:cs typeface="Open Sans" panose="020B0606030504020204" pitchFamily="34" charset="0"/>
          </a:endParaRPr>
        </a:p>
      </dgm:t>
    </dgm:pt>
    <dgm:pt modelId="{389D4DDF-836A-4089-9E8A-CE9FDCC854E1}">
      <dgm:prSet custT="1"/>
      <dgm:spPr/>
      <dgm:t>
        <a:bodyPr/>
        <a:lstStyle/>
        <a:p>
          <a:r>
            <a:rPr lang="en-US" sz="1200" dirty="0">
              <a:latin typeface="Open Sans" panose="020B0606030504020204" pitchFamily="34" charset="0"/>
              <a:ea typeface="Open Sans" panose="020B0606030504020204" pitchFamily="34" charset="0"/>
              <a:cs typeface="Open Sans" panose="020B0606030504020204" pitchFamily="34" charset="0"/>
            </a:rPr>
            <a:t>Estimated spending for one year, often divided by department</a:t>
          </a:r>
        </a:p>
      </dgm:t>
    </dgm:pt>
    <dgm:pt modelId="{97B6C46F-68B4-4C1A-9F91-D8C1AE8B85F9}" type="parTrans" cxnId="{42424086-D72B-4024-8BCC-14495843D31A}">
      <dgm:prSet/>
      <dgm:spPr/>
      <dgm:t>
        <a:bodyPr/>
        <a:lstStyle/>
        <a:p>
          <a:endParaRPr lang="en-US" sz="1200">
            <a:latin typeface="Open Sans" panose="020B0606030504020204" pitchFamily="34" charset="0"/>
            <a:ea typeface="Open Sans" panose="020B0606030504020204" pitchFamily="34" charset="0"/>
            <a:cs typeface="Open Sans" panose="020B0606030504020204" pitchFamily="34" charset="0"/>
          </a:endParaRPr>
        </a:p>
      </dgm:t>
    </dgm:pt>
    <dgm:pt modelId="{32B9AD8B-581E-47F9-A8A3-245243748897}" type="sibTrans" cxnId="{42424086-D72B-4024-8BCC-14495843D31A}">
      <dgm:prSet/>
      <dgm:spPr/>
      <dgm:t>
        <a:bodyPr/>
        <a:lstStyle/>
        <a:p>
          <a:endParaRPr lang="en-US" sz="1200">
            <a:latin typeface="Open Sans" panose="020B0606030504020204" pitchFamily="34" charset="0"/>
            <a:ea typeface="Open Sans" panose="020B0606030504020204" pitchFamily="34" charset="0"/>
            <a:cs typeface="Open Sans" panose="020B0606030504020204" pitchFamily="34" charset="0"/>
          </a:endParaRPr>
        </a:p>
      </dgm:t>
    </dgm:pt>
    <dgm:pt modelId="{0B85E4CC-6CE2-49C5-952E-C69A9C6098AF}" type="pres">
      <dgm:prSet presAssocID="{05E477BD-6E6A-4C32-AC1B-F015B0303995}" presName="linear" presStyleCnt="0">
        <dgm:presLayoutVars>
          <dgm:dir/>
          <dgm:animLvl val="lvl"/>
          <dgm:resizeHandles val="exact"/>
        </dgm:presLayoutVars>
      </dgm:prSet>
      <dgm:spPr/>
    </dgm:pt>
    <dgm:pt modelId="{A03C8C26-666D-466F-B9C7-AD1ADAE99B39}" type="pres">
      <dgm:prSet presAssocID="{AC3FC6D1-2B71-46F0-98C7-4DCE1232A1C5}" presName="parentLin" presStyleCnt="0"/>
      <dgm:spPr/>
    </dgm:pt>
    <dgm:pt modelId="{405E9EBD-18D9-499C-AFA3-E1538CEF974E}" type="pres">
      <dgm:prSet presAssocID="{AC3FC6D1-2B71-46F0-98C7-4DCE1232A1C5}" presName="parentLeftMargin" presStyleLbl="node1" presStyleIdx="0" presStyleCnt="3"/>
      <dgm:spPr/>
    </dgm:pt>
    <dgm:pt modelId="{5927030A-EF17-470E-AAB7-3E0B11460467}" type="pres">
      <dgm:prSet presAssocID="{AC3FC6D1-2B71-46F0-98C7-4DCE1232A1C5}" presName="parentText" presStyleLbl="node1" presStyleIdx="0" presStyleCnt="3">
        <dgm:presLayoutVars>
          <dgm:chMax val="0"/>
          <dgm:bulletEnabled val="1"/>
        </dgm:presLayoutVars>
      </dgm:prSet>
      <dgm:spPr/>
    </dgm:pt>
    <dgm:pt modelId="{6CDA5DF3-4229-4101-9418-A35EA79EC443}" type="pres">
      <dgm:prSet presAssocID="{AC3FC6D1-2B71-46F0-98C7-4DCE1232A1C5}" presName="negativeSpace" presStyleCnt="0"/>
      <dgm:spPr/>
    </dgm:pt>
    <dgm:pt modelId="{FF5509F2-5CFD-4CA4-8726-ED62E66EE21D}" type="pres">
      <dgm:prSet presAssocID="{AC3FC6D1-2B71-46F0-98C7-4DCE1232A1C5}" presName="childText" presStyleLbl="conFgAcc1" presStyleIdx="0" presStyleCnt="3">
        <dgm:presLayoutVars>
          <dgm:bulletEnabled val="1"/>
        </dgm:presLayoutVars>
      </dgm:prSet>
      <dgm:spPr/>
    </dgm:pt>
    <dgm:pt modelId="{E9B72950-E116-48AB-ADAF-2B6A1525A8DD}" type="pres">
      <dgm:prSet presAssocID="{9C6EBFF2-E613-4CAB-8B8D-FD5D84F8CAAE}" presName="spaceBetweenRectangles" presStyleCnt="0"/>
      <dgm:spPr/>
    </dgm:pt>
    <dgm:pt modelId="{94CF66D9-803E-493F-A4DF-382B765093D5}" type="pres">
      <dgm:prSet presAssocID="{B7266F05-B808-49CE-949E-853E1614EFE2}" presName="parentLin" presStyleCnt="0"/>
      <dgm:spPr/>
    </dgm:pt>
    <dgm:pt modelId="{299B6AD9-2471-4264-92B2-1BD0083F56D2}" type="pres">
      <dgm:prSet presAssocID="{B7266F05-B808-49CE-949E-853E1614EFE2}" presName="parentLeftMargin" presStyleLbl="node1" presStyleIdx="0" presStyleCnt="3"/>
      <dgm:spPr/>
    </dgm:pt>
    <dgm:pt modelId="{AA205B20-9C93-417E-B1E5-B2ED63977031}" type="pres">
      <dgm:prSet presAssocID="{B7266F05-B808-49CE-949E-853E1614EFE2}" presName="parentText" presStyleLbl="node1" presStyleIdx="1" presStyleCnt="3">
        <dgm:presLayoutVars>
          <dgm:chMax val="0"/>
          <dgm:bulletEnabled val="1"/>
        </dgm:presLayoutVars>
      </dgm:prSet>
      <dgm:spPr/>
    </dgm:pt>
    <dgm:pt modelId="{3233178A-0C8B-409C-A44B-92125CF9EE6D}" type="pres">
      <dgm:prSet presAssocID="{B7266F05-B808-49CE-949E-853E1614EFE2}" presName="negativeSpace" presStyleCnt="0"/>
      <dgm:spPr/>
    </dgm:pt>
    <dgm:pt modelId="{93C04B96-BE25-40B9-898A-50EAD958BAE9}" type="pres">
      <dgm:prSet presAssocID="{B7266F05-B808-49CE-949E-853E1614EFE2}" presName="childText" presStyleLbl="conFgAcc1" presStyleIdx="1" presStyleCnt="3" custLinFactNeighborX="1587" custLinFactNeighborY="15023">
        <dgm:presLayoutVars>
          <dgm:bulletEnabled val="1"/>
        </dgm:presLayoutVars>
      </dgm:prSet>
      <dgm:spPr/>
    </dgm:pt>
    <dgm:pt modelId="{4A510664-A6E3-4682-94E4-3F67B85F4726}" type="pres">
      <dgm:prSet presAssocID="{7B7EC4EF-9A79-4616-AF8D-00294AE7B8E3}" presName="spaceBetweenRectangles" presStyleCnt="0"/>
      <dgm:spPr/>
    </dgm:pt>
    <dgm:pt modelId="{A1FA8A2D-31D7-488A-BF6C-75C2DAFDAE41}" type="pres">
      <dgm:prSet presAssocID="{75D22D04-36BC-4647-9770-C31EE06F038B}" presName="parentLin" presStyleCnt="0"/>
      <dgm:spPr/>
    </dgm:pt>
    <dgm:pt modelId="{A6576153-9498-41F5-86E2-84054413C9F9}" type="pres">
      <dgm:prSet presAssocID="{75D22D04-36BC-4647-9770-C31EE06F038B}" presName="parentLeftMargin" presStyleLbl="node1" presStyleIdx="1" presStyleCnt="3"/>
      <dgm:spPr/>
    </dgm:pt>
    <dgm:pt modelId="{735F5C84-C12B-424A-A4D7-E042657C711B}" type="pres">
      <dgm:prSet presAssocID="{75D22D04-36BC-4647-9770-C31EE06F038B}" presName="parentText" presStyleLbl="node1" presStyleIdx="2" presStyleCnt="3">
        <dgm:presLayoutVars>
          <dgm:chMax val="0"/>
          <dgm:bulletEnabled val="1"/>
        </dgm:presLayoutVars>
      </dgm:prSet>
      <dgm:spPr/>
    </dgm:pt>
    <dgm:pt modelId="{B0E0A22F-B085-43CB-87E2-79CD9AF6EA8A}" type="pres">
      <dgm:prSet presAssocID="{75D22D04-36BC-4647-9770-C31EE06F038B}" presName="negativeSpace" presStyleCnt="0"/>
      <dgm:spPr/>
    </dgm:pt>
    <dgm:pt modelId="{F2F4291E-5197-44DA-8063-9F5B5E7BC7F8}" type="pres">
      <dgm:prSet presAssocID="{75D22D04-36BC-4647-9770-C31EE06F038B}" presName="childText" presStyleLbl="conFgAcc1" presStyleIdx="2" presStyleCnt="3">
        <dgm:presLayoutVars>
          <dgm:bulletEnabled val="1"/>
        </dgm:presLayoutVars>
      </dgm:prSet>
      <dgm:spPr/>
    </dgm:pt>
  </dgm:ptLst>
  <dgm:cxnLst>
    <dgm:cxn modelId="{AEA4CE05-3CBB-423C-93CC-A8F9F75516A4}" type="presOf" srcId="{AC7485EA-145A-4FFA-A77A-FC70209742DA}" destId="{F2F4291E-5197-44DA-8063-9F5B5E7BC7F8}" srcOrd="0" destOrd="0" presId="urn:microsoft.com/office/officeart/2005/8/layout/list1"/>
    <dgm:cxn modelId="{584EF21E-119C-4B92-9B5F-A8E645C0E267}" srcId="{05E477BD-6E6A-4C32-AC1B-F015B0303995}" destId="{75D22D04-36BC-4647-9770-C31EE06F038B}" srcOrd="2" destOrd="0" parTransId="{0C4F8A0D-1CA9-40E8-ACAF-E7D965723825}" sibTransId="{F748363F-5D46-4763-884A-8C8B62D79580}"/>
    <dgm:cxn modelId="{F795F426-90DA-4A11-827C-5E20AE8C4427}" srcId="{05E477BD-6E6A-4C32-AC1B-F015B0303995}" destId="{B7266F05-B808-49CE-949E-853E1614EFE2}" srcOrd="1" destOrd="0" parTransId="{E4011D9A-2A8B-422F-85EC-532E5124324C}" sibTransId="{7B7EC4EF-9A79-4616-AF8D-00294AE7B8E3}"/>
    <dgm:cxn modelId="{3F6BDF3B-EC7C-4694-9B24-1D42AC7BA8E3}" type="presOf" srcId="{B7266F05-B808-49CE-949E-853E1614EFE2}" destId="{299B6AD9-2471-4264-92B2-1BD0083F56D2}" srcOrd="0" destOrd="0" presId="urn:microsoft.com/office/officeart/2005/8/layout/list1"/>
    <dgm:cxn modelId="{8AE56D50-F206-4BA0-AAB3-9A0BACFB68C5}" type="presOf" srcId="{05E477BD-6E6A-4C32-AC1B-F015B0303995}" destId="{0B85E4CC-6CE2-49C5-952E-C69A9C6098AF}" srcOrd="0" destOrd="0" presId="urn:microsoft.com/office/officeart/2005/8/layout/list1"/>
    <dgm:cxn modelId="{42424086-D72B-4024-8BCC-14495843D31A}" srcId="{AC3FC6D1-2B71-46F0-98C7-4DCE1232A1C5}" destId="{389D4DDF-836A-4089-9E8A-CE9FDCC854E1}" srcOrd="0" destOrd="0" parTransId="{97B6C46F-68B4-4C1A-9F91-D8C1AE8B85F9}" sibTransId="{32B9AD8B-581E-47F9-A8A3-245243748897}"/>
    <dgm:cxn modelId="{1F190297-9B29-4AE2-8156-9521F482C973}" type="presOf" srcId="{75D22D04-36BC-4647-9770-C31EE06F038B}" destId="{A6576153-9498-41F5-86E2-84054413C9F9}" srcOrd="0" destOrd="0" presId="urn:microsoft.com/office/officeart/2005/8/layout/list1"/>
    <dgm:cxn modelId="{A993C299-40FD-427F-A8D6-B1E767383015}" srcId="{75D22D04-36BC-4647-9770-C31EE06F038B}" destId="{AC7485EA-145A-4FFA-A77A-FC70209742DA}" srcOrd="0" destOrd="0" parTransId="{5A669827-7B9A-4CE2-9A95-4E5F3473B370}" sibTransId="{F43BB60F-0E40-49FA-BB99-D70898A15578}"/>
    <dgm:cxn modelId="{0116019E-EA02-427E-BC52-4E0F677AFBF3}" type="presOf" srcId="{AC3FC6D1-2B71-46F0-98C7-4DCE1232A1C5}" destId="{405E9EBD-18D9-499C-AFA3-E1538CEF974E}" srcOrd="0" destOrd="0" presId="urn:microsoft.com/office/officeart/2005/8/layout/list1"/>
    <dgm:cxn modelId="{5B00F4A8-DB95-406A-A281-7FBA4FAD41E2}" type="presOf" srcId="{75D22D04-36BC-4647-9770-C31EE06F038B}" destId="{735F5C84-C12B-424A-A4D7-E042657C711B}" srcOrd="1" destOrd="0" presId="urn:microsoft.com/office/officeart/2005/8/layout/list1"/>
    <dgm:cxn modelId="{0EA8DEBA-F4A3-4E16-A1BF-A71F3DED5FE1}" srcId="{05E477BD-6E6A-4C32-AC1B-F015B0303995}" destId="{AC3FC6D1-2B71-46F0-98C7-4DCE1232A1C5}" srcOrd="0" destOrd="0" parTransId="{5385A04D-14FB-41A8-B794-D2E8B6EEA47D}" sibTransId="{9C6EBFF2-E613-4CAB-8B8D-FD5D84F8CAAE}"/>
    <dgm:cxn modelId="{931F46D5-10C9-43D4-BF45-EB1A6AB45186}" type="presOf" srcId="{C17FE101-8F26-4FFD-8664-2FE1AE1D67BD}" destId="{93C04B96-BE25-40B9-898A-50EAD958BAE9}" srcOrd="0" destOrd="0" presId="urn:microsoft.com/office/officeart/2005/8/layout/list1"/>
    <dgm:cxn modelId="{525361DB-D7A4-44E0-B705-0B45EFDDBDEC}" type="presOf" srcId="{AC3FC6D1-2B71-46F0-98C7-4DCE1232A1C5}" destId="{5927030A-EF17-470E-AAB7-3E0B11460467}" srcOrd="1" destOrd="0" presId="urn:microsoft.com/office/officeart/2005/8/layout/list1"/>
    <dgm:cxn modelId="{DAE23ADE-DA5E-46C8-9E09-BC6D4365ECAE}" type="presOf" srcId="{B7266F05-B808-49CE-949E-853E1614EFE2}" destId="{AA205B20-9C93-417E-B1E5-B2ED63977031}" srcOrd="1" destOrd="0" presId="urn:microsoft.com/office/officeart/2005/8/layout/list1"/>
    <dgm:cxn modelId="{CFCC7BDE-E08E-44EB-B018-1C45FC84CF78}" srcId="{B7266F05-B808-49CE-949E-853E1614EFE2}" destId="{C17FE101-8F26-4FFD-8664-2FE1AE1D67BD}" srcOrd="0" destOrd="0" parTransId="{DF2185F3-861D-4572-AEEC-255DCA53A941}" sibTransId="{4013F8D9-6112-4964-AE1C-FF0D65DA978F}"/>
    <dgm:cxn modelId="{781FFEFA-A47A-40C3-9999-4324DFBE6745}" type="presOf" srcId="{389D4DDF-836A-4089-9E8A-CE9FDCC854E1}" destId="{FF5509F2-5CFD-4CA4-8726-ED62E66EE21D}" srcOrd="0" destOrd="0" presId="urn:microsoft.com/office/officeart/2005/8/layout/list1"/>
    <dgm:cxn modelId="{99B5560D-BB77-49DA-B2A3-8F80CBF8405B}" type="presParOf" srcId="{0B85E4CC-6CE2-49C5-952E-C69A9C6098AF}" destId="{A03C8C26-666D-466F-B9C7-AD1ADAE99B39}" srcOrd="0" destOrd="0" presId="urn:microsoft.com/office/officeart/2005/8/layout/list1"/>
    <dgm:cxn modelId="{87D6764B-25E8-4D79-B342-589F16E4AA89}" type="presParOf" srcId="{A03C8C26-666D-466F-B9C7-AD1ADAE99B39}" destId="{405E9EBD-18D9-499C-AFA3-E1538CEF974E}" srcOrd="0" destOrd="0" presId="urn:microsoft.com/office/officeart/2005/8/layout/list1"/>
    <dgm:cxn modelId="{583B9D71-3A67-4241-9711-D4401A7AF84A}" type="presParOf" srcId="{A03C8C26-666D-466F-B9C7-AD1ADAE99B39}" destId="{5927030A-EF17-470E-AAB7-3E0B11460467}" srcOrd="1" destOrd="0" presId="urn:microsoft.com/office/officeart/2005/8/layout/list1"/>
    <dgm:cxn modelId="{26619CB6-9E21-46F2-8E32-4D896F59E601}" type="presParOf" srcId="{0B85E4CC-6CE2-49C5-952E-C69A9C6098AF}" destId="{6CDA5DF3-4229-4101-9418-A35EA79EC443}" srcOrd="1" destOrd="0" presId="urn:microsoft.com/office/officeart/2005/8/layout/list1"/>
    <dgm:cxn modelId="{B6AEF982-A169-4A55-B8F0-0B842D74F547}" type="presParOf" srcId="{0B85E4CC-6CE2-49C5-952E-C69A9C6098AF}" destId="{FF5509F2-5CFD-4CA4-8726-ED62E66EE21D}" srcOrd="2" destOrd="0" presId="urn:microsoft.com/office/officeart/2005/8/layout/list1"/>
    <dgm:cxn modelId="{1884075E-5417-4239-AF95-242ED647A788}" type="presParOf" srcId="{0B85E4CC-6CE2-49C5-952E-C69A9C6098AF}" destId="{E9B72950-E116-48AB-ADAF-2B6A1525A8DD}" srcOrd="3" destOrd="0" presId="urn:microsoft.com/office/officeart/2005/8/layout/list1"/>
    <dgm:cxn modelId="{E9071008-7F53-4226-BB2F-C61CAC5B7AEC}" type="presParOf" srcId="{0B85E4CC-6CE2-49C5-952E-C69A9C6098AF}" destId="{94CF66D9-803E-493F-A4DF-382B765093D5}" srcOrd="4" destOrd="0" presId="urn:microsoft.com/office/officeart/2005/8/layout/list1"/>
    <dgm:cxn modelId="{372DB467-DDE6-47CC-936E-5AE33301A799}" type="presParOf" srcId="{94CF66D9-803E-493F-A4DF-382B765093D5}" destId="{299B6AD9-2471-4264-92B2-1BD0083F56D2}" srcOrd="0" destOrd="0" presId="urn:microsoft.com/office/officeart/2005/8/layout/list1"/>
    <dgm:cxn modelId="{637141F3-84AA-4C44-A130-147234F8FD10}" type="presParOf" srcId="{94CF66D9-803E-493F-A4DF-382B765093D5}" destId="{AA205B20-9C93-417E-B1E5-B2ED63977031}" srcOrd="1" destOrd="0" presId="urn:microsoft.com/office/officeart/2005/8/layout/list1"/>
    <dgm:cxn modelId="{D5186C78-0741-4212-B025-1252C6A6B106}" type="presParOf" srcId="{0B85E4CC-6CE2-49C5-952E-C69A9C6098AF}" destId="{3233178A-0C8B-409C-A44B-92125CF9EE6D}" srcOrd="5" destOrd="0" presId="urn:microsoft.com/office/officeart/2005/8/layout/list1"/>
    <dgm:cxn modelId="{1713A7CD-2C9A-44EA-BC5E-11ACDCFB7A2B}" type="presParOf" srcId="{0B85E4CC-6CE2-49C5-952E-C69A9C6098AF}" destId="{93C04B96-BE25-40B9-898A-50EAD958BAE9}" srcOrd="6" destOrd="0" presId="urn:microsoft.com/office/officeart/2005/8/layout/list1"/>
    <dgm:cxn modelId="{1A8B66B4-D5B8-488B-A893-DFB986896D99}" type="presParOf" srcId="{0B85E4CC-6CE2-49C5-952E-C69A9C6098AF}" destId="{4A510664-A6E3-4682-94E4-3F67B85F4726}" srcOrd="7" destOrd="0" presId="urn:microsoft.com/office/officeart/2005/8/layout/list1"/>
    <dgm:cxn modelId="{0C1E9485-4A7E-4C20-80E7-48C1D8700253}" type="presParOf" srcId="{0B85E4CC-6CE2-49C5-952E-C69A9C6098AF}" destId="{A1FA8A2D-31D7-488A-BF6C-75C2DAFDAE41}" srcOrd="8" destOrd="0" presId="urn:microsoft.com/office/officeart/2005/8/layout/list1"/>
    <dgm:cxn modelId="{E36C935A-9696-40B4-BD0D-765E36CF5894}" type="presParOf" srcId="{A1FA8A2D-31D7-488A-BF6C-75C2DAFDAE41}" destId="{A6576153-9498-41F5-86E2-84054413C9F9}" srcOrd="0" destOrd="0" presId="urn:microsoft.com/office/officeart/2005/8/layout/list1"/>
    <dgm:cxn modelId="{343357F1-2848-4812-9ACB-299414A18013}" type="presParOf" srcId="{A1FA8A2D-31D7-488A-BF6C-75C2DAFDAE41}" destId="{735F5C84-C12B-424A-A4D7-E042657C711B}" srcOrd="1" destOrd="0" presId="urn:microsoft.com/office/officeart/2005/8/layout/list1"/>
    <dgm:cxn modelId="{77988C05-A58C-4A60-994B-09D6B620145E}" type="presParOf" srcId="{0B85E4CC-6CE2-49C5-952E-C69A9C6098AF}" destId="{B0E0A22F-B085-43CB-87E2-79CD9AF6EA8A}" srcOrd="9" destOrd="0" presId="urn:microsoft.com/office/officeart/2005/8/layout/list1"/>
    <dgm:cxn modelId="{819D93E8-2D57-44F6-915A-9201345D4210}" type="presParOf" srcId="{0B85E4CC-6CE2-49C5-952E-C69A9C6098AF}" destId="{F2F4291E-5197-44DA-8063-9F5B5E7BC7F8}"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5509F2-5CFD-4CA4-8726-ED62E66EE21D}">
      <dsp:nvSpPr>
        <dsp:cNvPr id="0" name=""/>
        <dsp:cNvSpPr/>
      </dsp:nvSpPr>
      <dsp:spPr>
        <a:xfrm>
          <a:off x="0" y="537763"/>
          <a:ext cx="9296400" cy="1019812"/>
        </a:xfrm>
        <a:prstGeom prst="rect">
          <a:avLst/>
        </a:prstGeom>
        <a:solidFill>
          <a:schemeClr val="accent3">
            <a:alpha val="90000"/>
            <a:tint val="40000"/>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21504" tIns="728980" rIns="72150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latin typeface="Open Sans" panose="020B0606030504020204" pitchFamily="34" charset="0"/>
              <a:ea typeface="Open Sans" panose="020B0606030504020204" pitchFamily="34" charset="0"/>
              <a:cs typeface="Open Sans" panose="020B0606030504020204" pitchFamily="34" charset="0"/>
            </a:rPr>
            <a:t>Estimated spending for one year, often divided by department</a:t>
          </a:r>
        </a:p>
      </dsp:txBody>
      <dsp:txXfrm>
        <a:off x="0" y="537763"/>
        <a:ext cx="9296400" cy="1019812"/>
      </dsp:txXfrm>
    </dsp:sp>
    <dsp:sp modelId="{5927030A-EF17-470E-AAB7-3E0B11460467}">
      <dsp:nvSpPr>
        <dsp:cNvPr id="0" name=""/>
        <dsp:cNvSpPr/>
      </dsp:nvSpPr>
      <dsp:spPr>
        <a:xfrm>
          <a:off x="464820" y="21163"/>
          <a:ext cx="6507480" cy="10332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5967" tIns="0" rIns="245967" bIns="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Open Sans" panose="020B0606030504020204" pitchFamily="34" charset="0"/>
              <a:ea typeface="Open Sans" panose="020B0606030504020204" pitchFamily="34" charset="0"/>
              <a:cs typeface="Open Sans" panose="020B0606030504020204" pitchFamily="34" charset="0"/>
            </a:rPr>
            <a:t>Annual</a:t>
          </a:r>
          <a:endParaRPr lang="en-US" sz="1200" kern="1200" dirty="0">
            <a:latin typeface="Open Sans" panose="020B0606030504020204" pitchFamily="34" charset="0"/>
            <a:ea typeface="Open Sans" panose="020B0606030504020204" pitchFamily="34" charset="0"/>
            <a:cs typeface="Open Sans" panose="020B0606030504020204" pitchFamily="34" charset="0"/>
          </a:endParaRPr>
        </a:p>
      </dsp:txBody>
      <dsp:txXfrm>
        <a:off x="515257" y="71600"/>
        <a:ext cx="6406606" cy="932326"/>
      </dsp:txXfrm>
    </dsp:sp>
    <dsp:sp modelId="{93C04B96-BE25-40B9-898A-50EAD958BAE9}">
      <dsp:nvSpPr>
        <dsp:cNvPr id="0" name=""/>
        <dsp:cNvSpPr/>
      </dsp:nvSpPr>
      <dsp:spPr>
        <a:xfrm>
          <a:off x="0" y="2291569"/>
          <a:ext cx="9296400" cy="1019812"/>
        </a:xfrm>
        <a:prstGeom prst="rect">
          <a:avLst/>
        </a:prstGeom>
        <a:solidFill>
          <a:schemeClr val="accent3">
            <a:alpha val="90000"/>
            <a:tint val="40000"/>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21504" tIns="728980" rIns="72150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latin typeface="Open Sans" panose="020B0606030504020204" pitchFamily="34" charset="0"/>
              <a:ea typeface="Open Sans" panose="020B0606030504020204" pitchFamily="34" charset="0"/>
              <a:cs typeface="Open Sans" panose="020B0606030504020204" pitchFamily="34" charset="0"/>
            </a:rPr>
            <a:t>Scheduling large expenditures</a:t>
          </a:r>
        </a:p>
      </dsp:txBody>
      <dsp:txXfrm>
        <a:off x="0" y="2291569"/>
        <a:ext cx="9296400" cy="1019812"/>
      </dsp:txXfrm>
    </dsp:sp>
    <dsp:sp modelId="{AA205B20-9C93-417E-B1E5-B2ED63977031}">
      <dsp:nvSpPr>
        <dsp:cNvPr id="0" name=""/>
        <dsp:cNvSpPr/>
      </dsp:nvSpPr>
      <dsp:spPr>
        <a:xfrm>
          <a:off x="464820" y="1746575"/>
          <a:ext cx="6507480" cy="10332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5967" tIns="0" rIns="245967" bIns="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Open Sans" panose="020B0606030504020204" pitchFamily="34" charset="0"/>
              <a:ea typeface="Open Sans" panose="020B0606030504020204" pitchFamily="34" charset="0"/>
              <a:cs typeface="Open Sans" panose="020B0606030504020204" pitchFamily="34" charset="0"/>
            </a:rPr>
            <a:t>Long-range</a:t>
          </a:r>
        </a:p>
      </dsp:txBody>
      <dsp:txXfrm>
        <a:off x="515257" y="1797012"/>
        <a:ext cx="6406606" cy="932326"/>
      </dsp:txXfrm>
    </dsp:sp>
    <dsp:sp modelId="{F2F4291E-5197-44DA-8063-9F5B5E7BC7F8}">
      <dsp:nvSpPr>
        <dsp:cNvPr id="0" name=""/>
        <dsp:cNvSpPr/>
      </dsp:nvSpPr>
      <dsp:spPr>
        <a:xfrm>
          <a:off x="0" y="3988588"/>
          <a:ext cx="9296400" cy="1019812"/>
        </a:xfrm>
        <a:prstGeom prst="rect">
          <a:avLst/>
        </a:prstGeom>
        <a:solidFill>
          <a:schemeClr val="accent3">
            <a:alpha val="90000"/>
            <a:tint val="40000"/>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21504" tIns="728980" rIns="72150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baseline="0" dirty="0">
              <a:latin typeface="Open Sans" panose="020B0606030504020204" pitchFamily="34" charset="0"/>
              <a:ea typeface="Open Sans" panose="020B0606030504020204" pitchFamily="34" charset="0"/>
              <a:cs typeface="Open Sans" panose="020B0606030504020204" pitchFamily="34" charset="0"/>
            </a:rPr>
            <a:t>Used to operate the business daily. Especially important for seasonal businesses.</a:t>
          </a:r>
          <a:endParaRPr lang="en-US" sz="1200" kern="1200" dirty="0">
            <a:latin typeface="Open Sans" panose="020B0606030504020204" pitchFamily="34" charset="0"/>
            <a:ea typeface="Open Sans" panose="020B0606030504020204" pitchFamily="34" charset="0"/>
            <a:cs typeface="Open Sans" panose="020B0606030504020204" pitchFamily="34" charset="0"/>
          </a:endParaRPr>
        </a:p>
      </dsp:txBody>
      <dsp:txXfrm>
        <a:off x="0" y="3988588"/>
        <a:ext cx="9296400" cy="1019812"/>
      </dsp:txXfrm>
    </dsp:sp>
    <dsp:sp modelId="{735F5C84-C12B-424A-A4D7-E042657C711B}">
      <dsp:nvSpPr>
        <dsp:cNvPr id="0" name=""/>
        <dsp:cNvSpPr/>
      </dsp:nvSpPr>
      <dsp:spPr>
        <a:xfrm>
          <a:off x="464820" y="3471988"/>
          <a:ext cx="6507480" cy="10332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5967" tIns="0" rIns="245967" bIns="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Open Sans" panose="020B0606030504020204" pitchFamily="34" charset="0"/>
              <a:ea typeface="Open Sans" panose="020B0606030504020204" pitchFamily="34" charset="0"/>
              <a:cs typeface="Open Sans" panose="020B0606030504020204" pitchFamily="34" charset="0"/>
            </a:rPr>
            <a:t>Monthly</a:t>
          </a:r>
        </a:p>
      </dsp:txBody>
      <dsp:txXfrm>
        <a:off x="515257" y="3522425"/>
        <a:ext cx="6406606" cy="93232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11/17/2017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11/17/2017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a:solidFill>
                  <a:schemeClr val="tx1"/>
                </a:solidFill>
                <a:effectLst/>
                <a:latin typeface="+mn-lt"/>
                <a:ea typeface="+mn-ea"/>
                <a:cs typeface="+mn-cs"/>
              </a:rPr>
              <a:t>Budget</a:t>
            </a:r>
            <a:r>
              <a:rPr lang="en-US" sz="1200" b="0" i="0" kern="1200" baseline="0" dirty="0">
                <a:solidFill>
                  <a:schemeClr val="tx1"/>
                </a:solidFill>
                <a:effectLst/>
                <a:latin typeface="+mn-lt"/>
                <a:ea typeface="+mn-ea"/>
                <a:cs typeface="+mn-cs"/>
              </a:rPr>
              <a:t> is a</a:t>
            </a:r>
            <a:r>
              <a:rPr lang="en-US" sz="1200" b="0" i="0" kern="1200" dirty="0">
                <a:solidFill>
                  <a:schemeClr val="tx1"/>
                </a:solidFill>
                <a:effectLst/>
                <a:latin typeface="+mn-lt"/>
                <a:ea typeface="+mn-ea"/>
                <a:cs typeface="+mn-cs"/>
              </a:rPr>
              <a:t> guideline for spending money.</a:t>
            </a:r>
          </a:p>
          <a:p>
            <a:pPr fontAlgn="base"/>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Forecasting</a:t>
            </a:r>
            <a:r>
              <a:rPr lang="en-US" sz="1200" b="0" i="0" kern="1200" baseline="0" dirty="0">
                <a:solidFill>
                  <a:schemeClr val="tx1"/>
                </a:solidFill>
                <a:effectLst/>
                <a:latin typeface="+mn-lt"/>
                <a:ea typeface="+mn-ea"/>
                <a:cs typeface="+mn-cs"/>
              </a:rPr>
              <a:t> is a</a:t>
            </a:r>
            <a:r>
              <a:rPr lang="en-US" sz="1200" b="0" i="0" kern="1200" dirty="0">
                <a:solidFill>
                  <a:schemeClr val="tx1"/>
                </a:solidFill>
                <a:effectLst/>
                <a:latin typeface="+mn-lt"/>
                <a:ea typeface="+mn-ea"/>
                <a:cs typeface="+mn-cs"/>
              </a:rPr>
              <a:t> prediction or estimation of a future event for a given time period</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Management prepares the budget monthly or for</a:t>
            </a:r>
            <a:r>
              <a:rPr lang="en-US" baseline="0" dirty="0"/>
              <a:t> longer periods depending on the organization.</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Budgets are sometimes made by looking at the previous years’ spending while considering the forecast of revenue.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457563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Annual budgets are a prediction and estimation of the spending for a business for one year, usually the current year.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Then it often is divided by department and each department is expected to stay within their number for that year.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Long-range budget that will cover two to five years or more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aseline="0" dirty="0"/>
              <a:t>This type of budget is good for scheduling large personnel growth and capital expenditures such as building expansion, property, and large equipment.</a:t>
            </a:r>
          </a:p>
          <a:p>
            <a:endParaRPr lang="en-US" baseline="0" dirty="0"/>
          </a:p>
          <a:p>
            <a:r>
              <a:rPr lang="en-US" baseline="0" dirty="0"/>
              <a:t>A monthly budget is the natural extension of the annual budget and is used to operate the business daily. </a:t>
            </a:r>
          </a:p>
          <a:p>
            <a:endParaRPr lang="en-US" baseline="0" dirty="0"/>
          </a:p>
          <a:p>
            <a:r>
              <a:rPr lang="en-US" baseline="0" dirty="0"/>
              <a:t>Monthly budgets are especially important for seasonal businesses such as a cruise line. </a:t>
            </a:r>
          </a:p>
          <a:p>
            <a:endParaRPr lang="en-US" baseline="0" dirty="0"/>
          </a:p>
          <a:p>
            <a:r>
              <a:rPr lang="en-US" baseline="0" dirty="0"/>
              <a:t>Great care will need to be taken with each month’s budget to effectively reach the target budgets.</a:t>
            </a:r>
          </a:p>
          <a:p>
            <a:endParaRPr lang="en-US" baseline="0" dirty="0"/>
          </a:p>
          <a:p>
            <a:r>
              <a:rPr lang="en-US" baseline="0" dirty="0"/>
              <a:t>Looking at forecasts, revenue and budgets is the sound way to estimate the amount of company profits.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190128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revenue manager must devise and implement many different pricing strategies</a:t>
            </a:r>
            <a:r>
              <a:rPr lang="en-US" baseline="0" dirty="0"/>
              <a:t> and room rates. </a:t>
            </a:r>
          </a:p>
          <a:p>
            <a:endParaRPr lang="en-US" baseline="0" dirty="0"/>
          </a:p>
          <a:p>
            <a:r>
              <a:rPr lang="en-US" baseline="0" dirty="0"/>
              <a:t>Room rates will vary based on demand. </a:t>
            </a:r>
          </a:p>
          <a:p>
            <a:endParaRPr lang="en-US" baseline="0" dirty="0"/>
          </a:p>
          <a:p>
            <a:r>
              <a:rPr lang="en-US" baseline="0" dirty="0"/>
              <a:t>The revenue manager approves</a:t>
            </a:r>
            <a:r>
              <a:rPr lang="en-US" dirty="0"/>
              <a:t> discounts to a variety of national groups such as AAA or AARP</a:t>
            </a:r>
            <a:r>
              <a:rPr lang="en-US" baseline="0" dirty="0"/>
              <a:t> and also a</a:t>
            </a:r>
            <a:r>
              <a:rPr lang="en-US" dirty="0"/>
              <a:t>pproves exclusive rates to select important guests.</a:t>
            </a:r>
          </a:p>
          <a:p>
            <a:pPr marL="346075" indent="-346075">
              <a:lnSpc>
                <a:spcPct val="100000"/>
              </a:lnSpc>
              <a:spcBef>
                <a:spcPts val="0"/>
              </a:spcBef>
              <a:spcAft>
                <a:spcPts val="1200"/>
              </a:spcAft>
              <a:buClr>
                <a:schemeClr val="accent3">
                  <a:lumMod val="75000"/>
                  <a:lumOff val="25000"/>
                </a:schemeClr>
              </a:buClr>
              <a:buSzPct val="150000"/>
            </a:pPr>
            <a:endParaRPr lang="en-US" dirty="0"/>
          </a:p>
          <a:p>
            <a:pPr marL="346075" indent="-346075">
              <a:lnSpc>
                <a:spcPct val="100000"/>
              </a:lnSpc>
              <a:spcBef>
                <a:spcPts val="0"/>
              </a:spcBef>
              <a:spcAft>
                <a:spcPts val="1200"/>
              </a:spcAft>
              <a:buClr>
                <a:schemeClr val="accent3">
                  <a:lumMod val="75000"/>
                  <a:lumOff val="25000"/>
                </a:schemeClr>
              </a:buClr>
              <a:buSzPct val="150000"/>
            </a:pPr>
            <a:r>
              <a:rPr lang="en-US" dirty="0"/>
              <a:t>The revenue manager is responsible for meeting the revenue goals set by</a:t>
            </a:r>
            <a:r>
              <a:rPr lang="en-US" baseline="0" dirty="0"/>
              <a:t> the owners or general manager and do so while bringing value to guests. </a:t>
            </a:r>
          </a:p>
          <a:p>
            <a:pPr marL="346075" indent="-346075">
              <a:lnSpc>
                <a:spcPct val="100000"/>
              </a:lnSpc>
              <a:spcBef>
                <a:spcPts val="0"/>
              </a:spcBef>
              <a:spcAft>
                <a:spcPts val="1200"/>
              </a:spcAft>
              <a:buClr>
                <a:schemeClr val="accent3">
                  <a:lumMod val="75000"/>
                  <a:lumOff val="25000"/>
                </a:schemeClr>
              </a:buClr>
              <a:buSzPct val="150000"/>
            </a:pPr>
            <a:endParaRPr lang="en-US" baseline="0" dirty="0"/>
          </a:p>
          <a:p>
            <a:pPr marL="346075" indent="-346075">
              <a:lnSpc>
                <a:spcPct val="100000"/>
              </a:lnSpc>
              <a:spcBef>
                <a:spcPts val="0"/>
              </a:spcBef>
              <a:spcAft>
                <a:spcPts val="1200"/>
              </a:spcAft>
              <a:buClr>
                <a:schemeClr val="accent3">
                  <a:lumMod val="75000"/>
                  <a:lumOff val="25000"/>
                </a:schemeClr>
              </a:buClr>
              <a:buSzPct val="150000"/>
            </a:pPr>
            <a:r>
              <a:rPr lang="en-US" baseline="0" dirty="0"/>
              <a:t>Another responsibility is to f</a:t>
            </a:r>
            <a:r>
              <a:rPr lang="en-US" dirty="0"/>
              <a:t>orecast room sales into the future so appropriate planning can be done by all departments.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331454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AR (average rate) – a measurement used by the revenue manager to forecast the measurement of all of the rooms’ rates or flight rates together.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The revenue manager will measure, track and try to increase the overall AR rather than manage individual prices for each and every person.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They will use the AR in conjunction with demand as a means to increase sales/revenue.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It is calculated by taking the total room or seat revenue and dividing by the total number of rooms or seats sold. It is important to note that it can be a trip rate, category rate or total rate and depends on the level of forecasting. </a:t>
            </a:r>
          </a:p>
          <a:p>
            <a:endParaRPr lang="en-US" baseline="0" dirty="0"/>
          </a:p>
          <a:p>
            <a:r>
              <a:rPr lang="en-US" baseline="0" dirty="0"/>
              <a:t>Demand – the amount of goods or services (rooms) consumers want to buy at a specific price (room rate). </a:t>
            </a:r>
          </a:p>
          <a:p>
            <a:endParaRPr lang="en-US" baseline="0" dirty="0"/>
          </a:p>
          <a:p>
            <a:r>
              <a:rPr lang="en-US" baseline="0" dirty="0"/>
              <a:t>Demand is ever changing. Regardless of the type of hotel, a room rate or price will be high when demand is high. </a:t>
            </a:r>
          </a:p>
          <a:p>
            <a:endParaRPr lang="en-US" baseline="0" dirty="0"/>
          </a:p>
          <a:p>
            <a:r>
              <a:rPr lang="en-US" baseline="0" dirty="0"/>
              <a:t>Discounts are offered when demand is low in order to try and create demand. </a:t>
            </a:r>
          </a:p>
          <a:p>
            <a:endParaRPr lang="en-US" baseline="0" dirty="0"/>
          </a:p>
          <a:p>
            <a:r>
              <a:rPr lang="en-US" baseline="0" dirty="0"/>
              <a:t>The revenue manager’s job is to know the demand and price accordingly to maximize revenue.</a:t>
            </a:r>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Occupancy rate is a measurement used in pricing. It is determined by dividing the total rooms or seats occupied by the number of rooms or seats available.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Room or Seat Price – the single rate or price for a specific type of room or seat.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A rate is relative to the demand and supply on a given trip.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i="0" baseline="0" dirty="0">
              <a:solidFill>
                <a:schemeClr val="accent5">
                  <a:lumMod val="7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0" i="0" baseline="0" dirty="0">
                <a:solidFill>
                  <a:schemeClr val="accent5">
                    <a:lumMod val="75000"/>
                  </a:schemeClr>
                </a:solidFill>
              </a:rPr>
              <a:t>This is called the law of supply and demand.</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aseline="0" dirty="0"/>
              <a:t>Supply – the total amount of goods or services (rooms on a cruise or seats on a flight) available for sale – also called inventory and that number is fixed and perishable. </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129677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Budgets and forecasts are essential elements of managing a business because the demand affects more than just revenue or sales volume.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It affects the number of staff to have on hand, how many supplies to order, how many flight attendants or housekeeping staff to hire and how much food and beverage staff and supplies are needed.</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363777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Other factors that influence profits are competition, economy, location and the weather.</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What examples can you think of for each one?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2157474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Answers to the questions are found within the slide presentation or may vary with class discussion.</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4691533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450701" y="1428815"/>
            <a:ext cx="7462935" cy="3413772"/>
          </a:xfrm>
        </p:spPr>
        <p:txBody>
          <a:bodyPr>
            <a:normAutofit fontScale="90000"/>
          </a:bodyPr>
          <a:lstStyle/>
          <a:p>
            <a:r>
              <a:rPr lang="en-US" sz="4800" dirty="0"/>
              <a:t>Crunching Numbers: </a:t>
            </a:r>
            <a:br>
              <a:rPr lang="en-US" sz="4800" dirty="0"/>
            </a:br>
            <a:r>
              <a:rPr lang="en-US" sz="4400" dirty="0"/>
              <a:t>Budgeting and Forecasting</a:t>
            </a:r>
            <a:br>
              <a:rPr lang="en-US" sz="4400" dirty="0"/>
            </a:br>
            <a:br>
              <a:rPr lang="en-US" sz="4400" dirty="0"/>
            </a:br>
            <a:br>
              <a:rPr lang="en-US" sz="4400" dirty="0"/>
            </a:br>
            <a:r>
              <a:rPr lang="en-US" sz="4400" dirty="0"/>
              <a:t>Traveling and Tourism Management</a:t>
            </a:r>
            <a:endParaRPr lang="en-US" sz="4800"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2E8EC33-89AB-4932-BCF7-4569C6F1F3A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4200" y="685800"/>
            <a:ext cx="5834743" cy="5105400"/>
          </a:xfrm>
          <a:prstGeom prst="rect">
            <a:avLst/>
          </a:prstGeom>
        </p:spPr>
      </p:pic>
    </p:spTree>
    <p:extLst>
      <p:ext uri="{BB962C8B-B14F-4D97-AF65-F5344CB8AC3E}">
        <p14:creationId xmlns:p14="http://schemas.microsoft.com/office/powerpoint/2010/main" val="2050448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21012-3C2F-4377-AA67-13FFEF8EE162}"/>
              </a:ext>
            </a:extLst>
          </p:cNvPr>
          <p:cNvSpPr>
            <a:spLocks noGrp="1"/>
          </p:cNvSpPr>
          <p:nvPr>
            <p:ph type="title"/>
          </p:nvPr>
        </p:nvSpPr>
        <p:spPr/>
        <p:txBody>
          <a:bodyPr/>
          <a:lstStyle/>
          <a:p>
            <a:r>
              <a:rPr lang="en-US" dirty="0"/>
              <a:t>Let’s Revue</a:t>
            </a:r>
          </a:p>
        </p:txBody>
      </p:sp>
      <p:sp>
        <p:nvSpPr>
          <p:cNvPr id="3" name="Content Placeholder 2">
            <a:extLst>
              <a:ext uri="{FF2B5EF4-FFF2-40B4-BE49-F238E27FC236}">
                <a16:creationId xmlns:a16="http://schemas.microsoft.com/office/drawing/2014/main" id="{C39DEE5D-EB46-427A-B4AC-8A72C45F879B}"/>
              </a:ext>
            </a:extLst>
          </p:cNvPr>
          <p:cNvSpPr>
            <a:spLocks noGrp="1"/>
          </p:cNvSpPr>
          <p:nvPr>
            <p:ph sz="half" idx="1"/>
          </p:nvPr>
        </p:nvSpPr>
        <p:spPr/>
        <p:txBody>
          <a:bodyPr/>
          <a:lstStyle/>
          <a:p>
            <a:pPr marL="514350" indent="-514350">
              <a:buFont typeface="+mj-lt"/>
              <a:buAutoNum type="arabicPeriod"/>
            </a:pPr>
            <a:r>
              <a:rPr lang="en-US" dirty="0"/>
              <a:t>What is a budget?</a:t>
            </a:r>
          </a:p>
          <a:p>
            <a:pPr marL="514350" indent="-514350">
              <a:buFont typeface="+mj-lt"/>
              <a:buAutoNum type="arabicPeriod"/>
            </a:pPr>
            <a:r>
              <a:rPr lang="en-US" dirty="0"/>
              <a:t>What is forecasting?</a:t>
            </a:r>
          </a:p>
          <a:p>
            <a:pPr marL="514350" indent="-514350">
              <a:buFont typeface="+mj-lt"/>
              <a:buAutoNum type="arabicPeriod"/>
            </a:pPr>
            <a:r>
              <a:rPr lang="en-US" dirty="0"/>
              <a:t>What are the three types of budgets?</a:t>
            </a:r>
          </a:p>
          <a:p>
            <a:pPr marL="514350" indent="-514350">
              <a:buFont typeface="+mj-lt"/>
              <a:buAutoNum type="arabicPeriod"/>
            </a:pPr>
            <a:r>
              <a:rPr lang="en-US" dirty="0"/>
              <a:t>What can a revenue manager do?</a:t>
            </a:r>
          </a:p>
          <a:p>
            <a:pPr marL="514350" indent="-514350">
              <a:buFont typeface="+mj-lt"/>
              <a:buAutoNum type="arabicPeriod"/>
            </a:pPr>
            <a:r>
              <a:rPr lang="en-US" dirty="0"/>
              <a:t>What factors influence revenue?</a:t>
            </a:r>
          </a:p>
          <a:p>
            <a:pPr marL="514350" indent="-514350">
              <a:buFont typeface="+mj-lt"/>
              <a:buAutoNum type="arabicPeriod"/>
            </a:pPr>
            <a:r>
              <a:rPr lang="en-US" dirty="0"/>
              <a:t>What does revenue forecasting include?</a:t>
            </a:r>
          </a:p>
          <a:p>
            <a:pPr marL="514350" indent="-514350">
              <a:buFont typeface="+mj-lt"/>
              <a:buAutoNum type="arabicPeriod"/>
            </a:pPr>
            <a:r>
              <a:rPr lang="en-US" dirty="0"/>
              <a:t>What other factors can influence revenue?</a:t>
            </a:r>
          </a:p>
          <a:p>
            <a:endParaRPr lang="en-US" dirty="0"/>
          </a:p>
        </p:txBody>
      </p:sp>
    </p:spTree>
    <p:extLst>
      <p:ext uri="{BB962C8B-B14F-4D97-AF65-F5344CB8AC3E}">
        <p14:creationId xmlns:p14="http://schemas.microsoft.com/office/powerpoint/2010/main" val="2330856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6A0C6-C30B-41FA-B39F-6209471821EA}"/>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AFC40CAD-728F-4D61-B056-6C0AB7D49958}"/>
              </a:ext>
            </a:extLst>
          </p:cNvPr>
          <p:cNvSpPr>
            <a:spLocks noGrp="1"/>
          </p:cNvSpPr>
          <p:nvPr>
            <p:ph sz="half" idx="1"/>
          </p:nvPr>
        </p:nvSpPr>
        <p:spPr/>
        <p:txBody>
          <a:bodyPr/>
          <a:lstStyle/>
          <a:p>
            <a:pPr>
              <a:buClr>
                <a:schemeClr val="accent1">
                  <a:lumMod val="75000"/>
                </a:schemeClr>
              </a:buClr>
              <a:buSzPct val="150000"/>
            </a:pPr>
            <a:r>
              <a:rPr lang="en-US" sz="2800" b="1" dirty="0"/>
              <a:t>Images:</a:t>
            </a:r>
          </a:p>
          <a:p>
            <a:pPr marL="568325" lvl="1">
              <a:buClr>
                <a:schemeClr val="tx1"/>
              </a:buClr>
              <a:buSzPct val="115000"/>
              <a:buFont typeface="Arial" panose="020B0604020202020204" pitchFamily="34" charset="0"/>
              <a:buChar char="•"/>
            </a:pPr>
            <a:r>
              <a:rPr lang="en-US" sz="2400" dirty="0"/>
              <a:t>Microsoft Office Clip Art: Used with permission from Microsoft. (Slide 1)</a:t>
            </a:r>
          </a:p>
          <a:p>
            <a:pPr marL="568325" lvl="1">
              <a:buClr>
                <a:schemeClr val="tx1"/>
              </a:buClr>
              <a:buSzPct val="115000"/>
              <a:buFont typeface="Arial" panose="020B0604020202020204" pitchFamily="34" charset="0"/>
              <a:buChar char="•"/>
            </a:pPr>
            <a:r>
              <a:rPr lang="en-US" sz="2400" dirty="0"/>
              <a:t>Shutterstock™ images. Photos obtained with subscription. (Slides 3, 4, 6, 8, 9, 10)</a:t>
            </a:r>
          </a:p>
          <a:p>
            <a:pPr marL="0" lvl="1" indent="0">
              <a:buClr>
                <a:schemeClr val="accent1">
                  <a:lumMod val="75000"/>
                </a:schemeClr>
              </a:buClr>
              <a:buSzPct val="150000"/>
              <a:buNone/>
            </a:pPr>
            <a:endParaRPr lang="en-US" sz="2400" b="1" dirty="0"/>
          </a:p>
          <a:p>
            <a:pPr marL="0" lvl="1" indent="0">
              <a:buClr>
                <a:schemeClr val="accent1">
                  <a:lumMod val="75000"/>
                </a:schemeClr>
              </a:buClr>
              <a:buSzPct val="150000"/>
              <a:buNone/>
            </a:pPr>
            <a:r>
              <a:rPr lang="en-US" sz="2400" b="1" dirty="0"/>
              <a:t>Textbooks:</a:t>
            </a:r>
          </a:p>
          <a:p>
            <a:pPr marL="568325" lvl="1">
              <a:buClr>
                <a:schemeClr val="tx1"/>
              </a:buClr>
              <a:buSzPct val="115000"/>
              <a:buFont typeface="Arial" panose="020B0604020202020204" pitchFamily="34" charset="0"/>
              <a:buChar char="•"/>
            </a:pPr>
            <a:r>
              <a:rPr lang="en-US" sz="2400" dirty="0"/>
              <a:t>Hayes, D. K., &amp; </a:t>
            </a:r>
            <a:r>
              <a:rPr lang="en-US" sz="2400" dirty="0" err="1"/>
              <a:t>Ninemeier</a:t>
            </a:r>
            <a:r>
              <a:rPr lang="en-US" sz="2400" dirty="0"/>
              <a:t>, J.  D. (2004). </a:t>
            </a:r>
            <a:r>
              <a:rPr lang="en-US" sz="2400" i="1" dirty="0"/>
              <a:t>Hotel operations management</a:t>
            </a:r>
            <a:r>
              <a:rPr lang="en-US" sz="2400" dirty="0"/>
              <a:t>. Upper Saddle River, NJ: Pearson/Prentice Hall.</a:t>
            </a:r>
          </a:p>
          <a:p>
            <a:pPr marL="568325" lvl="1">
              <a:buClr>
                <a:schemeClr val="tx1"/>
              </a:buClr>
              <a:buSzPct val="115000"/>
              <a:buFont typeface="Arial" panose="020B0604020202020204" pitchFamily="34" charset="0"/>
              <a:buChar char="•"/>
            </a:pPr>
            <a:r>
              <a:rPr lang="en-US" sz="2400" dirty="0"/>
              <a:t>Reynolds, J. S.  (2010). </a:t>
            </a:r>
            <a:r>
              <a:rPr lang="en-US" sz="2400" i="1" dirty="0"/>
              <a:t>Hospitality services: Food &amp; lodging</a:t>
            </a:r>
            <a:r>
              <a:rPr lang="en-US" sz="2400" dirty="0"/>
              <a:t>. Tinley Park, IL: The </a:t>
            </a:r>
            <a:r>
              <a:rPr lang="en-US" sz="2400" dirty="0" err="1"/>
              <a:t>Goodheart</a:t>
            </a:r>
            <a:r>
              <a:rPr lang="en-US" sz="2400" dirty="0"/>
              <a:t>-Willcox Company.</a:t>
            </a:r>
          </a:p>
          <a:p>
            <a:endParaRPr lang="en-US" dirty="0"/>
          </a:p>
        </p:txBody>
      </p:sp>
    </p:spTree>
    <p:extLst>
      <p:ext uri="{BB962C8B-B14F-4D97-AF65-F5344CB8AC3E}">
        <p14:creationId xmlns:p14="http://schemas.microsoft.com/office/powerpoint/2010/main" val="26028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Budgeting and Forecasting</a:t>
            </a:r>
          </a:p>
        </p:txBody>
      </p:sp>
      <p:pic>
        <p:nvPicPr>
          <p:cNvPr id="4" name="Picture 3">
            <a:extLst>
              <a:ext uri="{FF2B5EF4-FFF2-40B4-BE49-F238E27FC236}">
                <a16:creationId xmlns:a16="http://schemas.microsoft.com/office/drawing/2014/main" id="{0BFCC310-579E-48C8-8505-6A85803304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3282" y="1598665"/>
            <a:ext cx="6968439" cy="4627044"/>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BB2B-66C2-47F0-9CF8-B3C5F60012F7}"/>
              </a:ext>
            </a:extLst>
          </p:cNvPr>
          <p:cNvSpPr>
            <a:spLocks noGrp="1"/>
          </p:cNvSpPr>
          <p:nvPr>
            <p:ph type="title"/>
          </p:nvPr>
        </p:nvSpPr>
        <p:spPr/>
        <p:txBody>
          <a:bodyPr/>
          <a:lstStyle/>
          <a:p>
            <a:r>
              <a:rPr lang="en-US" dirty="0"/>
              <a:t>Budgets</a:t>
            </a:r>
          </a:p>
        </p:txBody>
      </p:sp>
      <p:sp>
        <p:nvSpPr>
          <p:cNvPr id="3" name="Content Placeholder 2">
            <a:extLst>
              <a:ext uri="{FF2B5EF4-FFF2-40B4-BE49-F238E27FC236}">
                <a16:creationId xmlns:a16="http://schemas.microsoft.com/office/drawing/2014/main" id="{A46BC4A9-8F84-452F-927A-821A3B32081C}"/>
              </a:ext>
            </a:extLst>
          </p:cNvPr>
          <p:cNvSpPr>
            <a:spLocks noGrp="1"/>
          </p:cNvSpPr>
          <p:nvPr>
            <p:ph sz="half" idx="1"/>
          </p:nvPr>
        </p:nvSpPr>
        <p:spPr/>
        <p:txBody>
          <a:bodyPr/>
          <a:lstStyle/>
          <a:p>
            <a:pPr marL="457200" indent="-457200">
              <a:buClr>
                <a:schemeClr val="accent5"/>
              </a:buClr>
              <a:buFont typeface="Wingdings" panose="05000000000000000000" pitchFamily="2" charset="2"/>
              <a:buChar char="Ø"/>
            </a:pPr>
            <a:r>
              <a:rPr lang="en-US" sz="2800" dirty="0"/>
              <a:t>Help businesses  monitor spending</a:t>
            </a:r>
          </a:p>
          <a:p>
            <a:pPr marL="457200" indent="-457200">
              <a:buClr>
                <a:schemeClr val="accent5"/>
              </a:buClr>
              <a:buFont typeface="Wingdings" panose="05000000000000000000" pitchFamily="2" charset="2"/>
              <a:buChar char="Ø"/>
            </a:pPr>
            <a:r>
              <a:rPr lang="en-US" sz="2800" dirty="0"/>
              <a:t>Key to maximizing profits</a:t>
            </a:r>
          </a:p>
          <a:p>
            <a:pPr marL="457200" indent="-457200">
              <a:buClr>
                <a:schemeClr val="accent5"/>
              </a:buClr>
              <a:buFont typeface="Wingdings" panose="05000000000000000000" pitchFamily="2" charset="2"/>
              <a:buChar char="Ø"/>
            </a:pPr>
            <a:r>
              <a:rPr lang="en-US" sz="2800" dirty="0"/>
              <a:t>Lists anticipated sales and projected costs</a:t>
            </a:r>
          </a:p>
          <a:p>
            <a:endParaRPr lang="en-US" dirty="0"/>
          </a:p>
        </p:txBody>
      </p:sp>
      <p:pic>
        <p:nvPicPr>
          <p:cNvPr id="4" name="Picture 3">
            <a:extLst>
              <a:ext uri="{FF2B5EF4-FFF2-40B4-BE49-F238E27FC236}">
                <a16:creationId xmlns:a16="http://schemas.microsoft.com/office/drawing/2014/main" id="{8DA0992A-AF0A-4123-8DC7-AAF01194CF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2616" y="1420420"/>
            <a:ext cx="5792540" cy="4560756"/>
          </a:xfrm>
          <a:prstGeom prst="rect">
            <a:avLst/>
          </a:prstGeom>
        </p:spPr>
      </p:pic>
    </p:spTree>
    <p:extLst>
      <p:ext uri="{BB962C8B-B14F-4D97-AF65-F5344CB8AC3E}">
        <p14:creationId xmlns:p14="http://schemas.microsoft.com/office/powerpoint/2010/main" val="1999082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59D2A-3B8D-45FB-A369-B976E2FE5C69}"/>
              </a:ext>
            </a:extLst>
          </p:cNvPr>
          <p:cNvSpPr>
            <a:spLocks noGrp="1"/>
          </p:cNvSpPr>
          <p:nvPr>
            <p:ph type="title"/>
          </p:nvPr>
        </p:nvSpPr>
        <p:spPr/>
        <p:txBody>
          <a:bodyPr/>
          <a:lstStyle/>
          <a:p>
            <a:r>
              <a:rPr lang="en-US" dirty="0"/>
              <a:t>Types of Budgets</a:t>
            </a:r>
          </a:p>
        </p:txBody>
      </p:sp>
      <p:graphicFrame>
        <p:nvGraphicFramePr>
          <p:cNvPr id="4" name="Content Placeholder 6">
            <a:extLst>
              <a:ext uri="{FF2B5EF4-FFF2-40B4-BE49-F238E27FC236}">
                <a16:creationId xmlns:a16="http://schemas.microsoft.com/office/drawing/2014/main" id="{617F1E46-ED66-4458-8BF9-B7A2374DAF8C}"/>
              </a:ext>
            </a:extLst>
          </p:cNvPr>
          <p:cNvGraphicFramePr>
            <a:graphicFrameLocks noGrp="1"/>
          </p:cNvGraphicFramePr>
          <p:nvPr>
            <p:ph idx="1"/>
            <p:extLst>
              <p:ext uri="{D42A27DB-BD31-4B8C-83A1-F6EECF244321}">
                <p14:modId xmlns:p14="http://schemas.microsoft.com/office/powerpoint/2010/main" val="2424051854"/>
              </p:ext>
            </p:extLst>
          </p:nvPr>
        </p:nvGraphicFramePr>
        <p:xfrm>
          <a:off x="1637522" y="1283509"/>
          <a:ext cx="9296400" cy="50295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04896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2461E-0D9F-4454-8DAA-1A11255F10C3}"/>
              </a:ext>
            </a:extLst>
          </p:cNvPr>
          <p:cNvSpPr>
            <a:spLocks noGrp="1"/>
          </p:cNvSpPr>
          <p:nvPr>
            <p:ph type="title"/>
          </p:nvPr>
        </p:nvSpPr>
        <p:spPr/>
        <p:txBody>
          <a:bodyPr/>
          <a:lstStyle/>
          <a:p>
            <a:r>
              <a:rPr lang="en-US" dirty="0"/>
              <a:t>Revenue Manager</a:t>
            </a:r>
          </a:p>
        </p:txBody>
      </p:sp>
      <p:sp>
        <p:nvSpPr>
          <p:cNvPr id="3" name="Content Placeholder 2">
            <a:extLst>
              <a:ext uri="{FF2B5EF4-FFF2-40B4-BE49-F238E27FC236}">
                <a16:creationId xmlns:a16="http://schemas.microsoft.com/office/drawing/2014/main" id="{9A96392C-6099-41CA-87F4-9B421195B1D6}"/>
              </a:ext>
            </a:extLst>
          </p:cNvPr>
          <p:cNvSpPr>
            <a:spLocks noGrp="1"/>
          </p:cNvSpPr>
          <p:nvPr>
            <p:ph sz="half" idx="1"/>
          </p:nvPr>
        </p:nvSpPr>
        <p:spPr/>
        <p:txBody>
          <a:bodyPr/>
          <a:lstStyle/>
          <a:p>
            <a:pPr marL="457200" indent="-457200">
              <a:spcBef>
                <a:spcPts val="0"/>
              </a:spcBef>
              <a:spcAft>
                <a:spcPts val="1200"/>
              </a:spcAft>
              <a:buClr>
                <a:schemeClr val="accent1"/>
              </a:buClr>
              <a:buSzPct val="125000"/>
              <a:buFont typeface="Wingdings" panose="05000000000000000000" pitchFamily="2" charset="2"/>
              <a:buChar char="Ø"/>
            </a:pPr>
            <a:r>
              <a:rPr lang="en-US" dirty="0"/>
              <a:t>Brings value to guests</a:t>
            </a:r>
          </a:p>
          <a:p>
            <a:pPr marL="457200" indent="-457200">
              <a:spcBef>
                <a:spcPts val="0"/>
              </a:spcBef>
              <a:spcAft>
                <a:spcPts val="1200"/>
              </a:spcAft>
              <a:buClr>
                <a:schemeClr val="accent1"/>
              </a:buClr>
              <a:buSzPct val="125000"/>
              <a:buFont typeface="Wingdings" panose="05000000000000000000" pitchFamily="2" charset="2"/>
              <a:buChar char="Ø"/>
            </a:pPr>
            <a:r>
              <a:rPr lang="en-US" dirty="0"/>
              <a:t>Devises and implements pricing strategies</a:t>
            </a:r>
          </a:p>
          <a:p>
            <a:pPr marL="746125" lvl="2" indent="-342900">
              <a:spcBef>
                <a:spcPts val="0"/>
              </a:spcBef>
              <a:spcAft>
                <a:spcPts val="1200"/>
              </a:spcAft>
              <a:buClr>
                <a:schemeClr val="accent1"/>
              </a:buClr>
              <a:buSzPct val="100000"/>
              <a:buFont typeface="Wingdings" panose="05000000000000000000" pitchFamily="2" charset="2"/>
              <a:buChar char="Ø"/>
            </a:pPr>
            <a:r>
              <a:rPr lang="en-US" dirty="0"/>
              <a:t>Approves:</a:t>
            </a:r>
          </a:p>
          <a:p>
            <a:pPr marL="1019958" lvl="3" indent="-342900">
              <a:spcBef>
                <a:spcPts val="0"/>
              </a:spcBef>
              <a:spcAft>
                <a:spcPts val="1200"/>
              </a:spcAft>
              <a:buClr>
                <a:schemeClr val="accent1"/>
              </a:buClr>
              <a:buSzPct val="100000"/>
              <a:buFont typeface="Wingdings" panose="05000000000000000000" pitchFamily="2" charset="2"/>
              <a:buChar char="Ø"/>
            </a:pPr>
            <a:r>
              <a:rPr lang="en-US" dirty="0"/>
              <a:t>discounts to a variety of groups       (AAA or AARP)</a:t>
            </a:r>
          </a:p>
          <a:p>
            <a:pPr marL="1019958" lvl="3" indent="-342900">
              <a:spcBef>
                <a:spcPts val="0"/>
              </a:spcBef>
              <a:spcAft>
                <a:spcPts val="1200"/>
              </a:spcAft>
              <a:buClr>
                <a:schemeClr val="accent1"/>
              </a:buClr>
              <a:buSzPct val="100000"/>
              <a:buFont typeface="Wingdings" panose="05000000000000000000" pitchFamily="2" charset="2"/>
              <a:buChar char="Ø"/>
            </a:pPr>
            <a:r>
              <a:rPr lang="en-US" dirty="0"/>
              <a:t>exclusive rates to select guests</a:t>
            </a:r>
          </a:p>
          <a:p>
            <a:pPr marL="1019958" lvl="3" indent="-342900">
              <a:spcBef>
                <a:spcPts val="0"/>
              </a:spcBef>
              <a:spcAft>
                <a:spcPts val="1200"/>
              </a:spcAft>
              <a:buClr>
                <a:schemeClr val="accent1"/>
              </a:buClr>
              <a:buSzPct val="100000"/>
              <a:buFont typeface="Wingdings" panose="05000000000000000000" pitchFamily="2" charset="2"/>
              <a:buChar char="Ø"/>
            </a:pPr>
            <a:r>
              <a:rPr lang="en-US" dirty="0"/>
              <a:t>flexible rates</a:t>
            </a:r>
          </a:p>
          <a:p>
            <a:pPr marL="457200" indent="-457200">
              <a:spcBef>
                <a:spcPts val="0"/>
              </a:spcBef>
              <a:spcAft>
                <a:spcPts val="1200"/>
              </a:spcAft>
              <a:buClr>
                <a:schemeClr val="accent1"/>
              </a:buClr>
              <a:buSzPct val="125000"/>
              <a:buFont typeface="Wingdings" panose="05000000000000000000" pitchFamily="2" charset="2"/>
              <a:buChar char="Ø"/>
            </a:pPr>
            <a:r>
              <a:rPr lang="en-US" dirty="0"/>
              <a:t>Forecasts future sales</a:t>
            </a:r>
          </a:p>
          <a:p>
            <a:pPr marL="457200" indent="-457200">
              <a:spcBef>
                <a:spcPts val="0"/>
              </a:spcBef>
              <a:spcAft>
                <a:spcPts val="1200"/>
              </a:spcAft>
              <a:buClr>
                <a:schemeClr val="accent1"/>
              </a:buClr>
              <a:buSzPct val="125000"/>
              <a:buFont typeface="Wingdings" panose="05000000000000000000" pitchFamily="2" charset="2"/>
              <a:buChar char="Ø"/>
            </a:pPr>
            <a:r>
              <a:rPr lang="en-US" dirty="0"/>
              <a:t>Meets revenue goals</a:t>
            </a:r>
          </a:p>
          <a:p>
            <a:endParaRPr lang="en-US" dirty="0"/>
          </a:p>
        </p:txBody>
      </p:sp>
      <p:pic>
        <p:nvPicPr>
          <p:cNvPr id="4" name="Content Placeholder 5">
            <a:extLst>
              <a:ext uri="{FF2B5EF4-FFF2-40B4-BE49-F238E27FC236}">
                <a16:creationId xmlns:a16="http://schemas.microsoft.com/office/drawing/2014/main" id="{9F2AAD1B-6964-4E45-A443-C6AC0643FFF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62119" y="1650813"/>
            <a:ext cx="5171031" cy="4124836"/>
          </a:xfrm>
          <a:prstGeom prst="rect">
            <a:avLst/>
          </a:prstGeom>
        </p:spPr>
      </p:pic>
    </p:spTree>
    <p:extLst>
      <p:ext uri="{BB962C8B-B14F-4D97-AF65-F5344CB8AC3E}">
        <p14:creationId xmlns:p14="http://schemas.microsoft.com/office/powerpoint/2010/main" val="716971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3D79C-9D38-4414-B933-29D39E19473C}"/>
              </a:ext>
            </a:extLst>
          </p:cNvPr>
          <p:cNvSpPr>
            <a:spLocks noGrp="1"/>
          </p:cNvSpPr>
          <p:nvPr>
            <p:ph type="title"/>
          </p:nvPr>
        </p:nvSpPr>
        <p:spPr/>
        <p:txBody>
          <a:bodyPr/>
          <a:lstStyle/>
          <a:p>
            <a:r>
              <a:rPr lang="en-US" dirty="0"/>
              <a:t>Revenue Management</a:t>
            </a:r>
          </a:p>
        </p:txBody>
      </p:sp>
      <p:sp>
        <p:nvSpPr>
          <p:cNvPr id="4" name="Plaque 3">
            <a:extLst>
              <a:ext uri="{FF2B5EF4-FFF2-40B4-BE49-F238E27FC236}">
                <a16:creationId xmlns:a16="http://schemas.microsoft.com/office/drawing/2014/main" id="{B306B9EE-0166-483E-A2FF-6B38C55285BA}"/>
              </a:ext>
            </a:extLst>
          </p:cNvPr>
          <p:cNvSpPr/>
          <p:nvPr/>
        </p:nvSpPr>
        <p:spPr>
          <a:xfrm>
            <a:off x="7543800" y="2303710"/>
            <a:ext cx="1981200" cy="2743200"/>
          </a:xfrm>
          <a:prstGeom prst="plaque">
            <a:avLst/>
          </a:prstGeom>
          <a:solidFill>
            <a:schemeClr val="accent1"/>
          </a:solidFill>
          <a:ln>
            <a:solidFill>
              <a:schemeClr val="tx1"/>
            </a:solid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2">
                    <a:lumMod val="10000"/>
                  </a:schemeClr>
                </a:solidFill>
              </a:rPr>
              <a:t>Room or Seat Price</a:t>
            </a:r>
          </a:p>
        </p:txBody>
      </p:sp>
      <p:sp>
        <p:nvSpPr>
          <p:cNvPr id="5" name="Plaque 4">
            <a:extLst>
              <a:ext uri="{FF2B5EF4-FFF2-40B4-BE49-F238E27FC236}">
                <a16:creationId xmlns:a16="http://schemas.microsoft.com/office/drawing/2014/main" id="{60AD1E80-06FD-48E2-95A7-B9332D033A49}"/>
              </a:ext>
            </a:extLst>
          </p:cNvPr>
          <p:cNvSpPr/>
          <p:nvPr/>
        </p:nvSpPr>
        <p:spPr>
          <a:xfrm>
            <a:off x="5334000" y="2272145"/>
            <a:ext cx="1981200" cy="1219200"/>
          </a:xfrm>
          <a:prstGeom prst="plaque">
            <a:avLst/>
          </a:prstGeom>
          <a:solidFill>
            <a:schemeClr val="accent6"/>
          </a:solidFill>
          <a:ln>
            <a:solidFill>
              <a:schemeClr val="tx1"/>
            </a:solid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accent1">
                    <a:lumMod val="10000"/>
                    <a:lumOff val="90000"/>
                  </a:schemeClr>
                </a:solidFill>
              </a:rPr>
              <a:t>Demand</a:t>
            </a:r>
          </a:p>
        </p:txBody>
      </p:sp>
      <p:sp>
        <p:nvSpPr>
          <p:cNvPr id="6" name="Plaque 5">
            <a:extLst>
              <a:ext uri="{FF2B5EF4-FFF2-40B4-BE49-F238E27FC236}">
                <a16:creationId xmlns:a16="http://schemas.microsoft.com/office/drawing/2014/main" id="{6A949ADD-1F9A-4AB3-A00A-BBCF2830E1F7}"/>
              </a:ext>
            </a:extLst>
          </p:cNvPr>
          <p:cNvSpPr/>
          <p:nvPr/>
        </p:nvSpPr>
        <p:spPr>
          <a:xfrm>
            <a:off x="5334000" y="3785232"/>
            <a:ext cx="1981200" cy="1219200"/>
          </a:xfrm>
          <a:prstGeom prst="plaque">
            <a:avLst/>
          </a:prstGeom>
          <a:solidFill>
            <a:schemeClr val="accent4"/>
          </a:solidFill>
          <a:ln>
            <a:solidFill>
              <a:schemeClr val="tx1"/>
            </a:solid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accent1">
                    <a:lumMod val="10000"/>
                    <a:lumOff val="90000"/>
                  </a:schemeClr>
                </a:solidFill>
              </a:rPr>
              <a:t>Inventory / Supply</a:t>
            </a:r>
          </a:p>
        </p:txBody>
      </p:sp>
      <p:sp>
        <p:nvSpPr>
          <p:cNvPr id="7" name="Right Arrow 12">
            <a:extLst>
              <a:ext uri="{FF2B5EF4-FFF2-40B4-BE49-F238E27FC236}">
                <a16:creationId xmlns:a16="http://schemas.microsoft.com/office/drawing/2014/main" id="{CDF2975E-D1D1-402C-A444-6EF61B14C6E9}"/>
              </a:ext>
            </a:extLst>
          </p:cNvPr>
          <p:cNvSpPr/>
          <p:nvPr/>
        </p:nvSpPr>
        <p:spPr>
          <a:xfrm>
            <a:off x="1981200" y="2119745"/>
            <a:ext cx="2819400" cy="2174380"/>
          </a:xfrm>
          <a:prstGeom prst="rightArrow">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400" dirty="0">
                <a:solidFill>
                  <a:schemeClr val="bg1">
                    <a:lumMod val="10000"/>
                  </a:schemeClr>
                </a:solidFill>
              </a:rPr>
              <a:t>5 Factors of Influence</a:t>
            </a:r>
          </a:p>
        </p:txBody>
      </p:sp>
      <p:sp>
        <p:nvSpPr>
          <p:cNvPr id="8" name="Rounded Rectangle 4">
            <a:extLst>
              <a:ext uri="{FF2B5EF4-FFF2-40B4-BE49-F238E27FC236}">
                <a16:creationId xmlns:a16="http://schemas.microsoft.com/office/drawing/2014/main" id="{582FB676-7F58-41FB-9977-A9E9D3867EDB}"/>
              </a:ext>
            </a:extLst>
          </p:cNvPr>
          <p:cNvSpPr/>
          <p:nvPr/>
        </p:nvSpPr>
        <p:spPr>
          <a:xfrm>
            <a:off x="5334000" y="1143000"/>
            <a:ext cx="4191000" cy="855910"/>
          </a:xfrm>
          <a:prstGeom prst="roundRect">
            <a:avLst>
              <a:gd name="adj" fmla="val 45804"/>
            </a:avLst>
          </a:prstGeom>
          <a:solidFill>
            <a:srgbClr val="4E7CBE"/>
          </a:solidFill>
          <a:ln>
            <a:solidFill>
              <a:schemeClr val="tx1"/>
            </a:solid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10000"/>
                  </a:schemeClr>
                </a:solidFill>
              </a:rPr>
              <a:t>Average Rate</a:t>
            </a:r>
          </a:p>
        </p:txBody>
      </p:sp>
      <p:sp>
        <p:nvSpPr>
          <p:cNvPr id="9" name="Rounded Rectangle 21">
            <a:extLst>
              <a:ext uri="{FF2B5EF4-FFF2-40B4-BE49-F238E27FC236}">
                <a16:creationId xmlns:a16="http://schemas.microsoft.com/office/drawing/2014/main" id="{FB85C753-A030-4B6F-AFAD-0DCE03EFAB5E}"/>
              </a:ext>
            </a:extLst>
          </p:cNvPr>
          <p:cNvSpPr/>
          <p:nvPr/>
        </p:nvSpPr>
        <p:spPr>
          <a:xfrm>
            <a:off x="5351318" y="5243945"/>
            <a:ext cx="4191000" cy="855910"/>
          </a:xfrm>
          <a:prstGeom prst="roundRect">
            <a:avLst>
              <a:gd name="adj" fmla="val 45804"/>
            </a:avLst>
          </a:prstGeom>
          <a:solidFill>
            <a:schemeClr val="accent2"/>
          </a:solidFill>
          <a:ln>
            <a:solidFill>
              <a:schemeClr val="tx1"/>
            </a:solid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10000"/>
                  </a:schemeClr>
                </a:solidFill>
              </a:rPr>
              <a:t>Occupancy Rate</a:t>
            </a:r>
          </a:p>
        </p:txBody>
      </p:sp>
    </p:spTree>
    <p:extLst>
      <p:ext uri="{BB962C8B-B14F-4D97-AF65-F5344CB8AC3E}">
        <p14:creationId xmlns:p14="http://schemas.microsoft.com/office/powerpoint/2010/main" val="2336772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07B56-BB29-4E9F-AE48-CFF1343B4C46}"/>
              </a:ext>
            </a:extLst>
          </p:cNvPr>
          <p:cNvSpPr>
            <a:spLocks noGrp="1"/>
          </p:cNvSpPr>
          <p:nvPr>
            <p:ph type="title"/>
          </p:nvPr>
        </p:nvSpPr>
        <p:spPr/>
        <p:txBody>
          <a:bodyPr/>
          <a:lstStyle/>
          <a:p>
            <a:r>
              <a:rPr lang="en-US" dirty="0"/>
              <a:t>Revenue Forecasting</a:t>
            </a:r>
          </a:p>
        </p:txBody>
      </p:sp>
      <p:sp>
        <p:nvSpPr>
          <p:cNvPr id="3" name="Content Placeholder 2">
            <a:extLst>
              <a:ext uri="{FF2B5EF4-FFF2-40B4-BE49-F238E27FC236}">
                <a16:creationId xmlns:a16="http://schemas.microsoft.com/office/drawing/2014/main" id="{E1292E28-0378-472A-BDBC-875D823C0BF6}"/>
              </a:ext>
            </a:extLst>
          </p:cNvPr>
          <p:cNvSpPr>
            <a:spLocks noGrp="1"/>
          </p:cNvSpPr>
          <p:nvPr>
            <p:ph sz="half" idx="1"/>
          </p:nvPr>
        </p:nvSpPr>
        <p:spPr/>
        <p:txBody>
          <a:bodyPr/>
          <a:lstStyle/>
          <a:p>
            <a:pPr marL="284163" indent="-284163">
              <a:spcBef>
                <a:spcPts val="0"/>
              </a:spcBef>
              <a:spcAft>
                <a:spcPts val="1200"/>
              </a:spcAft>
              <a:buClr>
                <a:schemeClr val="accent3">
                  <a:lumMod val="75000"/>
                  <a:lumOff val="25000"/>
                </a:schemeClr>
              </a:buClr>
              <a:buSzPct val="150000"/>
            </a:pPr>
            <a:r>
              <a:rPr lang="en-US" dirty="0"/>
              <a:t>I</a:t>
            </a:r>
            <a:r>
              <a:rPr lang="en-US" sz="2400" dirty="0"/>
              <a:t>ncludes:</a:t>
            </a:r>
          </a:p>
          <a:p>
            <a:pPr marL="514350" indent="-514350">
              <a:spcBef>
                <a:spcPts val="0"/>
              </a:spcBef>
              <a:spcAft>
                <a:spcPts val="1200"/>
              </a:spcAft>
              <a:buClr>
                <a:schemeClr val="tx1"/>
              </a:buClr>
              <a:buSzPct val="100000"/>
              <a:buFont typeface="+mj-lt"/>
              <a:buAutoNum type="arabicPeriod"/>
            </a:pPr>
            <a:r>
              <a:rPr lang="en-US" sz="2400" dirty="0"/>
              <a:t>Rooms or seats available to sell</a:t>
            </a:r>
          </a:p>
          <a:p>
            <a:pPr marL="514350" indent="-514350">
              <a:spcBef>
                <a:spcPts val="0"/>
              </a:spcBef>
              <a:spcAft>
                <a:spcPts val="1200"/>
              </a:spcAft>
              <a:buClr>
                <a:schemeClr val="tx1"/>
              </a:buClr>
              <a:buSzPct val="100000"/>
              <a:buFont typeface="+mj-lt"/>
              <a:buAutoNum type="arabicPeriod"/>
            </a:pPr>
            <a:r>
              <a:rPr lang="en-US" dirty="0"/>
              <a:t>Estimated average rate</a:t>
            </a:r>
          </a:p>
          <a:p>
            <a:pPr marL="514350" indent="-514350">
              <a:spcBef>
                <a:spcPts val="0"/>
              </a:spcBef>
              <a:spcAft>
                <a:spcPts val="1200"/>
              </a:spcAft>
              <a:buClr>
                <a:schemeClr val="tx1"/>
              </a:buClr>
              <a:buSzPct val="100000"/>
              <a:buFont typeface="+mj-lt"/>
              <a:buAutoNum type="arabicPeriod"/>
            </a:pPr>
            <a:r>
              <a:rPr lang="en-US" dirty="0"/>
              <a:t>Estimated occupancy rate</a:t>
            </a:r>
            <a:endParaRPr lang="en-US" sz="2400" dirty="0"/>
          </a:p>
          <a:p>
            <a:pPr marL="514350" indent="-514350">
              <a:spcBef>
                <a:spcPts val="0"/>
              </a:spcBef>
              <a:spcAft>
                <a:spcPts val="1200"/>
              </a:spcAft>
              <a:buClr>
                <a:schemeClr val="tx1"/>
              </a:buClr>
              <a:buSzPct val="100000"/>
              <a:buFont typeface="+mj-lt"/>
              <a:buAutoNum type="arabicPeriod"/>
            </a:pPr>
            <a:r>
              <a:rPr lang="en-US" sz="2400" dirty="0"/>
              <a:t>Estimated rooms or seats to be sold</a:t>
            </a:r>
          </a:p>
          <a:p>
            <a:pPr marL="514350" indent="-514350">
              <a:spcBef>
                <a:spcPts val="0"/>
              </a:spcBef>
              <a:spcAft>
                <a:spcPts val="1200"/>
              </a:spcAft>
              <a:buClr>
                <a:schemeClr val="tx1"/>
              </a:buClr>
              <a:buSzPct val="100000"/>
              <a:buFont typeface="+mj-lt"/>
              <a:buAutoNum type="arabicPeriod"/>
            </a:pPr>
            <a:r>
              <a:rPr lang="en-US" dirty="0"/>
              <a:t>Profit = Revenue - Costs</a:t>
            </a:r>
          </a:p>
          <a:p>
            <a:endParaRPr lang="en-US" dirty="0"/>
          </a:p>
        </p:txBody>
      </p:sp>
      <p:pic>
        <p:nvPicPr>
          <p:cNvPr id="4" name="Content Placeholder 4">
            <a:extLst>
              <a:ext uri="{FF2B5EF4-FFF2-40B4-BE49-F238E27FC236}">
                <a16:creationId xmlns:a16="http://schemas.microsoft.com/office/drawing/2014/main" id="{C372FD1A-8F3C-49C6-9254-B685B123F4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95526" y="1550320"/>
            <a:ext cx="5474265" cy="4210414"/>
          </a:xfrm>
          <a:prstGeom prst="rect">
            <a:avLst/>
          </a:prstGeom>
        </p:spPr>
      </p:pic>
    </p:spTree>
    <p:extLst>
      <p:ext uri="{BB962C8B-B14F-4D97-AF65-F5344CB8AC3E}">
        <p14:creationId xmlns:p14="http://schemas.microsoft.com/office/powerpoint/2010/main" val="650679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FC6A0-F1AC-4E3A-8DDC-126E5E29D529}"/>
              </a:ext>
            </a:extLst>
          </p:cNvPr>
          <p:cNvSpPr>
            <a:spLocks noGrp="1"/>
          </p:cNvSpPr>
          <p:nvPr>
            <p:ph type="title"/>
          </p:nvPr>
        </p:nvSpPr>
        <p:spPr/>
        <p:txBody>
          <a:bodyPr/>
          <a:lstStyle/>
          <a:p>
            <a:r>
              <a:rPr lang="en-US" dirty="0"/>
              <a:t>Other Factors</a:t>
            </a:r>
          </a:p>
        </p:txBody>
      </p:sp>
      <p:sp>
        <p:nvSpPr>
          <p:cNvPr id="3" name="Content Placeholder 2">
            <a:extLst>
              <a:ext uri="{FF2B5EF4-FFF2-40B4-BE49-F238E27FC236}">
                <a16:creationId xmlns:a16="http://schemas.microsoft.com/office/drawing/2014/main" id="{3C287254-1664-4336-BAF8-94DD4FFB18E8}"/>
              </a:ext>
            </a:extLst>
          </p:cNvPr>
          <p:cNvSpPr>
            <a:spLocks noGrp="1"/>
          </p:cNvSpPr>
          <p:nvPr>
            <p:ph sz="half" idx="1"/>
          </p:nvPr>
        </p:nvSpPr>
        <p:spPr/>
        <p:txBody>
          <a:bodyPr/>
          <a:lstStyle/>
          <a:p>
            <a:pPr marL="457200" indent="-457200">
              <a:buClr>
                <a:schemeClr val="accent5"/>
              </a:buClr>
              <a:buFont typeface="Wingdings" panose="05000000000000000000" pitchFamily="2" charset="2"/>
              <a:buChar char="Ø"/>
            </a:pPr>
            <a:r>
              <a:rPr lang="en-US" sz="2800" dirty="0"/>
              <a:t>Competition</a:t>
            </a:r>
          </a:p>
          <a:p>
            <a:pPr marL="457200" indent="-457200">
              <a:buClr>
                <a:schemeClr val="accent5"/>
              </a:buClr>
              <a:buFont typeface="Wingdings" panose="05000000000000000000" pitchFamily="2" charset="2"/>
              <a:buChar char="Ø"/>
            </a:pPr>
            <a:r>
              <a:rPr lang="en-US" sz="2800" dirty="0"/>
              <a:t>Economy </a:t>
            </a:r>
          </a:p>
          <a:p>
            <a:pPr marL="457200" indent="-457200">
              <a:buClr>
                <a:schemeClr val="accent5"/>
              </a:buClr>
              <a:buFont typeface="Wingdings" panose="05000000000000000000" pitchFamily="2" charset="2"/>
              <a:buChar char="Ø"/>
            </a:pPr>
            <a:r>
              <a:rPr lang="en-US" sz="2800" dirty="0"/>
              <a:t>Location</a:t>
            </a:r>
          </a:p>
          <a:p>
            <a:pPr marL="457200" indent="-457200">
              <a:buClr>
                <a:schemeClr val="accent5"/>
              </a:buClr>
              <a:buFont typeface="Wingdings" panose="05000000000000000000" pitchFamily="2" charset="2"/>
              <a:buChar char="Ø"/>
            </a:pPr>
            <a:r>
              <a:rPr lang="en-US" sz="2800" dirty="0"/>
              <a:t>Weather</a:t>
            </a:r>
          </a:p>
          <a:p>
            <a:endParaRPr lang="en-US" dirty="0"/>
          </a:p>
        </p:txBody>
      </p:sp>
      <p:pic>
        <p:nvPicPr>
          <p:cNvPr id="4" name="Content Placeholder 6">
            <a:extLst>
              <a:ext uri="{FF2B5EF4-FFF2-40B4-BE49-F238E27FC236}">
                <a16:creationId xmlns:a16="http://schemas.microsoft.com/office/drawing/2014/main" id="{0A4CFCDB-3CC9-49C1-8AD7-334101ADCD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38472" y="1599059"/>
            <a:ext cx="5618690" cy="4214019"/>
          </a:xfrm>
          <a:prstGeom prst="rect">
            <a:avLst/>
          </a:prstGeom>
        </p:spPr>
      </p:pic>
    </p:spTree>
    <p:extLst>
      <p:ext uri="{BB962C8B-B14F-4D97-AF65-F5344CB8AC3E}">
        <p14:creationId xmlns:p14="http://schemas.microsoft.com/office/powerpoint/2010/main" val="264471788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05d88611-e516-4d1a-b12e-39107e78b3d0"/>
    <ds:schemaRef ds:uri="http://schemas.microsoft.com/office/2006/metadata/properties"/>
    <ds:schemaRef ds:uri="http://schemas.microsoft.com/office/2006/documentManagement/types"/>
    <ds:schemaRef ds:uri="http://purl.org/dc/elements/1.1/"/>
    <ds:schemaRef ds:uri="http://www.w3.org/XML/1998/namespace"/>
    <ds:schemaRef ds:uri="http://schemas.microsoft.com/sharepoint/v3"/>
    <ds:schemaRef ds:uri="http://purl.org/dc/terms/"/>
    <ds:schemaRef ds:uri="http://schemas.microsoft.com/office/infopath/2007/PartnerControls"/>
    <ds:schemaRef ds:uri="http://schemas.openxmlformats.org/package/2006/metadata/core-properties"/>
    <ds:schemaRef ds:uri="56ea17bb-c96d-4826-b465-01eec0dd23dd"/>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49</TotalTime>
  <Words>994</Words>
  <Application>Microsoft Office PowerPoint</Application>
  <PresentationFormat>Widescreen</PresentationFormat>
  <Paragraphs>128</Paragraphs>
  <Slides>12</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.AppleSystemUIFont</vt:lpstr>
      <vt:lpstr>Arial</vt:lpstr>
      <vt:lpstr>Calibri</vt:lpstr>
      <vt:lpstr>Open Sans</vt:lpstr>
      <vt:lpstr>Open Sans SemiBold</vt:lpstr>
      <vt:lpstr>Wingdings</vt:lpstr>
      <vt:lpstr>2_Office Theme</vt:lpstr>
      <vt:lpstr>3_Office Theme</vt:lpstr>
      <vt:lpstr>Crunching Numbers:  Budgeting and Forecasting   Traveling and Tourism Management</vt:lpstr>
      <vt:lpstr>PowerPoint Presentation</vt:lpstr>
      <vt:lpstr>Budgeting and Forecasting</vt:lpstr>
      <vt:lpstr>Budgets</vt:lpstr>
      <vt:lpstr>Types of Budgets</vt:lpstr>
      <vt:lpstr>Revenue Manager</vt:lpstr>
      <vt:lpstr>Revenue Management</vt:lpstr>
      <vt:lpstr>Revenue Forecasting</vt:lpstr>
      <vt:lpstr>Other Factors</vt:lpstr>
      <vt:lpstr>PowerPoint Presentation</vt:lpstr>
      <vt:lpstr>Let’s Revue</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Caroline Bentley</cp:lastModifiedBy>
  <cp:revision>5</cp:revision>
  <cp:lastPrinted>2017-07-07T16:17:37Z</cp:lastPrinted>
  <dcterms:created xsi:type="dcterms:W3CDTF">2017-07-11T23:58:30Z</dcterms:created>
  <dcterms:modified xsi:type="dcterms:W3CDTF">2017-11-17T16:59:10Z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