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with the students as to how math calculations can be used in the culinary kitchen every day.</a:t>
            </a:r>
          </a:p>
          <a:p>
            <a:endParaRPr lang="en-US" dirty="0"/>
          </a:p>
          <a:p>
            <a:r>
              <a:rPr lang="en-US" dirty="0"/>
              <a:t>Other examples may include:</a:t>
            </a:r>
          </a:p>
          <a:p>
            <a:r>
              <a:rPr lang="en-US" dirty="0"/>
              <a:t>billing </a:t>
            </a:r>
          </a:p>
          <a:p>
            <a:r>
              <a:rPr lang="en-US" dirty="0"/>
              <a:t>converting recipes</a:t>
            </a:r>
          </a:p>
          <a:p>
            <a:r>
              <a:rPr lang="en-US" dirty="0"/>
              <a:t>costing recipe ingredients</a:t>
            </a:r>
          </a:p>
          <a:p>
            <a:r>
              <a:rPr lang="en-US" dirty="0"/>
              <a:t>measuring </a:t>
            </a:r>
          </a:p>
          <a:p>
            <a:r>
              <a:rPr lang="en-US" dirty="0"/>
              <a:t>portion sizes</a:t>
            </a:r>
          </a:p>
          <a:p>
            <a:r>
              <a:rPr lang="en-US" dirty="0"/>
              <a:t>profits</a:t>
            </a:r>
          </a:p>
          <a:p>
            <a:r>
              <a:rPr lang="en-US" dirty="0"/>
              <a:t>salaries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01627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add, subtract, multiply and divide numbers in foodservice industry.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71037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skills are a part of every foodservice job. </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60745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formula is the only accurate way to obtain an actual food cost:</a:t>
            </a:r>
          </a:p>
          <a:p>
            <a:endParaRPr lang="en-US" dirty="0"/>
          </a:p>
          <a:p>
            <a:r>
              <a:rPr lang="en-US" dirty="0"/>
              <a:t>Cost of Goods Sold - defined as the cost of the food items sold during a given period.  Opening and closing inventory data is needed to determine the COGS.</a:t>
            </a:r>
          </a:p>
          <a:p>
            <a:endParaRPr lang="en-US" dirty="0"/>
          </a:p>
          <a:p>
            <a:r>
              <a:rPr lang="en-US" dirty="0"/>
              <a:t>Opening Inventory (represented in dollar amount) + Purchases = Total Food Available - Closing Inventory = COGS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9279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Baker’s percentages allow you to compare the weight of each ingredient. </a:t>
            </a:r>
          </a:p>
          <a:p>
            <a:endParaRPr lang="en-US" dirty="0"/>
          </a:p>
          <a:p>
            <a:r>
              <a:rPr lang="en-US" dirty="0"/>
              <a:t>Click on image to view YouTube(tm) video:</a:t>
            </a:r>
          </a:p>
          <a:p>
            <a:r>
              <a:rPr lang="en-US" dirty="0"/>
              <a:t>Percent word problem example 5</a:t>
            </a:r>
          </a:p>
          <a:p>
            <a:r>
              <a:rPr lang="en-US" dirty="0"/>
              <a:t>Find the number that is expressed as a given percentage.</a:t>
            </a:r>
          </a:p>
          <a:p>
            <a:r>
              <a:rPr lang="en-US" dirty="0"/>
              <a:t>http://www.khanacademy.org/math/cc-seventh-grade-math/cc-7th-fractions-decimals/cc-7th-percent-word-problems/v/solving-percent-problems-3</a:t>
            </a:r>
          </a:p>
          <a:p>
            <a:endParaRPr lang="en-US" dirty="0"/>
          </a:p>
          <a:p>
            <a:r>
              <a:rPr lang="en-US" dirty="0"/>
              <a:t>Practice the percentages with your students by practicing the problems in the next section:</a:t>
            </a:r>
          </a:p>
          <a:p>
            <a:r>
              <a:rPr lang="en-US" dirty="0"/>
              <a:t>Discount, tax, and tip word problems </a:t>
            </a:r>
          </a:p>
          <a:p>
            <a:r>
              <a:rPr lang="en-US" dirty="0"/>
              <a:t>http://www.khanacademy.org/math/cc-seventh-grade-math/cc-7th-fractions-decimals/cc-7th-percent-word-problems/e/discount_tax_and_tip_word_problems</a:t>
            </a:r>
          </a:p>
          <a:p>
            <a:endParaRPr lang="en-US" dirty="0"/>
          </a:p>
          <a:p>
            <a:r>
              <a:rPr lang="en-US" dirty="0"/>
              <a:t>Mastery of this basic math concept is crucial to calculating quickly in the kitchen.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2893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fractions are also used in the food industry and may need to be multiplied or divided in recipes.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36950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not forget the front-of-the house and how we use math skills in that area.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78362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Bakers, chefs and cooks use math skills to adjust recipe yields, weigh ingredients and adjust cooking times and temperatures for different foods.</a:t>
            </a:r>
          </a:p>
          <a:p>
            <a:endParaRPr lang="en-US" dirty="0"/>
          </a:p>
          <a:p>
            <a:r>
              <a:rPr lang="en-US" dirty="0"/>
              <a:t>Managers use math skills to take care of the business side of the food service industry such as payroll, ordering supplies, estimating profits and more.</a:t>
            </a:r>
          </a:p>
          <a:p>
            <a:endParaRPr lang="en-US" dirty="0"/>
          </a:p>
          <a:p>
            <a:r>
              <a:rPr lang="en-US" dirty="0"/>
              <a:t>Servers use math skills to calculate the customer’s bill, sales tax, make change and keep track of their tips and gratuity.</a:t>
            </a:r>
          </a:p>
          <a:p>
            <a:endParaRPr lang="en-US" dirty="0"/>
          </a:p>
          <a:p>
            <a:r>
              <a:rPr lang="en-US" dirty="0"/>
              <a:t>All foodservice employees use math skills to keep track of their work hours and pay rates.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52599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the problems out AS A CLASS.</a:t>
            </a:r>
          </a:p>
          <a:p>
            <a:endParaRPr lang="en-US" dirty="0"/>
          </a:p>
          <a:p>
            <a:r>
              <a:rPr lang="en-US" dirty="0"/>
              <a:t>Chicken spaghetti</a:t>
            </a:r>
          </a:p>
          <a:p>
            <a:endParaRPr lang="en-US" dirty="0"/>
          </a:p>
          <a:p>
            <a:r>
              <a:rPr lang="en-US" dirty="0"/>
              <a:t>$138.82 ÷ 48 = $2.89 per portion</a:t>
            </a:r>
          </a:p>
          <a:p>
            <a:endParaRPr lang="en-US" dirty="0"/>
          </a:p>
          <a:p>
            <a:r>
              <a:rPr lang="en-US" dirty="0"/>
              <a:t>Pancakes</a:t>
            </a:r>
          </a:p>
          <a:p>
            <a:endParaRPr lang="en-US" dirty="0"/>
          </a:p>
          <a:p>
            <a:r>
              <a:rPr lang="en-US" dirty="0"/>
              <a:t>62 x 2 = 124</a:t>
            </a:r>
          </a:p>
          <a:p>
            <a:endParaRPr lang="en-US" dirty="0"/>
          </a:p>
          <a:p>
            <a:r>
              <a:rPr lang="en-US" dirty="0"/>
              <a:t>124 ÷ 24 = 5.17 conversion factor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484405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khanacademy.org/math/cc-seventh-grade-math/cc-7th-fractions-decimals/cc-7th-percent-word-problems/v/solving-percent-problems-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Culinary Kitchen Math Calculations</a:t>
            </a:r>
          </a:p>
          <a:p>
            <a:endParaRPr lang="en-US" dirty="0"/>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Who uses Math Skills in Culinary Arts?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Bakers</a:t>
            </a:r>
          </a:p>
          <a:p>
            <a:pPr lvl="1"/>
            <a:r>
              <a:rPr lang="en-US" dirty="0"/>
              <a:t>Chefs</a:t>
            </a:r>
          </a:p>
          <a:p>
            <a:pPr lvl="1"/>
            <a:r>
              <a:rPr lang="en-US" dirty="0"/>
              <a:t>Cooks</a:t>
            </a:r>
          </a:p>
          <a:p>
            <a:pPr lvl="1"/>
            <a:r>
              <a:rPr lang="en-US" dirty="0"/>
              <a:t>Managers</a:t>
            </a:r>
          </a:p>
          <a:p>
            <a:pPr lvl="1"/>
            <a:r>
              <a:rPr lang="en-US" dirty="0"/>
              <a:t>Servers</a:t>
            </a:r>
          </a:p>
          <a:p>
            <a:pPr lvl="1"/>
            <a:endParaRPr lang="en-US" dirty="0"/>
          </a:p>
        </p:txBody>
      </p:sp>
      <p:pic>
        <p:nvPicPr>
          <p:cNvPr id="4" name="Picture 3">
            <a:extLst>
              <a:ext uri="{FF2B5EF4-FFF2-40B4-BE49-F238E27FC236}">
                <a16:creationId xmlns:a16="http://schemas.microsoft.com/office/drawing/2014/main" id="{1A6E8CF0-1559-4AB4-B0FB-CB68C3C3B4F6}"/>
              </a:ext>
            </a:extLst>
          </p:cNvPr>
          <p:cNvPicPr>
            <a:picLocks noChangeAspect="1"/>
          </p:cNvPicPr>
          <p:nvPr/>
        </p:nvPicPr>
        <p:blipFill>
          <a:blip r:embed="rId3"/>
          <a:stretch>
            <a:fillRect/>
          </a:stretch>
        </p:blipFill>
        <p:spPr>
          <a:xfrm>
            <a:off x="8263591" y="3665871"/>
            <a:ext cx="3187745" cy="2406088"/>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Let’s Practice!</a:t>
            </a:r>
          </a:p>
        </p:txBody>
      </p:sp>
      <p:sp>
        <p:nvSpPr>
          <p:cNvPr id="4" name="Content Placeholder 3">
            <a:extLst>
              <a:ext uri="{FF2B5EF4-FFF2-40B4-BE49-F238E27FC236}">
                <a16:creationId xmlns:a16="http://schemas.microsoft.com/office/drawing/2014/main" id="{0FA6966F-92D1-4E5D-8064-6D10A1D379DF}"/>
              </a:ext>
            </a:extLst>
          </p:cNvPr>
          <p:cNvSpPr>
            <a:spLocks noGrp="1"/>
          </p:cNvSpPr>
          <p:nvPr>
            <p:ph sz="half" idx="1"/>
          </p:nvPr>
        </p:nvSpPr>
        <p:spPr/>
        <p:txBody>
          <a:bodyPr/>
          <a:lstStyle/>
          <a:p>
            <a:pPr lvl="1"/>
            <a:r>
              <a:rPr lang="en-US" dirty="0"/>
              <a:t>A chicken spaghetti recipe for 48 costs $138.82 to prepare. How much is each individual portion?</a:t>
            </a:r>
          </a:p>
          <a:p>
            <a:pPr lvl="1"/>
            <a:r>
              <a:rPr lang="en-US" dirty="0"/>
              <a:t>Formula</a:t>
            </a:r>
          </a:p>
          <a:p>
            <a:pPr lvl="2"/>
            <a:r>
              <a:rPr lang="en-US" dirty="0"/>
              <a:t>Total Recipe Cost ÷ Number of Portions = Cost Per Portion</a:t>
            </a:r>
          </a:p>
        </p:txBody>
      </p:sp>
      <p:sp>
        <p:nvSpPr>
          <p:cNvPr id="5" name="Content Placeholder 4">
            <a:extLst>
              <a:ext uri="{FF2B5EF4-FFF2-40B4-BE49-F238E27FC236}">
                <a16:creationId xmlns:a16="http://schemas.microsoft.com/office/drawing/2014/main" id="{87DABC4B-6CE5-4CDD-BAA1-4D5AF2C963D7}"/>
              </a:ext>
            </a:extLst>
          </p:cNvPr>
          <p:cNvSpPr>
            <a:spLocks noGrp="1"/>
          </p:cNvSpPr>
          <p:nvPr>
            <p:ph sz="half" idx="10"/>
          </p:nvPr>
        </p:nvSpPr>
        <p:spPr>
          <a:xfrm>
            <a:off x="6497782" y="1420420"/>
            <a:ext cx="5328050" cy="4734318"/>
          </a:xfrm>
        </p:spPr>
        <p:txBody>
          <a:bodyPr/>
          <a:lstStyle/>
          <a:p>
            <a:pPr lvl="1"/>
            <a:r>
              <a:rPr lang="en-US" dirty="0"/>
              <a:t>Your recipe for blueberry pancakes serves 24. You need to serve the entire middle school faculty for the teacher workday breakfast. There are 62 teachers on campus and they each will eat two pancakes. What is the conversion factor for your recipe?</a:t>
            </a:r>
          </a:p>
          <a:p>
            <a:pPr lvl="1"/>
            <a:r>
              <a:rPr lang="en-US" dirty="0"/>
              <a:t>Formula</a:t>
            </a:r>
          </a:p>
          <a:p>
            <a:pPr lvl="2"/>
            <a:r>
              <a:rPr lang="en-US" dirty="0"/>
              <a:t>New Yield ÷ Old Yield = Conversion Factor</a:t>
            </a:r>
          </a:p>
          <a:p>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C7BC1D-F6B3-45DA-A857-5C9EAB74DDEE}"/>
              </a:ext>
            </a:extLst>
          </p:cNvPr>
          <p:cNvPicPr>
            <a:picLocks noGrp="1" noChangeAspect="1"/>
          </p:cNvPicPr>
          <p:nvPr>
            <p:ph sz="half" idx="1"/>
          </p:nvPr>
        </p:nvPicPr>
        <p:blipFill>
          <a:blip r:embed="rId2"/>
          <a:stretch>
            <a:fillRect/>
          </a:stretch>
        </p:blipFill>
        <p:spPr>
          <a:xfrm>
            <a:off x="4413865" y="1560285"/>
            <a:ext cx="4262935" cy="4267881"/>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800" dirty="0"/>
              <a:t>Images:</a:t>
            </a:r>
          </a:p>
          <a:p>
            <a:pPr lvl="2"/>
            <a:r>
              <a:rPr lang="en-US" sz="1800" dirty="0"/>
              <a:t>Microsoft Office Clip Art: Used with permission from Microsoft™. (slides 1, 5, 6, 8, 10)</a:t>
            </a:r>
          </a:p>
          <a:p>
            <a:pPr lvl="2"/>
            <a:r>
              <a:rPr lang="en-US" sz="1800" dirty="0"/>
              <a:t>Shutterstock™ images: Photos obtained with a subscription. (slides 3, 5, 8, 9, 10)</a:t>
            </a:r>
          </a:p>
          <a:p>
            <a:pPr lvl="1"/>
            <a:r>
              <a:rPr lang="en-US" sz="1800" dirty="0"/>
              <a:t>Textbook:</a:t>
            </a:r>
          </a:p>
          <a:p>
            <a:pPr lvl="2"/>
            <a:r>
              <a:rPr lang="en-US" sz="1800" dirty="0" err="1"/>
              <a:t>Labsneksy</a:t>
            </a:r>
            <a:r>
              <a:rPr lang="en-US" sz="1800" dirty="0"/>
              <a:t>, Sarah R. Applied Math for Food Service. (1998). Upper Saddle, New Jersey: Prentice Hall.</a:t>
            </a:r>
          </a:p>
          <a:p>
            <a:pPr lvl="2"/>
            <a:r>
              <a:rPr lang="en-US" sz="1800" dirty="0"/>
              <a:t>Culinary essentials. (2010) Woodland Hills, CA: Glencoe-McGraw Hill.</a:t>
            </a:r>
          </a:p>
          <a:p>
            <a:pPr lvl="2"/>
            <a:r>
              <a:rPr lang="en-US" sz="1800" dirty="0"/>
              <a:t>Foundations of restaurant management &amp; culinary arts. (2011). Boston: Prentice Hall.</a:t>
            </a:r>
          </a:p>
          <a:p>
            <a:pPr lvl="1"/>
            <a:r>
              <a:rPr lang="en-US" sz="1800" dirty="0"/>
              <a:t>Videos:</a:t>
            </a:r>
          </a:p>
          <a:p>
            <a:pPr lvl="2"/>
            <a:r>
              <a:rPr lang="en-US" sz="1800" dirty="0"/>
              <a:t>Percent word problem example 5</a:t>
            </a:r>
          </a:p>
          <a:p>
            <a:pPr lvl="2"/>
            <a:r>
              <a:rPr lang="en-US" sz="1800" dirty="0"/>
              <a:t>Find the number that is expressed as a given percentage.</a:t>
            </a:r>
          </a:p>
          <a:p>
            <a:pPr lvl="2"/>
            <a:r>
              <a:rPr lang="en-US" sz="1800" dirty="0"/>
              <a:t>http://www.khanacademy.org/math/cc-seventh-grade-math/cc-7th-fractions-decimals/cc-7th-percent-word-problems/v/solving-percent-problems-3</a:t>
            </a:r>
          </a:p>
          <a:p>
            <a:pPr lvl="2"/>
            <a:r>
              <a:rPr lang="en-US" sz="1800" dirty="0"/>
              <a:t>Discount, tax, and tip word problems </a:t>
            </a:r>
          </a:p>
          <a:p>
            <a:pPr lvl="2"/>
            <a:r>
              <a:rPr lang="en-US" sz="1800" dirty="0"/>
              <a:t>http://www.khanacademy.org/math/cc-seventh-grade-math/cc-7th-fractions-decimals/cc-7th-percent-word-problems/e/discount_tax_and_tip_word_problems</a:t>
            </a:r>
          </a:p>
          <a:p>
            <a:pPr lvl="1"/>
            <a:endParaRPr lang="en-US" dirty="0"/>
          </a:p>
        </p:txBody>
      </p:sp>
    </p:spTree>
    <p:extLst>
      <p:ext uri="{BB962C8B-B14F-4D97-AF65-F5344CB8AC3E}">
        <p14:creationId xmlns:p14="http://schemas.microsoft.com/office/powerpoint/2010/main" val="355023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Math in the Culinary Kitchen?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Yes!</a:t>
            </a:r>
          </a:p>
          <a:p>
            <a:pPr lvl="1"/>
            <a:r>
              <a:rPr lang="en-US" dirty="0"/>
              <a:t>Math in the culinary kitchen includes:</a:t>
            </a:r>
          </a:p>
          <a:p>
            <a:pPr lvl="1"/>
            <a:r>
              <a:rPr lang="en-US" dirty="0"/>
              <a:t>Examples:</a:t>
            </a:r>
          </a:p>
          <a:p>
            <a:pPr lvl="2"/>
            <a:r>
              <a:rPr lang="en-US" dirty="0"/>
              <a:t>Converting recipes</a:t>
            </a:r>
          </a:p>
          <a:p>
            <a:pPr lvl="2"/>
            <a:r>
              <a:rPr lang="en-US" dirty="0"/>
              <a:t>Measuring ingredients</a:t>
            </a:r>
          </a:p>
          <a:p>
            <a:pPr lvl="1"/>
            <a:endParaRPr lang="en-US" dirty="0"/>
          </a:p>
        </p:txBody>
      </p:sp>
      <p:pic>
        <p:nvPicPr>
          <p:cNvPr id="4" name="Picture 3">
            <a:extLst>
              <a:ext uri="{FF2B5EF4-FFF2-40B4-BE49-F238E27FC236}">
                <a16:creationId xmlns:a16="http://schemas.microsoft.com/office/drawing/2014/main" id="{5282884B-E6A4-4071-8FFF-0F5A6D3BC20F}"/>
              </a:ext>
            </a:extLst>
          </p:cNvPr>
          <p:cNvPicPr>
            <a:picLocks noChangeAspect="1"/>
          </p:cNvPicPr>
          <p:nvPr/>
        </p:nvPicPr>
        <p:blipFill>
          <a:blip r:embed="rId3"/>
          <a:stretch>
            <a:fillRect/>
          </a:stretch>
        </p:blipFill>
        <p:spPr>
          <a:xfrm>
            <a:off x="8231608" y="3200399"/>
            <a:ext cx="3104260" cy="285979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Calculations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Math Skills</a:t>
            </a:r>
          </a:p>
          <a:p>
            <a:pPr lvl="1"/>
            <a:r>
              <a:rPr lang="en-US" dirty="0"/>
              <a:t>Food Costs</a:t>
            </a:r>
          </a:p>
          <a:p>
            <a:pPr lvl="1"/>
            <a:r>
              <a:rPr lang="en-US" dirty="0"/>
              <a:t>Percentages</a:t>
            </a:r>
          </a:p>
          <a:p>
            <a:pPr lvl="1"/>
            <a:r>
              <a:rPr lang="en-US" dirty="0"/>
              <a:t>Weights and Measures</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Math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used to:</a:t>
            </a:r>
          </a:p>
          <a:p>
            <a:pPr lvl="2"/>
            <a:r>
              <a:rPr lang="en-US" dirty="0"/>
              <a:t>Adjust cooking times and temperatures</a:t>
            </a:r>
          </a:p>
          <a:p>
            <a:pPr lvl="2"/>
            <a:r>
              <a:rPr lang="en-US" dirty="0"/>
              <a:t>Establish portion sizes</a:t>
            </a:r>
          </a:p>
          <a:p>
            <a:pPr lvl="2"/>
            <a:r>
              <a:rPr lang="en-US" dirty="0"/>
              <a:t>Estimate profits for business</a:t>
            </a:r>
          </a:p>
          <a:p>
            <a:pPr lvl="2"/>
            <a:r>
              <a:rPr lang="en-US" dirty="0"/>
              <a:t>Increase or decrease recipe yields</a:t>
            </a:r>
          </a:p>
          <a:p>
            <a:pPr lvl="2"/>
            <a:r>
              <a:rPr lang="en-US" dirty="0"/>
              <a:t>Order supplies </a:t>
            </a:r>
          </a:p>
          <a:p>
            <a:pPr lvl="2"/>
            <a:r>
              <a:rPr lang="en-US" dirty="0"/>
              <a:t>Weigh ingredients</a:t>
            </a:r>
          </a:p>
          <a:p>
            <a:pPr lvl="1"/>
            <a:endParaRPr lang="en-US" dirty="0"/>
          </a:p>
        </p:txBody>
      </p:sp>
      <p:pic>
        <p:nvPicPr>
          <p:cNvPr id="4" name="Picture 3">
            <a:extLst>
              <a:ext uri="{FF2B5EF4-FFF2-40B4-BE49-F238E27FC236}">
                <a16:creationId xmlns:a16="http://schemas.microsoft.com/office/drawing/2014/main" id="{ED368EF4-0E4F-4383-99AD-193A23197A56}"/>
              </a:ext>
            </a:extLst>
          </p:cNvPr>
          <p:cNvPicPr>
            <a:picLocks noChangeAspect="1"/>
          </p:cNvPicPr>
          <p:nvPr/>
        </p:nvPicPr>
        <p:blipFill>
          <a:blip r:embed="rId3"/>
          <a:stretch>
            <a:fillRect/>
          </a:stretch>
        </p:blipFill>
        <p:spPr>
          <a:xfrm>
            <a:off x="8861961" y="1997485"/>
            <a:ext cx="2732650" cy="429416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Costing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cost of the foods and beverages that go directly into production of menu items</a:t>
            </a:r>
          </a:p>
          <a:p>
            <a:pPr lvl="1"/>
            <a:r>
              <a:rPr lang="en-US" dirty="0"/>
              <a:t>To calculate food cost:</a:t>
            </a:r>
          </a:p>
          <a:p>
            <a:pPr lvl="1"/>
            <a:r>
              <a:rPr lang="en-US" dirty="0"/>
              <a:t>Cost of Goods Sold ÷ Sales = Food Cost %</a:t>
            </a:r>
          </a:p>
          <a:p>
            <a:pPr lvl="1"/>
            <a:endParaRPr lang="en-US" dirty="0"/>
          </a:p>
        </p:txBody>
      </p:sp>
      <p:pic>
        <p:nvPicPr>
          <p:cNvPr id="4" name="Picture 3">
            <a:extLst>
              <a:ext uri="{FF2B5EF4-FFF2-40B4-BE49-F238E27FC236}">
                <a16:creationId xmlns:a16="http://schemas.microsoft.com/office/drawing/2014/main" id="{A7E6A896-C2D1-4ED4-B365-6B0D82FAABCD}"/>
              </a:ext>
            </a:extLst>
          </p:cNvPr>
          <p:cNvPicPr>
            <a:picLocks noChangeAspect="1"/>
          </p:cNvPicPr>
          <p:nvPr/>
        </p:nvPicPr>
        <p:blipFill>
          <a:blip r:embed="rId3"/>
          <a:stretch>
            <a:fillRect/>
          </a:stretch>
        </p:blipFill>
        <p:spPr>
          <a:xfrm>
            <a:off x="9135765" y="3003206"/>
            <a:ext cx="2660649" cy="3288443"/>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Percentages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rate or proportion of 100</a:t>
            </a:r>
          </a:p>
          <a:p>
            <a:pPr lvl="1"/>
            <a:r>
              <a:rPr lang="en-US" dirty="0"/>
              <a:t>Formulas are often expressed in baker’s percentages</a:t>
            </a:r>
          </a:p>
          <a:p>
            <a:pPr lvl="1"/>
            <a:r>
              <a:rPr lang="en-US" dirty="0"/>
              <a:t>Used in recipes</a:t>
            </a:r>
          </a:p>
          <a:p>
            <a:pPr lvl="1"/>
            <a:r>
              <a:rPr lang="en-US" dirty="0"/>
              <a:t>Used to calculate taxes </a:t>
            </a:r>
          </a:p>
          <a:p>
            <a:pPr lvl="1"/>
            <a:endParaRPr lang="en-US" dirty="0"/>
          </a:p>
        </p:txBody>
      </p:sp>
      <p:pic>
        <p:nvPicPr>
          <p:cNvPr id="4" name="Content Placeholder 4">
            <a:hlinkClick r:id="rId3"/>
            <a:extLst>
              <a:ext uri="{FF2B5EF4-FFF2-40B4-BE49-F238E27FC236}">
                <a16:creationId xmlns:a16="http://schemas.microsoft.com/office/drawing/2014/main" id="{EF505A38-65FD-4279-8FFD-32A1278BB4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0800" y="3107557"/>
            <a:ext cx="2355271" cy="2687561"/>
          </a:xfrm>
          <a:prstGeom prst="rect">
            <a:avLst/>
          </a:prstGeom>
        </p:spPr>
      </p:pic>
      <p:pic>
        <p:nvPicPr>
          <p:cNvPr id="5" name="Picture 4">
            <a:extLst>
              <a:ext uri="{FF2B5EF4-FFF2-40B4-BE49-F238E27FC236}">
                <a16:creationId xmlns:a16="http://schemas.microsoft.com/office/drawing/2014/main" id="{86F80080-7807-43BE-A0E3-D086A027F4ED}"/>
              </a:ext>
            </a:extLst>
          </p:cNvPr>
          <p:cNvPicPr>
            <a:picLocks noChangeAspect="1"/>
          </p:cNvPicPr>
          <p:nvPr/>
        </p:nvPicPr>
        <p:blipFill>
          <a:blip r:embed="rId5"/>
          <a:stretch>
            <a:fillRect/>
          </a:stretch>
        </p:blipFill>
        <p:spPr>
          <a:xfrm>
            <a:off x="8671319" y="5795118"/>
            <a:ext cx="2780017" cy="499915"/>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Weights and Measurements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Ingredients must be accurately weighed and measured</a:t>
            </a:r>
          </a:p>
          <a:p>
            <a:pPr lvl="1"/>
            <a:r>
              <a:rPr lang="en-US" dirty="0"/>
              <a:t>Ensures the food will be of high quality</a:t>
            </a:r>
          </a:p>
          <a:p>
            <a:pPr lvl="1"/>
            <a:r>
              <a:rPr lang="en-US" dirty="0"/>
              <a:t>Also ensures the recipe will be same each time</a:t>
            </a:r>
          </a:p>
          <a:p>
            <a:pPr lvl="1"/>
            <a:endParaRPr lang="en-US" dirty="0"/>
          </a:p>
        </p:txBody>
      </p:sp>
      <p:pic>
        <p:nvPicPr>
          <p:cNvPr id="4" name="Picture 3">
            <a:extLst>
              <a:ext uri="{FF2B5EF4-FFF2-40B4-BE49-F238E27FC236}">
                <a16:creationId xmlns:a16="http://schemas.microsoft.com/office/drawing/2014/main" id="{AED97117-D133-4934-B108-16E39A539916}"/>
              </a:ext>
            </a:extLst>
          </p:cNvPr>
          <p:cNvPicPr>
            <a:picLocks noChangeAspect="1"/>
          </p:cNvPicPr>
          <p:nvPr/>
        </p:nvPicPr>
        <p:blipFill>
          <a:blip r:embed="rId3"/>
          <a:stretch>
            <a:fillRect/>
          </a:stretch>
        </p:blipFill>
        <p:spPr>
          <a:xfrm>
            <a:off x="8541657" y="3554100"/>
            <a:ext cx="2603332" cy="2330602"/>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Math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also needed to calculate:</a:t>
            </a:r>
          </a:p>
          <a:p>
            <a:pPr lvl="2"/>
            <a:r>
              <a:rPr lang="en-US" dirty="0"/>
              <a:t>Change for customers</a:t>
            </a:r>
          </a:p>
          <a:p>
            <a:pPr lvl="2"/>
            <a:r>
              <a:rPr lang="en-US" dirty="0"/>
              <a:t>Customers’ bills</a:t>
            </a:r>
          </a:p>
          <a:p>
            <a:pPr lvl="2"/>
            <a:r>
              <a:rPr lang="en-US" dirty="0"/>
              <a:t>Sales tax</a:t>
            </a:r>
          </a:p>
          <a:p>
            <a:pPr lvl="2"/>
            <a:r>
              <a:rPr lang="en-US" dirty="0"/>
              <a:t>Work hours and pay rate</a:t>
            </a:r>
          </a:p>
          <a:p>
            <a:pPr lvl="2"/>
            <a:r>
              <a:rPr lang="en-US" dirty="0"/>
              <a:t>Tips and gratuity</a:t>
            </a:r>
          </a:p>
          <a:p>
            <a:pPr lvl="1"/>
            <a:endParaRPr lang="en-US" dirty="0"/>
          </a:p>
        </p:txBody>
      </p:sp>
      <p:pic>
        <p:nvPicPr>
          <p:cNvPr id="4" name="Picture 3">
            <a:extLst>
              <a:ext uri="{FF2B5EF4-FFF2-40B4-BE49-F238E27FC236}">
                <a16:creationId xmlns:a16="http://schemas.microsoft.com/office/drawing/2014/main" id="{F75523A1-FD54-4D4F-9372-D419EA5E3D9D}"/>
              </a:ext>
            </a:extLst>
          </p:cNvPr>
          <p:cNvPicPr>
            <a:picLocks noChangeAspect="1"/>
          </p:cNvPicPr>
          <p:nvPr/>
        </p:nvPicPr>
        <p:blipFill>
          <a:blip r:embed="rId3"/>
          <a:stretch>
            <a:fillRect/>
          </a:stretch>
        </p:blipFill>
        <p:spPr>
          <a:xfrm>
            <a:off x="9542547" y="3171371"/>
            <a:ext cx="2028896" cy="3054173"/>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purl.org/dc/dcmitype/"/>
    <ds:schemaRef ds:uri="http://schemas.microsoft.com/office/infopath/2007/PartnerControls"/>
    <ds:schemaRef ds:uri="56ea17bb-c96d-4826-b465-01eec0dd23dd"/>
    <ds:schemaRef ds:uri="http://purl.org/dc/terms/"/>
    <ds:schemaRef ds:uri="http://www.w3.org/XML/1998/namespace"/>
    <ds:schemaRef ds:uri="http://schemas.microsoft.com/office/2006/documentManagement/types"/>
    <ds:schemaRef ds:uri="http://schemas.microsoft.com/sharepoint/v3"/>
    <ds:schemaRef ds:uri="http://schemas.openxmlformats.org/package/2006/metadata/core-properties"/>
    <ds:schemaRef ds:uri="05d88611-e516-4d1a-b12e-39107e78b3d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225</TotalTime>
  <Words>867</Words>
  <Application>Microsoft Office PowerPoint</Application>
  <PresentationFormat>Widescreen</PresentationFormat>
  <Paragraphs>126</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Math in the Culinary Kitchen?</vt:lpstr>
      <vt:lpstr>Calculations</vt:lpstr>
      <vt:lpstr>Math Skills</vt:lpstr>
      <vt:lpstr>Food Costing</vt:lpstr>
      <vt:lpstr>Percentages</vt:lpstr>
      <vt:lpstr>Weights and Measurements</vt:lpstr>
      <vt:lpstr>Math Skills</vt:lpstr>
      <vt:lpstr>Who uses Math Skills in Culinary Arts?</vt:lpstr>
      <vt:lpstr>Let’s Practice!</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2017-11-29T17:20:16Z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