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5"/>
  </p:notesMasterIdLst>
  <p:handoutMasterIdLst>
    <p:handoutMasterId r:id="rId36"/>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80851" autoAdjust="0"/>
  </p:normalViewPr>
  <p:slideViewPr>
    <p:cSldViewPr snapToGrid="0">
      <p:cViewPr varScale="1">
        <p:scale>
          <a:sx n="69" d="100"/>
          <a:sy n="69" d="100"/>
        </p:scale>
        <p:origin x="1253" y="38"/>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11/20/2017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11/20/2017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Steam</a:t>
            </a:r>
            <a:r>
              <a:rPr lang="en-US" baseline="0" dirty="0"/>
              <a:t> tables and warming cabinets hold cooked food ready for service.</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3502457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Refrigeration</a:t>
            </a:r>
            <a:r>
              <a:rPr lang="en-US" baseline="0" dirty="0"/>
              <a:t> is one of the most important appliances in the commercial kitchen. </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4130451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a:t>
            </a:r>
            <a:r>
              <a:rPr lang="en-US" baseline="0" dirty="0"/>
              <a:t> essential to keep food products at proper temperatures.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183873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Refrigerators keep food out of the temperature danger zone until ready to be cooked or served.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3603178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many culinary procedures t</a:t>
            </a:r>
            <a:r>
              <a:rPr lang="en-US" baseline="0" dirty="0"/>
              <a:t>o learn but we will focus on knife skills in this lesson.</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3975096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Knives are one of the most important tools for chefs.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sharp, well-constructed knife makes the task easier and quicker for the chef. </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69692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many types of knives that can be used in a commercial kitchen.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Investing in a good quality knife set to develop a young chef’s skills is a valuable asset.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Note: Display the types of knives you have available in your lab and explain how they are used.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3104039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in the foodservice</a:t>
            </a:r>
            <a:r>
              <a:rPr lang="en-US" baseline="0" dirty="0"/>
              <a:t> industry, employees must be able to consistently produce shapes that are exactly the same. </a:t>
            </a:r>
          </a:p>
          <a:p>
            <a:endParaRPr lang="en-US" baseline="0" dirty="0"/>
          </a:p>
          <a:p>
            <a:r>
              <a:rPr lang="en-US" baseline="0" dirty="0"/>
              <a:t>We will practice this technique after the slide presentation.</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930575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hyperlink to view video:</a:t>
            </a:r>
          </a:p>
          <a:p>
            <a:r>
              <a:rPr lang="en-US" b="1" dirty="0"/>
              <a:t>Knife Skills for Chefs</a:t>
            </a:r>
          </a:p>
          <a:p>
            <a:r>
              <a:rPr lang="en-US" dirty="0">
                <a:effectLst/>
              </a:rPr>
              <a:t>Build your basic knife skills with these educational videos. View the following videos for examples on the proper use of quality knives and basic knife cuts.</a:t>
            </a:r>
          </a:p>
          <a:p>
            <a:r>
              <a:rPr lang="en-US" dirty="0"/>
              <a:t>http://www.acfchefs.org/ACF/Resources/Video_Library/Knife/ACF/Resources/Video/Knife/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3877660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Staff meetings - a meeting attended by the members of staff of a company, school</a:t>
            </a:r>
            <a:r>
              <a:rPr lang="en-US" baseline="0" dirty="0">
                <a:effectLst/>
              </a:rPr>
              <a:t> or business</a:t>
            </a:r>
            <a:r>
              <a:rPr lang="en-US" dirty="0">
                <a:effectLst/>
              </a:rPr>
              <a:t> to discuss issues relating to the running of the company, school</a:t>
            </a:r>
            <a:r>
              <a:rPr lang="en-US" baseline="0" dirty="0">
                <a:effectLst/>
              </a:rPr>
              <a:t> or business.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1988896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a:t>
            </a:r>
            <a:r>
              <a:rPr lang="en-US" baseline="0" dirty="0"/>
              <a:t> in a culinary lab can be intimidating with the large commercial equipment and new skills to learn.</a:t>
            </a:r>
          </a:p>
          <a:p>
            <a:endParaRPr lang="en-US" baseline="0" dirty="0"/>
          </a:p>
          <a:p>
            <a:r>
              <a:rPr lang="en-US" baseline="0" dirty="0"/>
              <a:t>This lesson will introduce you to some of the tools and equipment you will use</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3147889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Staff meetings may be held for various reasons and may be held often or only as necessary depending on management. </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1403738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order for the foodservice operation to be run</a:t>
            </a:r>
            <a:r>
              <a:rPr lang="en-US" baseline="0" dirty="0"/>
              <a:t> smoothly, managers must be able to be good leaders.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1093838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a </a:t>
            </a:r>
            <a:r>
              <a:rPr lang="en-US" dirty="0"/>
              <a:t>creative session, (may</a:t>
            </a:r>
            <a:r>
              <a:rPr lang="en-US" baseline="0" dirty="0"/>
              <a:t> be </a:t>
            </a:r>
            <a:r>
              <a:rPr lang="en-US" dirty="0"/>
              <a:t>referred to as a brainstorming meeting), new</a:t>
            </a:r>
            <a:r>
              <a:rPr lang="en-US" baseline="0" dirty="0"/>
              <a:t> ideas may be </a:t>
            </a:r>
            <a:r>
              <a:rPr lang="en-US" dirty="0"/>
              <a:t>generated. </a:t>
            </a:r>
          </a:p>
          <a:p>
            <a:endParaRPr lang="en-US" dirty="0"/>
          </a:p>
          <a:p>
            <a:r>
              <a:rPr lang="en-US" dirty="0"/>
              <a:t>In a discussion</a:t>
            </a:r>
            <a:r>
              <a:rPr lang="en-US" baseline="0" dirty="0"/>
              <a:t> meeting, p</a:t>
            </a:r>
            <a:r>
              <a:rPr lang="en-US" dirty="0"/>
              <a:t>articipants offer input to solve a problem or address an issue. </a:t>
            </a:r>
          </a:p>
          <a:p>
            <a:endParaRPr lang="en-US" dirty="0"/>
          </a:p>
          <a:p>
            <a:r>
              <a:rPr lang="en-US" dirty="0"/>
              <a:t>The informational staff meeting’s primary purpose is to disseminate information to meeting participants.</a:t>
            </a:r>
          </a:p>
          <a:p>
            <a:endParaRPr lang="en-US" dirty="0"/>
          </a:p>
          <a:p>
            <a:r>
              <a:rPr lang="en-US" dirty="0"/>
              <a:t>A motivational meeting</a:t>
            </a:r>
            <a:r>
              <a:rPr lang="en-US" baseline="0" dirty="0"/>
              <a:t> may be useful to address change or improve attitudes.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638161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hyperlink to</a:t>
            </a:r>
            <a:r>
              <a:rPr lang="en-US" baseline="0" dirty="0"/>
              <a:t> view video:</a:t>
            </a:r>
            <a:endParaRPr lang="en-US" dirty="0"/>
          </a:p>
          <a:p>
            <a:r>
              <a:rPr lang="en-US" b="1" dirty="0"/>
              <a:t>Restaurant Marketing - How to Manage Your Restaurant Staff </a:t>
            </a:r>
          </a:p>
          <a:p>
            <a:r>
              <a:rPr lang="en-US" dirty="0"/>
              <a:t>It is certainly important to have happy and satisfied customers in your restaurant, and staff that is happy and content will help to achieve this goal. Good communications skills are one thing that will help to keep your staff happy.</a:t>
            </a:r>
          </a:p>
          <a:p>
            <a:r>
              <a:rPr lang="en-US" dirty="0"/>
              <a:t>https://youtu.be/ApqhfgzYbw4</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3539349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What</a:t>
            </a:r>
            <a:r>
              <a:rPr lang="en-US" baseline="0" dirty="0"/>
              <a:t> does this quote mean to you?</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18388937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Answers</a:t>
            </a:r>
            <a:r>
              <a:rPr lang="en-US" baseline="0" dirty="0"/>
              <a:t> to the questions are found within the slide presentation or may vary with class discussion.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296562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capacity,</a:t>
            </a:r>
            <a:r>
              <a:rPr lang="en-US" baseline="0" dirty="0"/>
              <a:t> durability, size and speed of commercial equipment can be overwhelming for someone who is not familiar with the equipment.</a:t>
            </a:r>
          </a:p>
          <a:p>
            <a:endParaRPr lang="en-US" baseline="0" dirty="0"/>
          </a:p>
          <a:p>
            <a:r>
              <a:rPr lang="en-US" baseline="0" dirty="0"/>
              <a:t>It is important to know the proper operating procedures, safety features and temperature settings of these large appliances to avoid injuries and ensure a properly cooked product.</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546143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of these appliances may vary in the location of the heat source to the food as some use dry heat while other may use moist heat.</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753515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Broilers</a:t>
            </a:r>
            <a:r>
              <a:rPr lang="en-US" baseline="0" dirty="0"/>
              <a:t>, grills and salamanders use radiant heat to produce flavorful foods with nice </a:t>
            </a:r>
            <a:r>
              <a:rPr lang="en-US" baseline="0" dirty="0" err="1"/>
              <a:t>carmelization</a:t>
            </a:r>
            <a:r>
              <a:rPr lang="en-US" baseline="0" dirty="0"/>
              <a:t>. </a:t>
            </a:r>
          </a:p>
          <a:p>
            <a:endParaRPr lang="en-US" baseline="0" dirty="0"/>
          </a:p>
          <a:p>
            <a:r>
              <a:rPr lang="en-US" baseline="0" dirty="0"/>
              <a:t>Deep fryers heat hot fat to produce fried foods. </a:t>
            </a:r>
          </a:p>
          <a:p>
            <a:endParaRPr lang="en-US" baseline="0" dirty="0"/>
          </a:p>
          <a:p>
            <a:r>
              <a:rPr lang="en-US" baseline="0" dirty="0"/>
              <a:t>Pressure fryers fry food rapidly even at low temperatures.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4188163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Kettles are large pots with a self-contained heat</a:t>
            </a:r>
            <a:r>
              <a:rPr lang="en-US" baseline="0" dirty="0"/>
              <a:t> source.</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Steamers use water that is heated to the vaporizing point</a:t>
            </a:r>
            <a:r>
              <a:rPr lang="en-US" baseline="0" dirty="0"/>
              <a:t> to apply heat to food for a moist method of cooking.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166946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Range refers to a cooktop or a stove.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several types of ranges available. </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899310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oven is an enclosed compartment</a:t>
            </a:r>
            <a:r>
              <a:rPr lang="en-US" baseline="0" dirty="0"/>
              <a:t> in which heat is applied to bake, roast or thaw food.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2243419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essential that once</a:t>
            </a:r>
            <a:r>
              <a:rPr lang="en-US" baseline="0" dirty="0"/>
              <a:t> food is cooked, it is held at a temperature that keeps it safe, healthy and appealing.</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3466842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www.acfchefs.org/ACF/Resources/Video_Library/Knife/ACF/Resources/Video/Knife/"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video" Target="https://www.youtube.com/embed/ApqhfgzYbw4" TargetMode="External"/><Relationship Id="rId5" Type="http://schemas.openxmlformats.org/officeDocument/2006/relationships/image" Target="../media/image31.jpeg"/><Relationship Id="rId4" Type="http://schemas.openxmlformats.org/officeDocument/2006/relationships/hyperlink" Target="https://youtu.be/ApqhfgzYbw4"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acfchefs.org/ACF/Resources/Video_Library/Knife/ACF/Resources/Video/Knife" TargetMode="External"/><Relationship Id="rId2" Type="http://schemas.openxmlformats.org/officeDocument/2006/relationships/hyperlink" Target="https://youtu.be/ApqhfgzYbw4" TargetMode="External"/><Relationship Id="rId1" Type="http://schemas.openxmlformats.org/officeDocument/2006/relationships/slideLayout" Target="../slideLayouts/slideLayout3.xml"/><Relationship Id="rId4" Type="http://schemas.openxmlformats.org/officeDocument/2006/relationships/hyperlink" Target="http://smallbusiness.chron.com/objective-staff-meeting-31381.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44007" y="1260864"/>
            <a:ext cx="7462935" cy="3413772"/>
          </a:xfrm>
        </p:spPr>
        <p:txBody>
          <a:bodyPr>
            <a:normAutofit/>
          </a:bodyPr>
          <a:lstStyle/>
          <a:p>
            <a:r>
              <a:rPr lang="en-US" sz="6000" dirty="0"/>
              <a:t>Successful Culinary Lab Management Guidelines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F4412-B57C-4F7C-BDCA-83E2F388E4CC}"/>
              </a:ext>
            </a:extLst>
          </p:cNvPr>
          <p:cNvSpPr>
            <a:spLocks noGrp="1"/>
          </p:cNvSpPr>
          <p:nvPr>
            <p:ph type="title"/>
          </p:nvPr>
        </p:nvSpPr>
        <p:spPr/>
        <p:txBody>
          <a:bodyPr/>
          <a:lstStyle/>
          <a:p>
            <a:r>
              <a:rPr lang="en-US" dirty="0"/>
              <a:t>Holding Equipment </a:t>
            </a:r>
          </a:p>
        </p:txBody>
      </p:sp>
      <p:sp>
        <p:nvSpPr>
          <p:cNvPr id="3" name="Content Placeholder 2">
            <a:extLst>
              <a:ext uri="{FF2B5EF4-FFF2-40B4-BE49-F238E27FC236}">
                <a16:creationId xmlns:a16="http://schemas.microsoft.com/office/drawing/2014/main" id="{E79C2450-4E92-4602-8E1C-7CB993ED12FD}"/>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Steam tables</a:t>
            </a:r>
          </a:p>
          <a:p>
            <a:pPr marL="457200" indent="-457200">
              <a:buClr>
                <a:schemeClr val="accent1"/>
              </a:buClr>
              <a:buFont typeface="Wingdings" panose="05000000000000000000" pitchFamily="2" charset="2"/>
              <a:buChar char="Ø"/>
            </a:pPr>
            <a:r>
              <a:rPr lang="en-US" dirty="0"/>
              <a:t>Warming cabinets</a:t>
            </a:r>
          </a:p>
          <a:p>
            <a:endParaRPr lang="en-US" dirty="0"/>
          </a:p>
        </p:txBody>
      </p:sp>
      <p:pic>
        <p:nvPicPr>
          <p:cNvPr id="4" name="Picture 3">
            <a:extLst>
              <a:ext uri="{FF2B5EF4-FFF2-40B4-BE49-F238E27FC236}">
                <a16:creationId xmlns:a16="http://schemas.microsoft.com/office/drawing/2014/main" id="{5E2D03B5-7731-4189-92FA-BB4265072F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9391" y="1585772"/>
            <a:ext cx="5704160" cy="4403613"/>
          </a:xfrm>
          <a:prstGeom prst="rect">
            <a:avLst/>
          </a:prstGeom>
        </p:spPr>
      </p:pic>
    </p:spTree>
    <p:extLst>
      <p:ext uri="{BB962C8B-B14F-4D97-AF65-F5344CB8AC3E}">
        <p14:creationId xmlns:p14="http://schemas.microsoft.com/office/powerpoint/2010/main" val="3148033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AB511-1D23-4A31-AEFB-0EDC35C1F8E3}"/>
              </a:ext>
            </a:extLst>
          </p:cNvPr>
          <p:cNvSpPr>
            <a:spLocks noGrp="1"/>
          </p:cNvSpPr>
          <p:nvPr>
            <p:ph type="title"/>
          </p:nvPr>
        </p:nvSpPr>
        <p:spPr/>
        <p:txBody>
          <a:bodyPr/>
          <a:lstStyle/>
          <a:p>
            <a:r>
              <a:rPr lang="en-US" dirty="0"/>
              <a:t>Steam Tables and Warming Cabinets</a:t>
            </a:r>
          </a:p>
        </p:txBody>
      </p:sp>
      <p:sp>
        <p:nvSpPr>
          <p:cNvPr id="3" name="Content Placeholder 2">
            <a:extLst>
              <a:ext uri="{FF2B5EF4-FFF2-40B4-BE49-F238E27FC236}">
                <a16:creationId xmlns:a16="http://schemas.microsoft.com/office/drawing/2014/main" id="{A656AB10-03AD-4E7D-980A-4BFCAE9A3467}"/>
              </a:ext>
            </a:extLst>
          </p:cNvPr>
          <p:cNvSpPr>
            <a:spLocks noGrp="1"/>
          </p:cNvSpPr>
          <p:nvPr>
            <p:ph sz="half" idx="1"/>
          </p:nvPr>
        </p:nvSpPr>
        <p:spPr/>
        <p:txBody>
          <a:bodyPr/>
          <a:lstStyle/>
          <a:p>
            <a:r>
              <a:rPr lang="en-US" dirty="0"/>
              <a:t>Steam tables:</a:t>
            </a:r>
          </a:p>
          <a:p>
            <a:pPr marL="457200" indent="-457200">
              <a:buClr>
                <a:schemeClr val="accent1"/>
              </a:buClr>
              <a:buFont typeface="Wingdings" panose="05000000000000000000" pitchFamily="2" charset="2"/>
              <a:buChar char="Ø"/>
            </a:pPr>
            <a:r>
              <a:rPr lang="en-US" sz="2400" dirty="0"/>
              <a:t>Hotel pans and metal inserts are kept hot by surrounding them with hot water and steam</a:t>
            </a:r>
          </a:p>
          <a:p>
            <a:pPr marL="457200" indent="-457200">
              <a:buClr>
                <a:schemeClr val="accent1"/>
              </a:buClr>
              <a:buFont typeface="Wingdings" panose="05000000000000000000" pitchFamily="2" charset="2"/>
              <a:buChar char="Ø"/>
            </a:pPr>
            <a:r>
              <a:rPr lang="en-US" sz="2400" dirty="0"/>
              <a:t>Placed where food is plated for service</a:t>
            </a:r>
          </a:p>
          <a:p>
            <a:pPr marL="457200" indent="-457200">
              <a:buClr>
                <a:schemeClr val="accent1"/>
              </a:buClr>
              <a:buFont typeface="Wingdings" panose="05000000000000000000" pitchFamily="2" charset="2"/>
              <a:buChar char="Ø"/>
            </a:pPr>
            <a:r>
              <a:rPr lang="en-US" sz="2400" dirty="0"/>
              <a:t>Sometimes referred to by the French term </a:t>
            </a:r>
            <a:r>
              <a:rPr lang="en-US" sz="2400" i="1" dirty="0" err="1"/>
              <a:t>bain</a:t>
            </a:r>
            <a:r>
              <a:rPr lang="en-US" sz="2400" i="1" dirty="0"/>
              <a:t> </a:t>
            </a:r>
            <a:r>
              <a:rPr lang="en-US" sz="2400" i="1" dirty="0" err="1"/>
              <a:t>marie</a:t>
            </a:r>
            <a:endParaRPr lang="en-US" sz="2400" i="1" dirty="0"/>
          </a:p>
          <a:p>
            <a:r>
              <a:rPr lang="en-US" dirty="0"/>
              <a:t>Warming Cabinets:</a:t>
            </a:r>
          </a:p>
          <a:p>
            <a:pPr marL="342900" indent="-342900">
              <a:buClr>
                <a:schemeClr val="accent1"/>
              </a:buClr>
              <a:buFont typeface="Wingdings" panose="05000000000000000000" pitchFamily="2" charset="2"/>
              <a:buChar char="Ø"/>
            </a:pPr>
            <a:r>
              <a:rPr lang="en-US" sz="2400" dirty="0"/>
              <a:t>An enclosed, heated cabinet designed to hold food</a:t>
            </a:r>
          </a:p>
          <a:p>
            <a:endParaRPr lang="en-US" dirty="0"/>
          </a:p>
        </p:txBody>
      </p:sp>
      <p:pic>
        <p:nvPicPr>
          <p:cNvPr id="4" name="Picture 3">
            <a:extLst>
              <a:ext uri="{FF2B5EF4-FFF2-40B4-BE49-F238E27FC236}">
                <a16:creationId xmlns:a16="http://schemas.microsoft.com/office/drawing/2014/main" id="{D2E9AED8-E3F4-4B30-B54D-118901DBF2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4734" y="1639094"/>
            <a:ext cx="5184213" cy="4529138"/>
          </a:xfrm>
          <a:prstGeom prst="rect">
            <a:avLst/>
          </a:prstGeom>
        </p:spPr>
      </p:pic>
    </p:spTree>
    <p:extLst>
      <p:ext uri="{BB962C8B-B14F-4D97-AF65-F5344CB8AC3E}">
        <p14:creationId xmlns:p14="http://schemas.microsoft.com/office/powerpoint/2010/main" val="790124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81C4-9B68-4ABD-8C21-22B26D890CC4}"/>
              </a:ext>
            </a:extLst>
          </p:cNvPr>
          <p:cNvSpPr>
            <a:spLocks noGrp="1"/>
          </p:cNvSpPr>
          <p:nvPr>
            <p:ph type="title"/>
          </p:nvPr>
        </p:nvSpPr>
        <p:spPr/>
        <p:txBody>
          <a:bodyPr/>
          <a:lstStyle/>
          <a:p>
            <a:r>
              <a:rPr lang="en-US" dirty="0"/>
              <a:t>Refrigeration</a:t>
            </a:r>
          </a:p>
        </p:txBody>
      </p:sp>
      <p:sp>
        <p:nvSpPr>
          <p:cNvPr id="3" name="Content Placeholder 2">
            <a:extLst>
              <a:ext uri="{FF2B5EF4-FFF2-40B4-BE49-F238E27FC236}">
                <a16:creationId xmlns:a16="http://schemas.microsoft.com/office/drawing/2014/main" id="{36A77400-7A7B-431F-853B-73BC3CFEDA3A}"/>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Freezers</a:t>
            </a:r>
          </a:p>
          <a:p>
            <a:pPr marL="457200" indent="-457200">
              <a:buClr>
                <a:schemeClr val="accent1"/>
              </a:buClr>
              <a:buFont typeface="Wingdings" panose="05000000000000000000" pitchFamily="2" charset="2"/>
              <a:buChar char="Ø"/>
            </a:pPr>
            <a:r>
              <a:rPr lang="en-US" dirty="0"/>
              <a:t>Refrigerators</a:t>
            </a:r>
          </a:p>
          <a:p>
            <a:pPr marL="1143000" lvl="2" indent="-457200">
              <a:buFont typeface="Wingdings" panose="05000000000000000000" pitchFamily="2" charset="2"/>
              <a:buChar char="Ø"/>
            </a:pPr>
            <a:r>
              <a:rPr lang="en-US" dirty="0"/>
              <a:t>Reach-in refrigerator</a:t>
            </a:r>
          </a:p>
          <a:p>
            <a:pPr marL="1143000" lvl="2" indent="-457200">
              <a:buFont typeface="Wingdings" panose="05000000000000000000" pitchFamily="2" charset="2"/>
              <a:buChar char="Ø"/>
            </a:pPr>
            <a:r>
              <a:rPr lang="en-US" dirty="0"/>
              <a:t>Walk-in refrigerator</a:t>
            </a:r>
          </a:p>
          <a:p>
            <a:endParaRPr lang="en-US" dirty="0"/>
          </a:p>
        </p:txBody>
      </p:sp>
      <p:pic>
        <p:nvPicPr>
          <p:cNvPr id="4" name="Picture 3">
            <a:extLst>
              <a:ext uri="{FF2B5EF4-FFF2-40B4-BE49-F238E27FC236}">
                <a16:creationId xmlns:a16="http://schemas.microsoft.com/office/drawing/2014/main" id="{DA9BF63E-3AC7-4128-AF4E-A2752C8542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1765" y="646873"/>
            <a:ext cx="3750424" cy="5622825"/>
          </a:xfrm>
          <a:prstGeom prst="rect">
            <a:avLst/>
          </a:prstGeom>
        </p:spPr>
      </p:pic>
    </p:spTree>
    <p:extLst>
      <p:ext uri="{BB962C8B-B14F-4D97-AF65-F5344CB8AC3E}">
        <p14:creationId xmlns:p14="http://schemas.microsoft.com/office/powerpoint/2010/main" val="1907798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95E1F-8390-4202-A014-0462D8755BDA}"/>
              </a:ext>
            </a:extLst>
          </p:cNvPr>
          <p:cNvSpPr>
            <a:spLocks noGrp="1"/>
          </p:cNvSpPr>
          <p:nvPr>
            <p:ph type="title"/>
          </p:nvPr>
        </p:nvSpPr>
        <p:spPr/>
        <p:txBody>
          <a:bodyPr/>
          <a:lstStyle/>
          <a:p>
            <a:r>
              <a:rPr lang="en-US" dirty="0"/>
              <a:t>Freezers</a:t>
            </a:r>
          </a:p>
        </p:txBody>
      </p:sp>
      <p:sp>
        <p:nvSpPr>
          <p:cNvPr id="3" name="Content Placeholder 2">
            <a:extLst>
              <a:ext uri="{FF2B5EF4-FFF2-40B4-BE49-F238E27FC236}">
                <a16:creationId xmlns:a16="http://schemas.microsoft.com/office/drawing/2014/main" id="{A45AB7A2-CC34-4380-A345-9841A98A4D51}"/>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Hold food at 0</a:t>
            </a:r>
            <a:r>
              <a:rPr lang="en-US" dirty="0">
                <a:cs typeface="Times New Roman" panose="02020603050405020304" pitchFamily="18" charset="0"/>
              </a:rPr>
              <a:t>°F (-18°C) for long-term storage</a:t>
            </a:r>
          </a:p>
          <a:p>
            <a:pPr marL="457200" indent="-457200">
              <a:buClr>
                <a:schemeClr val="accent1"/>
              </a:buClr>
              <a:buFont typeface="Wingdings" panose="05000000000000000000" pitchFamily="2" charset="2"/>
              <a:buChar char="Ø"/>
            </a:pPr>
            <a:r>
              <a:rPr lang="en-US" dirty="0">
                <a:cs typeface="Times New Roman" panose="02020603050405020304" pitchFamily="18" charset="0"/>
              </a:rPr>
              <a:t>May be reach-in or walk-in</a:t>
            </a:r>
            <a:endParaRPr lang="en-US" dirty="0"/>
          </a:p>
          <a:p>
            <a:endParaRPr lang="en-US" dirty="0"/>
          </a:p>
        </p:txBody>
      </p:sp>
      <p:pic>
        <p:nvPicPr>
          <p:cNvPr id="4" name="Content Placeholder 3" descr="100_2172.JPG">
            <a:extLst>
              <a:ext uri="{FF2B5EF4-FFF2-40B4-BE49-F238E27FC236}">
                <a16:creationId xmlns:a16="http://schemas.microsoft.com/office/drawing/2014/main" id="{96D1F18B-55F0-4120-B0E1-3863BCE3EE1F}"/>
              </a:ext>
            </a:extLst>
          </p:cNvPr>
          <p:cNvPicPr>
            <a:picLocks noChangeAspect="1"/>
          </p:cNvPicPr>
          <p:nvPr/>
        </p:nvPicPr>
        <p:blipFill>
          <a:blip r:embed="rId3" cstate="print"/>
          <a:stretch>
            <a:fillRect/>
          </a:stretch>
        </p:blipFill>
        <p:spPr>
          <a:xfrm>
            <a:off x="7481224" y="1302279"/>
            <a:ext cx="3500041" cy="4666721"/>
          </a:xfrm>
          <a:prstGeom prst="rect">
            <a:avLst/>
          </a:prstGeom>
        </p:spPr>
      </p:pic>
    </p:spTree>
    <p:extLst>
      <p:ext uri="{BB962C8B-B14F-4D97-AF65-F5344CB8AC3E}">
        <p14:creationId xmlns:p14="http://schemas.microsoft.com/office/powerpoint/2010/main" val="1435158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2AC4B-1777-4D4E-AEAA-E9F580701182}"/>
              </a:ext>
            </a:extLst>
          </p:cNvPr>
          <p:cNvSpPr>
            <a:spLocks noGrp="1"/>
          </p:cNvSpPr>
          <p:nvPr>
            <p:ph type="title"/>
          </p:nvPr>
        </p:nvSpPr>
        <p:spPr/>
        <p:txBody>
          <a:bodyPr/>
          <a:lstStyle/>
          <a:p>
            <a:r>
              <a:rPr lang="en-US" dirty="0"/>
              <a:t>Reach-In and Walk-In Refrigerators</a:t>
            </a:r>
          </a:p>
        </p:txBody>
      </p:sp>
      <p:sp>
        <p:nvSpPr>
          <p:cNvPr id="3" name="Content Placeholder 2">
            <a:extLst>
              <a:ext uri="{FF2B5EF4-FFF2-40B4-BE49-F238E27FC236}">
                <a16:creationId xmlns:a16="http://schemas.microsoft.com/office/drawing/2014/main" id="{7F93D74C-B45F-4F5A-A3D2-7DC05BAA8738}"/>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Stores foods below 41</a:t>
            </a:r>
            <a:r>
              <a:rPr lang="en-US" dirty="0">
                <a:cs typeface="Times New Roman" panose="02020603050405020304" pitchFamily="18" charset="0"/>
              </a:rPr>
              <a:t>°F (5°C)</a:t>
            </a:r>
            <a:endParaRPr lang="en-US" dirty="0"/>
          </a:p>
          <a:p>
            <a:r>
              <a:rPr lang="en-US" dirty="0"/>
              <a:t>Reach-in:</a:t>
            </a:r>
          </a:p>
          <a:p>
            <a:pPr marL="457200" indent="-457200">
              <a:buClr>
                <a:schemeClr val="accent1"/>
              </a:buClr>
              <a:buFont typeface="Wingdings" panose="05000000000000000000" pitchFamily="2" charset="2"/>
              <a:buChar char="Ø"/>
            </a:pPr>
            <a:r>
              <a:rPr lang="en-US" dirty="0"/>
              <a:t>Smaller units placed at cooking stations</a:t>
            </a:r>
          </a:p>
          <a:p>
            <a:r>
              <a:rPr lang="en-US" dirty="0"/>
              <a:t>Walk-in:</a:t>
            </a:r>
          </a:p>
          <a:p>
            <a:pPr marL="457200" indent="-457200">
              <a:buClr>
                <a:schemeClr val="accent1"/>
              </a:buClr>
              <a:buFont typeface="Wingdings" panose="05000000000000000000" pitchFamily="2" charset="2"/>
              <a:buChar char="Ø"/>
            </a:pPr>
            <a:r>
              <a:rPr lang="en-US" dirty="0"/>
              <a:t>Are the size of a room and tall enough to walk in to</a:t>
            </a:r>
          </a:p>
          <a:p>
            <a:endParaRPr lang="en-US" dirty="0"/>
          </a:p>
        </p:txBody>
      </p:sp>
      <p:pic>
        <p:nvPicPr>
          <p:cNvPr id="4" name="Content Placeholder 3" descr="100_2175.JPG">
            <a:extLst>
              <a:ext uri="{FF2B5EF4-FFF2-40B4-BE49-F238E27FC236}">
                <a16:creationId xmlns:a16="http://schemas.microsoft.com/office/drawing/2014/main" id="{8D50F478-B5C8-4530-8B4B-398F31D97577}"/>
              </a:ext>
            </a:extLst>
          </p:cNvPr>
          <p:cNvPicPr>
            <a:picLocks noChangeAspect="1"/>
          </p:cNvPicPr>
          <p:nvPr/>
        </p:nvPicPr>
        <p:blipFill>
          <a:blip r:embed="rId3" cstate="print"/>
          <a:stretch>
            <a:fillRect/>
          </a:stretch>
        </p:blipFill>
        <p:spPr>
          <a:xfrm>
            <a:off x="6313263" y="1420420"/>
            <a:ext cx="2390079" cy="3186773"/>
          </a:xfrm>
          <a:prstGeom prst="rect">
            <a:avLst/>
          </a:prstGeom>
        </p:spPr>
      </p:pic>
      <p:pic>
        <p:nvPicPr>
          <p:cNvPr id="5" name="Content Placeholder 3" descr="100_2188.JPG">
            <a:extLst>
              <a:ext uri="{FF2B5EF4-FFF2-40B4-BE49-F238E27FC236}">
                <a16:creationId xmlns:a16="http://schemas.microsoft.com/office/drawing/2014/main" id="{D2364683-8DF3-4FE1-8C2D-E239A7EA58A0}"/>
              </a:ext>
            </a:extLst>
          </p:cNvPr>
          <p:cNvPicPr>
            <a:picLocks noChangeAspect="1"/>
          </p:cNvPicPr>
          <p:nvPr/>
        </p:nvPicPr>
        <p:blipFill>
          <a:blip r:embed="rId4" cstate="print"/>
          <a:stretch>
            <a:fillRect/>
          </a:stretch>
        </p:blipFill>
        <p:spPr>
          <a:xfrm>
            <a:off x="8923781" y="3514727"/>
            <a:ext cx="2430019" cy="2547583"/>
          </a:xfrm>
          <a:prstGeom prst="rect">
            <a:avLst/>
          </a:prstGeom>
        </p:spPr>
      </p:pic>
    </p:spTree>
    <p:extLst>
      <p:ext uri="{BB962C8B-B14F-4D97-AF65-F5344CB8AC3E}">
        <p14:creationId xmlns:p14="http://schemas.microsoft.com/office/powerpoint/2010/main" val="3847433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8D17A-0BEE-495A-9E36-A5EEAB814A38}"/>
              </a:ext>
            </a:extLst>
          </p:cNvPr>
          <p:cNvSpPr>
            <a:spLocks noGrp="1"/>
          </p:cNvSpPr>
          <p:nvPr>
            <p:ph type="title"/>
          </p:nvPr>
        </p:nvSpPr>
        <p:spPr>
          <a:xfrm>
            <a:off x="4480741" y="1722114"/>
            <a:ext cx="7462935" cy="3413772"/>
          </a:xfrm>
        </p:spPr>
        <p:txBody>
          <a:bodyPr>
            <a:normAutofit fontScale="90000"/>
          </a:bodyPr>
          <a:lstStyle/>
          <a:p>
            <a:r>
              <a:rPr lang="en-US" dirty="0"/>
              <a:t>Culinary Procedure:</a:t>
            </a:r>
            <a:br>
              <a:rPr lang="en-US" dirty="0"/>
            </a:br>
            <a:br>
              <a:rPr lang="en-US" dirty="0"/>
            </a:br>
            <a:r>
              <a:rPr lang="en-US" dirty="0"/>
              <a:t>Knife Skills</a:t>
            </a:r>
          </a:p>
        </p:txBody>
      </p:sp>
    </p:spTree>
    <p:extLst>
      <p:ext uri="{BB962C8B-B14F-4D97-AF65-F5344CB8AC3E}">
        <p14:creationId xmlns:p14="http://schemas.microsoft.com/office/powerpoint/2010/main" val="557054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9441C-16CB-4F5E-AE5E-355AAD2E61E2}"/>
              </a:ext>
            </a:extLst>
          </p:cNvPr>
          <p:cNvSpPr>
            <a:spLocks noGrp="1"/>
          </p:cNvSpPr>
          <p:nvPr>
            <p:ph type="title"/>
          </p:nvPr>
        </p:nvSpPr>
        <p:spPr/>
        <p:txBody>
          <a:bodyPr/>
          <a:lstStyle/>
          <a:p>
            <a:r>
              <a:rPr lang="en-US" dirty="0"/>
              <a:t>Parts of a Knife</a:t>
            </a:r>
          </a:p>
        </p:txBody>
      </p:sp>
      <p:pic>
        <p:nvPicPr>
          <p:cNvPr id="4" name="Content Placeholder 2">
            <a:extLst>
              <a:ext uri="{FF2B5EF4-FFF2-40B4-BE49-F238E27FC236}">
                <a16:creationId xmlns:a16="http://schemas.microsoft.com/office/drawing/2014/main" id="{5299ADAD-EFD4-47FF-A474-C21C0A9494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8900" y="1429789"/>
            <a:ext cx="4787387" cy="4747174"/>
          </a:xfrm>
          <a:prstGeom prst="rect">
            <a:avLst/>
          </a:prstGeom>
        </p:spPr>
      </p:pic>
      <p:cxnSp>
        <p:nvCxnSpPr>
          <p:cNvPr id="6" name="Straight Arrow Connector 5">
            <a:extLst>
              <a:ext uri="{FF2B5EF4-FFF2-40B4-BE49-F238E27FC236}">
                <a16:creationId xmlns:a16="http://schemas.microsoft.com/office/drawing/2014/main" id="{2CD55AE6-11EC-4CA1-89D2-D6FAF6D00426}"/>
              </a:ext>
            </a:extLst>
          </p:cNvPr>
          <p:cNvCxnSpPr/>
          <p:nvPr/>
        </p:nvCxnSpPr>
        <p:spPr>
          <a:xfrm flipV="1">
            <a:off x="1986455" y="1576552"/>
            <a:ext cx="4582445" cy="5044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967BCC77-6082-4C21-A8CB-5E9E4BBEE40D}"/>
              </a:ext>
            </a:extLst>
          </p:cNvPr>
          <p:cNvCxnSpPr/>
          <p:nvPr/>
        </p:nvCxnSpPr>
        <p:spPr>
          <a:xfrm flipV="1">
            <a:off x="3822471" y="2317532"/>
            <a:ext cx="3098591" cy="2995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A6DAD444-A309-410F-B5E2-DC539084888E}"/>
              </a:ext>
            </a:extLst>
          </p:cNvPr>
          <p:cNvCxnSpPr/>
          <p:nvPr/>
        </p:nvCxnSpPr>
        <p:spPr>
          <a:xfrm flipV="1">
            <a:off x="2522483" y="2617076"/>
            <a:ext cx="5423338" cy="5202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4A80B08-061C-4343-A840-123CDF3BCD4E}"/>
              </a:ext>
            </a:extLst>
          </p:cNvPr>
          <p:cNvCxnSpPr/>
          <p:nvPr/>
        </p:nvCxnSpPr>
        <p:spPr>
          <a:xfrm>
            <a:off x="2711669" y="3641834"/>
            <a:ext cx="6574221" cy="4414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9CF272BE-28C8-4A02-9F16-3E48B0E37FDB}"/>
              </a:ext>
            </a:extLst>
          </p:cNvPr>
          <p:cNvCxnSpPr/>
          <p:nvPr/>
        </p:nvCxnSpPr>
        <p:spPr>
          <a:xfrm>
            <a:off x="2301766" y="4083269"/>
            <a:ext cx="6416565" cy="4099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7D859117-5B0F-47E3-9B8E-BA487BD95D86}"/>
              </a:ext>
            </a:extLst>
          </p:cNvPr>
          <p:cNvCxnSpPr/>
          <p:nvPr/>
        </p:nvCxnSpPr>
        <p:spPr>
          <a:xfrm>
            <a:off x="2301766" y="4682359"/>
            <a:ext cx="7551682" cy="3941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58641613-3EDD-4E0A-8DD8-49595C0E31FD}"/>
              </a:ext>
            </a:extLst>
          </p:cNvPr>
          <p:cNvCxnSpPr/>
          <p:nvPr/>
        </p:nvCxnSpPr>
        <p:spPr>
          <a:xfrm>
            <a:off x="2522483" y="5202621"/>
            <a:ext cx="8308427" cy="4256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C4050FFF-5CE2-46D9-B3C3-A8EBD7CA7F86}"/>
              </a:ext>
            </a:extLst>
          </p:cNvPr>
          <p:cNvCxnSpPr/>
          <p:nvPr/>
        </p:nvCxnSpPr>
        <p:spPr>
          <a:xfrm>
            <a:off x="2711669" y="5628290"/>
            <a:ext cx="8119241" cy="2995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09A92B5B-9133-4D13-815B-FBFD1A3999A9}"/>
              </a:ext>
            </a:extLst>
          </p:cNvPr>
          <p:cNvSpPr/>
          <p:nvPr/>
        </p:nvSpPr>
        <p:spPr>
          <a:xfrm>
            <a:off x="569520" y="1850589"/>
            <a:ext cx="6096000" cy="4031873"/>
          </a:xfrm>
          <a:prstGeom prst="rect">
            <a:avLst/>
          </a:prstGeom>
        </p:spPr>
        <p:txBody>
          <a:bodyPr>
            <a:spAutoFit/>
          </a:bodyPr>
          <a:lstStyle/>
          <a:p>
            <a:pPr marL="514350" indent="-514350">
              <a:buFont typeface="+mj-lt"/>
              <a:buAutoNum type="arabicPeriod"/>
            </a:pPr>
            <a:r>
              <a:rPr lang="en-US" sz="3200" dirty="0">
                <a:latin typeface="Open Sans" panose="020B0606030504020204" pitchFamily="34" charset="0"/>
                <a:ea typeface="Open Sans" panose="020B0606030504020204" pitchFamily="34" charset="0"/>
                <a:cs typeface="Open Sans" panose="020B0606030504020204" pitchFamily="34" charset="0"/>
              </a:rPr>
              <a:t>Tip</a:t>
            </a:r>
          </a:p>
          <a:p>
            <a:pPr marL="514350" indent="-514350">
              <a:buFont typeface="+mj-lt"/>
              <a:buAutoNum type="arabicPeriod"/>
            </a:pPr>
            <a:r>
              <a:rPr lang="en-US" sz="3200" dirty="0">
                <a:latin typeface="Open Sans" panose="020B0606030504020204" pitchFamily="34" charset="0"/>
                <a:ea typeface="Open Sans" panose="020B0606030504020204" pitchFamily="34" charset="0"/>
                <a:cs typeface="Open Sans" panose="020B0606030504020204" pitchFamily="34" charset="0"/>
              </a:rPr>
              <a:t>Cutting edge</a:t>
            </a:r>
          </a:p>
          <a:p>
            <a:pPr marL="514350" indent="-514350">
              <a:buFont typeface="+mj-lt"/>
              <a:buAutoNum type="arabicPeriod"/>
            </a:pPr>
            <a:r>
              <a:rPr lang="en-US" sz="3200" dirty="0">
                <a:latin typeface="Open Sans" panose="020B0606030504020204" pitchFamily="34" charset="0"/>
                <a:ea typeface="Open Sans" panose="020B0606030504020204" pitchFamily="34" charset="0"/>
                <a:cs typeface="Open Sans" panose="020B0606030504020204" pitchFamily="34" charset="0"/>
              </a:rPr>
              <a:t>Spine</a:t>
            </a:r>
          </a:p>
          <a:p>
            <a:pPr marL="514350" indent="-514350">
              <a:buFont typeface="+mj-lt"/>
              <a:buAutoNum type="arabicPeriod"/>
            </a:pPr>
            <a:r>
              <a:rPr lang="en-US" sz="3200" dirty="0">
                <a:latin typeface="Open Sans" panose="020B0606030504020204" pitchFamily="34" charset="0"/>
                <a:ea typeface="Open Sans" panose="020B0606030504020204" pitchFamily="34" charset="0"/>
                <a:cs typeface="Open Sans" panose="020B0606030504020204" pitchFamily="34" charset="0"/>
              </a:rPr>
              <a:t>Bolster</a:t>
            </a:r>
          </a:p>
          <a:p>
            <a:pPr marL="514350" indent="-514350">
              <a:buFont typeface="+mj-lt"/>
              <a:buAutoNum type="arabicPeriod"/>
            </a:pPr>
            <a:r>
              <a:rPr lang="en-US" sz="3200" dirty="0">
                <a:latin typeface="Open Sans" panose="020B0606030504020204" pitchFamily="34" charset="0"/>
                <a:ea typeface="Open Sans" panose="020B0606030504020204" pitchFamily="34" charset="0"/>
                <a:cs typeface="Open Sans" panose="020B0606030504020204" pitchFamily="34" charset="0"/>
              </a:rPr>
              <a:t>Heal</a:t>
            </a:r>
          </a:p>
          <a:p>
            <a:pPr marL="514350" indent="-514350">
              <a:buFont typeface="+mj-lt"/>
              <a:buAutoNum type="arabicPeriod"/>
            </a:pPr>
            <a:r>
              <a:rPr lang="en-US" sz="3200" dirty="0">
                <a:latin typeface="Open Sans" panose="020B0606030504020204" pitchFamily="34" charset="0"/>
                <a:ea typeface="Open Sans" panose="020B0606030504020204" pitchFamily="34" charset="0"/>
                <a:cs typeface="Open Sans" panose="020B0606030504020204" pitchFamily="34" charset="0"/>
              </a:rPr>
              <a:t>Tang</a:t>
            </a:r>
          </a:p>
          <a:p>
            <a:pPr marL="514350" indent="-514350">
              <a:buFont typeface="+mj-lt"/>
              <a:buAutoNum type="arabicPeriod"/>
            </a:pPr>
            <a:r>
              <a:rPr lang="en-US" sz="3200" dirty="0">
                <a:latin typeface="Open Sans" panose="020B0606030504020204" pitchFamily="34" charset="0"/>
                <a:ea typeface="Open Sans" panose="020B0606030504020204" pitchFamily="34" charset="0"/>
                <a:cs typeface="Open Sans" panose="020B0606030504020204" pitchFamily="34" charset="0"/>
              </a:rPr>
              <a:t>Rivets</a:t>
            </a:r>
          </a:p>
          <a:p>
            <a:pPr marL="514350" indent="-514350">
              <a:buFont typeface="+mj-lt"/>
              <a:buAutoNum type="arabicPeriod"/>
            </a:pPr>
            <a:r>
              <a:rPr lang="en-US" sz="3200" dirty="0">
                <a:latin typeface="Open Sans" panose="020B0606030504020204" pitchFamily="34" charset="0"/>
                <a:ea typeface="Open Sans" panose="020B0606030504020204" pitchFamily="34" charset="0"/>
                <a:cs typeface="Open Sans" panose="020B0606030504020204" pitchFamily="34" charset="0"/>
              </a:rPr>
              <a:t>Handle</a:t>
            </a:r>
          </a:p>
        </p:txBody>
      </p:sp>
    </p:spTree>
    <p:extLst>
      <p:ext uri="{BB962C8B-B14F-4D97-AF65-F5344CB8AC3E}">
        <p14:creationId xmlns:p14="http://schemas.microsoft.com/office/powerpoint/2010/main" val="3724634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3350-E432-419A-A065-E8ECAD5C3D7F}"/>
              </a:ext>
            </a:extLst>
          </p:cNvPr>
          <p:cNvSpPr>
            <a:spLocks noGrp="1"/>
          </p:cNvSpPr>
          <p:nvPr>
            <p:ph type="title"/>
          </p:nvPr>
        </p:nvSpPr>
        <p:spPr/>
        <p:txBody>
          <a:bodyPr/>
          <a:lstStyle/>
          <a:p>
            <a:r>
              <a:rPr lang="en-US" dirty="0"/>
              <a:t>Types of Knives</a:t>
            </a:r>
          </a:p>
        </p:txBody>
      </p:sp>
      <p:sp>
        <p:nvSpPr>
          <p:cNvPr id="4" name="Content Placeholder 3">
            <a:extLst>
              <a:ext uri="{FF2B5EF4-FFF2-40B4-BE49-F238E27FC236}">
                <a16:creationId xmlns:a16="http://schemas.microsoft.com/office/drawing/2014/main" id="{500E1081-97F0-48C3-AA74-7D65AC9FA7C2}"/>
              </a:ext>
            </a:extLst>
          </p:cNvPr>
          <p:cNvSpPr>
            <a:spLocks noGrp="1"/>
          </p:cNvSpPr>
          <p:nvPr>
            <p:ph sz="half" idx="1"/>
          </p:nvPr>
        </p:nvSpPr>
        <p:spPr/>
        <p:txBody>
          <a:bodyPr/>
          <a:lstStyle/>
          <a:p>
            <a:pPr marL="514350" indent="-514350">
              <a:buFont typeface="+mj-lt"/>
              <a:buAutoNum type="arabicPeriod" startAt="6"/>
            </a:pPr>
            <a:r>
              <a:rPr lang="en-US" dirty="0"/>
              <a:t>Paring </a:t>
            </a:r>
          </a:p>
          <a:p>
            <a:pPr marL="514350" indent="-514350">
              <a:buFont typeface="+mj-lt"/>
              <a:buAutoNum type="arabicPeriod" startAt="6"/>
            </a:pPr>
            <a:r>
              <a:rPr lang="en-US" dirty="0" err="1"/>
              <a:t>Santoku</a:t>
            </a:r>
            <a:endParaRPr lang="en-US" dirty="0"/>
          </a:p>
          <a:p>
            <a:pPr marL="514350" indent="-514350">
              <a:buFont typeface="+mj-lt"/>
              <a:buAutoNum type="arabicPeriod" startAt="6"/>
            </a:pPr>
            <a:r>
              <a:rPr lang="en-US" dirty="0"/>
              <a:t>Serrated </a:t>
            </a:r>
          </a:p>
          <a:p>
            <a:pPr marL="514350" indent="-514350">
              <a:buFont typeface="+mj-lt"/>
              <a:buAutoNum type="arabicPeriod" startAt="6"/>
            </a:pPr>
            <a:r>
              <a:rPr lang="en-US" dirty="0" err="1"/>
              <a:t>Tourn</a:t>
            </a:r>
            <a:r>
              <a:rPr lang="en-US" dirty="0" err="1">
                <a:cs typeface="Times New Roman" panose="02020603050405020304" pitchFamily="18" charset="0"/>
              </a:rPr>
              <a:t>é</a:t>
            </a:r>
            <a:endParaRPr lang="en-US" dirty="0"/>
          </a:p>
          <a:p>
            <a:pPr marL="514350" indent="-514350">
              <a:buFont typeface="+mj-lt"/>
              <a:buAutoNum type="arabicPeriod" startAt="6"/>
            </a:pPr>
            <a:r>
              <a:rPr lang="en-US" dirty="0"/>
              <a:t>Utility </a:t>
            </a:r>
          </a:p>
          <a:p>
            <a:endParaRPr lang="en-US" dirty="0"/>
          </a:p>
        </p:txBody>
      </p:sp>
      <p:sp>
        <p:nvSpPr>
          <p:cNvPr id="5" name="Content Placeholder 4">
            <a:extLst>
              <a:ext uri="{FF2B5EF4-FFF2-40B4-BE49-F238E27FC236}">
                <a16:creationId xmlns:a16="http://schemas.microsoft.com/office/drawing/2014/main" id="{3E46EB81-C1E4-4A11-B573-1883F0FAA90E}"/>
              </a:ext>
            </a:extLst>
          </p:cNvPr>
          <p:cNvSpPr>
            <a:spLocks noGrp="1"/>
          </p:cNvSpPr>
          <p:nvPr>
            <p:ph sz="half" idx="10"/>
          </p:nvPr>
        </p:nvSpPr>
        <p:spPr/>
        <p:txBody>
          <a:bodyPr/>
          <a:lstStyle/>
          <a:p>
            <a:pPr marL="514350" indent="-514350">
              <a:buFont typeface="+mj-lt"/>
              <a:buAutoNum type="arabicPeriod"/>
            </a:pPr>
            <a:r>
              <a:rPr lang="en-US" dirty="0"/>
              <a:t>Boning </a:t>
            </a:r>
          </a:p>
          <a:p>
            <a:pPr marL="514350" indent="-514350">
              <a:buFont typeface="+mj-lt"/>
              <a:buAutoNum type="arabicPeriod"/>
            </a:pPr>
            <a:r>
              <a:rPr lang="en-US" dirty="0"/>
              <a:t>Butcher</a:t>
            </a:r>
          </a:p>
          <a:p>
            <a:pPr marL="514350" indent="-514350">
              <a:buFont typeface="+mj-lt"/>
              <a:buAutoNum type="arabicPeriod"/>
            </a:pPr>
            <a:r>
              <a:rPr lang="en-US" dirty="0"/>
              <a:t>Chef’s (French)</a:t>
            </a:r>
          </a:p>
          <a:p>
            <a:pPr marL="514350" indent="-514350">
              <a:buFont typeface="+mj-lt"/>
              <a:buAutoNum type="arabicPeriod"/>
            </a:pPr>
            <a:r>
              <a:rPr lang="en-US" dirty="0"/>
              <a:t>Cleaver</a:t>
            </a:r>
          </a:p>
          <a:p>
            <a:pPr marL="514350" indent="-514350">
              <a:buFont typeface="+mj-lt"/>
              <a:buAutoNum type="arabicPeriod"/>
            </a:pPr>
            <a:r>
              <a:rPr lang="en-US" dirty="0"/>
              <a:t>Fillet </a:t>
            </a:r>
          </a:p>
          <a:p>
            <a:endParaRPr lang="en-US" dirty="0"/>
          </a:p>
        </p:txBody>
      </p:sp>
    </p:spTree>
    <p:extLst>
      <p:ext uri="{BB962C8B-B14F-4D97-AF65-F5344CB8AC3E}">
        <p14:creationId xmlns:p14="http://schemas.microsoft.com/office/powerpoint/2010/main" val="1721815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7A2AA-2656-4B69-9D20-78353A28A881}"/>
              </a:ext>
            </a:extLst>
          </p:cNvPr>
          <p:cNvSpPr>
            <a:spLocks noGrp="1"/>
          </p:cNvSpPr>
          <p:nvPr>
            <p:ph type="title"/>
          </p:nvPr>
        </p:nvSpPr>
        <p:spPr/>
        <p:txBody>
          <a:bodyPr/>
          <a:lstStyle/>
          <a:p>
            <a:r>
              <a:rPr lang="en-US" dirty="0"/>
              <a:t>Basic Knife Cuts</a:t>
            </a:r>
          </a:p>
        </p:txBody>
      </p:sp>
      <p:sp>
        <p:nvSpPr>
          <p:cNvPr id="3" name="Content Placeholder 2">
            <a:extLst>
              <a:ext uri="{FF2B5EF4-FFF2-40B4-BE49-F238E27FC236}">
                <a16:creationId xmlns:a16="http://schemas.microsoft.com/office/drawing/2014/main" id="{CB79B22B-9272-441B-A1FB-07A6D164CFAA}"/>
              </a:ext>
            </a:extLst>
          </p:cNvPr>
          <p:cNvSpPr>
            <a:spLocks noGrp="1"/>
          </p:cNvSpPr>
          <p:nvPr>
            <p:ph sz="half" idx="1"/>
          </p:nvPr>
        </p:nvSpPr>
        <p:spPr>
          <a:xfrm>
            <a:off x="6470650" y="1420420"/>
            <a:ext cx="5349874" cy="2008580"/>
          </a:xfrm>
        </p:spPr>
        <p:txBody>
          <a:bodyPr/>
          <a:lstStyle/>
          <a:p>
            <a:pPr marL="514350" indent="-514350">
              <a:buFont typeface="+mj-lt"/>
              <a:buAutoNum type="arabicPeriod" startAt="3"/>
            </a:pPr>
            <a:r>
              <a:rPr lang="en-US" dirty="0"/>
              <a:t>Mincing</a:t>
            </a:r>
          </a:p>
          <a:p>
            <a:pPr lvl="1">
              <a:buFont typeface="Wingdings" panose="05000000000000000000" pitchFamily="2" charset="2"/>
              <a:buChar char="Ø"/>
            </a:pPr>
            <a:r>
              <a:rPr lang="en-US" sz="2400" dirty="0" err="1"/>
              <a:t>Batonnet</a:t>
            </a:r>
            <a:endParaRPr lang="en-US" sz="2400" dirty="0"/>
          </a:p>
          <a:p>
            <a:pPr lvl="1">
              <a:buFont typeface="Wingdings" panose="05000000000000000000" pitchFamily="2" charset="2"/>
              <a:buChar char="Ø"/>
            </a:pPr>
            <a:r>
              <a:rPr lang="en-US" sz="2400" dirty="0" err="1"/>
              <a:t>Brunoise</a:t>
            </a:r>
            <a:endParaRPr lang="en-US" sz="2400" dirty="0"/>
          </a:p>
          <a:p>
            <a:pPr lvl="1">
              <a:buFont typeface="Wingdings" panose="05000000000000000000" pitchFamily="2" charset="2"/>
              <a:buChar char="Ø"/>
            </a:pPr>
            <a:r>
              <a:rPr lang="en-US" sz="2400" dirty="0"/>
              <a:t>Julienne </a:t>
            </a:r>
          </a:p>
          <a:p>
            <a:endParaRPr lang="en-US" dirty="0"/>
          </a:p>
        </p:txBody>
      </p:sp>
      <p:sp>
        <p:nvSpPr>
          <p:cNvPr id="4" name="Content Placeholder 3">
            <a:extLst>
              <a:ext uri="{FF2B5EF4-FFF2-40B4-BE49-F238E27FC236}">
                <a16:creationId xmlns:a16="http://schemas.microsoft.com/office/drawing/2014/main" id="{23E26541-2247-4284-A6EC-2CF74D8ACD08}"/>
              </a:ext>
            </a:extLst>
          </p:cNvPr>
          <p:cNvSpPr>
            <a:spLocks noGrp="1"/>
          </p:cNvSpPr>
          <p:nvPr>
            <p:ph sz="half" idx="10"/>
          </p:nvPr>
        </p:nvSpPr>
        <p:spPr/>
        <p:txBody>
          <a:bodyPr/>
          <a:lstStyle/>
          <a:p>
            <a:pPr marL="514350" indent="-514350">
              <a:buFont typeface="+mj-lt"/>
              <a:buAutoNum type="arabicPeriod"/>
            </a:pPr>
            <a:r>
              <a:rPr lang="en-US" dirty="0"/>
              <a:t>Slicing</a:t>
            </a:r>
          </a:p>
          <a:p>
            <a:pPr lvl="1">
              <a:buFont typeface="Wingdings" panose="05000000000000000000" pitchFamily="2" charset="2"/>
              <a:buChar char="Ø"/>
            </a:pPr>
            <a:r>
              <a:rPr lang="en-US" sz="2400" dirty="0"/>
              <a:t>Chiffonade </a:t>
            </a:r>
          </a:p>
          <a:p>
            <a:pPr lvl="1">
              <a:buFont typeface="Wingdings" panose="05000000000000000000" pitchFamily="2" charset="2"/>
              <a:buChar char="Ø"/>
            </a:pPr>
            <a:r>
              <a:rPr lang="en-US" sz="2400" dirty="0"/>
              <a:t>Diagonal</a:t>
            </a:r>
          </a:p>
          <a:p>
            <a:pPr lvl="1">
              <a:buFont typeface="Wingdings" panose="05000000000000000000" pitchFamily="2" charset="2"/>
              <a:buChar char="Ø"/>
            </a:pPr>
            <a:r>
              <a:rPr lang="en-US" sz="2400" dirty="0"/>
              <a:t>Roll cut </a:t>
            </a:r>
          </a:p>
          <a:p>
            <a:pPr lvl="1">
              <a:buFont typeface="Wingdings" panose="05000000000000000000" pitchFamily="2" charset="2"/>
              <a:buChar char="Ø"/>
            </a:pPr>
            <a:r>
              <a:rPr lang="en-US" sz="2400" dirty="0" err="1"/>
              <a:t>Rondelle</a:t>
            </a:r>
            <a:r>
              <a:rPr lang="en-US" sz="2400" dirty="0"/>
              <a:t>  </a:t>
            </a:r>
          </a:p>
          <a:p>
            <a:pPr marL="514350" indent="-514350">
              <a:buFont typeface="+mj-lt"/>
              <a:buAutoNum type="arabicPeriod"/>
            </a:pPr>
            <a:r>
              <a:rPr lang="en-US" dirty="0"/>
              <a:t>Dice </a:t>
            </a:r>
          </a:p>
          <a:p>
            <a:pPr lvl="1">
              <a:buFont typeface="Wingdings" panose="05000000000000000000" pitchFamily="2" charset="2"/>
              <a:buChar char="Ø"/>
            </a:pPr>
            <a:r>
              <a:rPr lang="en-US" sz="2400"/>
              <a:t>Small</a:t>
            </a:r>
          </a:p>
          <a:p>
            <a:pPr lvl="1">
              <a:buFont typeface="Wingdings" panose="05000000000000000000" pitchFamily="2" charset="2"/>
              <a:buChar char="Ø"/>
            </a:pPr>
            <a:r>
              <a:rPr lang="en-US" sz="2400"/>
              <a:t>Medium</a:t>
            </a:r>
          </a:p>
          <a:p>
            <a:pPr lvl="1">
              <a:buFont typeface="Wingdings" panose="05000000000000000000" pitchFamily="2" charset="2"/>
              <a:buChar char="Ø"/>
            </a:pPr>
            <a:r>
              <a:rPr lang="en-US" sz="2400"/>
              <a:t>Large </a:t>
            </a:r>
          </a:p>
          <a:p>
            <a:endParaRPr lang="en-US" dirty="0"/>
          </a:p>
        </p:txBody>
      </p:sp>
      <p:pic>
        <p:nvPicPr>
          <p:cNvPr id="5" name="Picture 4">
            <a:extLst>
              <a:ext uri="{FF2B5EF4-FFF2-40B4-BE49-F238E27FC236}">
                <a16:creationId xmlns:a16="http://schemas.microsoft.com/office/drawing/2014/main" id="{2468A229-7718-415D-A7C6-7440876BA2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0650" y="3429000"/>
            <a:ext cx="4670484" cy="3115212"/>
          </a:xfrm>
          <a:prstGeom prst="rect">
            <a:avLst/>
          </a:prstGeom>
        </p:spPr>
      </p:pic>
    </p:spTree>
    <p:extLst>
      <p:ext uri="{BB962C8B-B14F-4D97-AF65-F5344CB8AC3E}">
        <p14:creationId xmlns:p14="http://schemas.microsoft.com/office/powerpoint/2010/main" val="1784881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FA295-4C5E-46F8-988F-A0273699A1CA}"/>
              </a:ext>
            </a:extLst>
          </p:cNvPr>
          <p:cNvSpPr>
            <a:spLocks noGrp="1"/>
          </p:cNvSpPr>
          <p:nvPr>
            <p:ph type="title"/>
          </p:nvPr>
        </p:nvSpPr>
        <p:spPr/>
        <p:txBody>
          <a:bodyPr/>
          <a:lstStyle/>
          <a:p>
            <a:r>
              <a:rPr lang="en-US" dirty="0">
                <a:hlinkClick r:id="rId3"/>
              </a:rPr>
              <a:t>Knife Skills for Chefs</a:t>
            </a:r>
            <a:r>
              <a:rPr lang="en-US" dirty="0"/>
              <a:t> (click on link)</a:t>
            </a:r>
          </a:p>
        </p:txBody>
      </p:sp>
      <p:pic>
        <p:nvPicPr>
          <p:cNvPr id="4" name="Picture 3">
            <a:extLst>
              <a:ext uri="{FF2B5EF4-FFF2-40B4-BE49-F238E27FC236}">
                <a16:creationId xmlns:a16="http://schemas.microsoft.com/office/drawing/2014/main" id="{1A667E85-963D-4AA8-92E7-85769B29B69F}"/>
              </a:ext>
            </a:extLst>
          </p:cNvPr>
          <p:cNvPicPr>
            <a:picLocks noChangeAspect="1"/>
          </p:cNvPicPr>
          <p:nvPr/>
        </p:nvPicPr>
        <p:blipFill rotWithShape="1">
          <a:blip r:embed="rId4"/>
          <a:srcRect l="8195" t="21180" r="45448" b="22801"/>
          <a:stretch/>
        </p:blipFill>
        <p:spPr>
          <a:xfrm>
            <a:off x="2829361" y="1690688"/>
            <a:ext cx="6825627" cy="4615434"/>
          </a:xfrm>
          <a:prstGeom prst="rect">
            <a:avLst/>
          </a:prstGeom>
        </p:spPr>
      </p:pic>
    </p:spTree>
    <p:extLst>
      <p:ext uri="{BB962C8B-B14F-4D97-AF65-F5344CB8AC3E}">
        <p14:creationId xmlns:p14="http://schemas.microsoft.com/office/powerpoint/2010/main" val="3952922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EF15C-5C84-421E-ABFB-587A15769BBE}"/>
              </a:ext>
            </a:extLst>
          </p:cNvPr>
          <p:cNvSpPr>
            <a:spLocks noGrp="1"/>
          </p:cNvSpPr>
          <p:nvPr>
            <p:ph type="title"/>
          </p:nvPr>
        </p:nvSpPr>
        <p:spPr/>
        <p:txBody>
          <a:bodyPr/>
          <a:lstStyle/>
          <a:p>
            <a:r>
              <a:rPr lang="en-US" dirty="0"/>
              <a:t>Staff Meetings</a:t>
            </a:r>
          </a:p>
        </p:txBody>
      </p:sp>
      <p:pic>
        <p:nvPicPr>
          <p:cNvPr id="4" name="Content Placeholder 4">
            <a:extLst>
              <a:ext uri="{FF2B5EF4-FFF2-40B4-BE49-F238E27FC236}">
                <a16:creationId xmlns:a16="http://schemas.microsoft.com/office/drawing/2014/main" id="{FF28907B-AB0B-4E9D-B41A-B1D4994C260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89840" y="1690688"/>
            <a:ext cx="6925660" cy="4619415"/>
          </a:xfrm>
        </p:spPr>
      </p:pic>
    </p:spTree>
    <p:extLst>
      <p:ext uri="{BB962C8B-B14F-4D97-AF65-F5344CB8AC3E}">
        <p14:creationId xmlns:p14="http://schemas.microsoft.com/office/powerpoint/2010/main" val="1798713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CC9BE-334A-47F2-84CA-F9EB281E78C9}"/>
              </a:ext>
            </a:extLst>
          </p:cNvPr>
          <p:cNvSpPr>
            <a:spLocks noGrp="1"/>
          </p:cNvSpPr>
          <p:nvPr>
            <p:ph type="title"/>
          </p:nvPr>
        </p:nvSpPr>
        <p:spPr/>
        <p:txBody>
          <a:bodyPr/>
          <a:lstStyle/>
          <a:p>
            <a:r>
              <a:rPr lang="en-US" dirty="0"/>
              <a:t>Training</a:t>
            </a:r>
          </a:p>
        </p:txBody>
      </p:sp>
      <p:sp>
        <p:nvSpPr>
          <p:cNvPr id="3" name="Content Placeholder 2">
            <a:extLst>
              <a:ext uri="{FF2B5EF4-FFF2-40B4-BE49-F238E27FC236}">
                <a16:creationId xmlns:a16="http://schemas.microsoft.com/office/drawing/2014/main" id="{96EBA475-DB39-4430-990C-B023D6F390B7}"/>
              </a:ext>
            </a:extLst>
          </p:cNvPr>
          <p:cNvSpPr>
            <a:spLocks noGrp="1"/>
          </p:cNvSpPr>
          <p:nvPr>
            <p:ph sz="half" idx="1"/>
          </p:nvPr>
        </p:nvSpPr>
        <p:spPr/>
        <p:txBody>
          <a:bodyPr/>
          <a:lstStyle/>
          <a:p>
            <a:r>
              <a:rPr lang="en-US" dirty="0"/>
              <a:t>May be scheduled or random to discuss:</a:t>
            </a:r>
          </a:p>
          <a:p>
            <a:pPr marL="457200" indent="-457200">
              <a:buClr>
                <a:schemeClr val="accent1"/>
              </a:buClr>
              <a:buFont typeface="Wingdings" panose="05000000000000000000" pitchFamily="2" charset="2"/>
              <a:buChar char="Ø"/>
            </a:pPr>
            <a:r>
              <a:rPr lang="en-US" dirty="0"/>
              <a:t>Changes in the menu</a:t>
            </a:r>
          </a:p>
          <a:p>
            <a:pPr marL="457200" indent="-457200">
              <a:buClr>
                <a:schemeClr val="accent1"/>
              </a:buClr>
              <a:buFont typeface="Wingdings" panose="05000000000000000000" pitchFamily="2" charset="2"/>
              <a:buChar char="Ø"/>
            </a:pPr>
            <a:r>
              <a:rPr lang="en-US" dirty="0"/>
              <a:t>Customer complaints</a:t>
            </a:r>
          </a:p>
          <a:p>
            <a:pPr marL="457200" indent="-457200">
              <a:buClr>
                <a:schemeClr val="accent1"/>
              </a:buClr>
              <a:buFont typeface="Wingdings" panose="05000000000000000000" pitchFamily="2" charset="2"/>
              <a:buChar char="Ø"/>
            </a:pPr>
            <a:r>
              <a:rPr lang="en-US" dirty="0"/>
              <a:t>New employees</a:t>
            </a:r>
          </a:p>
          <a:p>
            <a:pPr marL="457200" indent="-457200">
              <a:buClr>
                <a:schemeClr val="accent1"/>
              </a:buClr>
              <a:buFont typeface="Wingdings" panose="05000000000000000000" pitchFamily="2" charset="2"/>
              <a:buChar char="Ø"/>
            </a:pPr>
            <a:r>
              <a:rPr lang="en-US" dirty="0"/>
              <a:t>New policies</a:t>
            </a:r>
          </a:p>
          <a:p>
            <a:pPr marL="457200" indent="-457200">
              <a:buClr>
                <a:schemeClr val="accent1"/>
              </a:buClr>
              <a:buFont typeface="Wingdings" panose="05000000000000000000" pitchFamily="2" charset="2"/>
              <a:buChar char="Ø"/>
            </a:pPr>
            <a:r>
              <a:rPr lang="en-US" dirty="0"/>
              <a:t>Suggestive selling techniques</a:t>
            </a:r>
          </a:p>
          <a:p>
            <a:endParaRPr lang="en-US" dirty="0"/>
          </a:p>
        </p:txBody>
      </p:sp>
      <p:pic>
        <p:nvPicPr>
          <p:cNvPr id="4" name="Content Placeholder 1">
            <a:extLst>
              <a:ext uri="{FF2B5EF4-FFF2-40B4-BE49-F238E27FC236}">
                <a16:creationId xmlns:a16="http://schemas.microsoft.com/office/drawing/2014/main" id="{E03BA650-4338-459E-B25F-99868D81FF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1440682"/>
            <a:ext cx="5422731" cy="4435185"/>
          </a:xfrm>
          <a:prstGeom prst="rect">
            <a:avLst/>
          </a:prstGeom>
        </p:spPr>
      </p:pic>
    </p:spTree>
    <p:extLst>
      <p:ext uri="{BB962C8B-B14F-4D97-AF65-F5344CB8AC3E}">
        <p14:creationId xmlns:p14="http://schemas.microsoft.com/office/powerpoint/2010/main" val="1180314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830FA-DC35-454D-BEF1-6FFE605C39EA}"/>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92ADFD6C-BB0F-4D58-BA4C-251EB50AD009}"/>
              </a:ext>
            </a:extLst>
          </p:cNvPr>
          <p:cNvSpPr>
            <a:spLocks noGrp="1"/>
          </p:cNvSpPr>
          <p:nvPr>
            <p:ph sz="half" idx="1"/>
          </p:nvPr>
        </p:nvSpPr>
        <p:spPr/>
        <p:txBody>
          <a:bodyPr/>
          <a:lstStyle/>
          <a:p>
            <a:r>
              <a:rPr lang="en-US" dirty="0"/>
              <a:t>Managers should:</a:t>
            </a:r>
          </a:p>
          <a:p>
            <a:pPr marL="457200" indent="-457200">
              <a:buClr>
                <a:schemeClr val="accent1"/>
              </a:buClr>
              <a:buFont typeface="Wingdings" panose="05000000000000000000" pitchFamily="2" charset="2"/>
              <a:buChar char="Ø"/>
            </a:pPr>
            <a:r>
              <a:rPr lang="en-US" dirty="0"/>
              <a:t>Encourage communication</a:t>
            </a:r>
          </a:p>
          <a:p>
            <a:pPr marL="457200" indent="-457200">
              <a:buClr>
                <a:schemeClr val="accent1"/>
              </a:buClr>
              <a:buFont typeface="Wingdings" panose="05000000000000000000" pitchFamily="2" charset="2"/>
              <a:buChar char="Ø"/>
            </a:pPr>
            <a:r>
              <a:rPr lang="en-US" dirty="0"/>
              <a:t>Listen carefully</a:t>
            </a:r>
          </a:p>
          <a:p>
            <a:pPr marL="457200" indent="-457200">
              <a:buClr>
                <a:schemeClr val="accent1"/>
              </a:buClr>
              <a:buFont typeface="Wingdings" panose="05000000000000000000" pitchFamily="2" charset="2"/>
              <a:buChar char="Ø"/>
            </a:pPr>
            <a:r>
              <a:rPr lang="en-US" dirty="0"/>
              <a:t>Motivate the employees</a:t>
            </a:r>
          </a:p>
          <a:p>
            <a:pPr marL="457200" indent="-457200">
              <a:buClr>
                <a:schemeClr val="accent1"/>
              </a:buClr>
              <a:buFont typeface="Wingdings" panose="05000000000000000000" pitchFamily="2" charset="2"/>
              <a:buChar char="Ø"/>
            </a:pPr>
            <a:r>
              <a:rPr lang="en-US" dirty="0"/>
              <a:t>Praise employees work</a:t>
            </a:r>
          </a:p>
          <a:p>
            <a:endParaRPr lang="en-US" dirty="0"/>
          </a:p>
        </p:txBody>
      </p:sp>
      <p:pic>
        <p:nvPicPr>
          <p:cNvPr id="4" name="Content Placeholder 8">
            <a:extLst>
              <a:ext uri="{FF2B5EF4-FFF2-40B4-BE49-F238E27FC236}">
                <a16:creationId xmlns:a16="http://schemas.microsoft.com/office/drawing/2014/main" id="{CE093939-0043-427A-AF24-B6E44E1EAD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3506" y="1320799"/>
            <a:ext cx="4939451" cy="4652963"/>
          </a:xfrm>
          <a:prstGeom prst="rect">
            <a:avLst/>
          </a:prstGeom>
        </p:spPr>
      </p:pic>
    </p:spTree>
    <p:extLst>
      <p:ext uri="{BB962C8B-B14F-4D97-AF65-F5344CB8AC3E}">
        <p14:creationId xmlns:p14="http://schemas.microsoft.com/office/powerpoint/2010/main" val="384713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3F266-2DE9-4AC5-8FE5-C746051B68AC}"/>
              </a:ext>
            </a:extLst>
          </p:cNvPr>
          <p:cNvSpPr>
            <a:spLocks noGrp="1"/>
          </p:cNvSpPr>
          <p:nvPr>
            <p:ph type="title"/>
          </p:nvPr>
        </p:nvSpPr>
        <p:spPr/>
        <p:txBody>
          <a:bodyPr/>
          <a:lstStyle/>
          <a:p>
            <a:r>
              <a:rPr lang="en-US" dirty="0"/>
              <a:t>Objectives of a Staff Meeting</a:t>
            </a:r>
          </a:p>
        </p:txBody>
      </p:sp>
      <p:sp>
        <p:nvSpPr>
          <p:cNvPr id="3" name="Content Placeholder 2">
            <a:extLst>
              <a:ext uri="{FF2B5EF4-FFF2-40B4-BE49-F238E27FC236}">
                <a16:creationId xmlns:a16="http://schemas.microsoft.com/office/drawing/2014/main" id="{B8F334AE-7C35-449A-B535-3C41B5E2D897}"/>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Creative </a:t>
            </a:r>
          </a:p>
          <a:p>
            <a:pPr marL="457200" indent="-457200">
              <a:buClr>
                <a:schemeClr val="accent1"/>
              </a:buClr>
              <a:buFont typeface="Wingdings" panose="05000000000000000000" pitchFamily="2" charset="2"/>
              <a:buChar char="Ø"/>
            </a:pPr>
            <a:r>
              <a:rPr lang="en-US" dirty="0"/>
              <a:t>Discussion </a:t>
            </a:r>
          </a:p>
          <a:p>
            <a:pPr marL="457200" indent="-457200">
              <a:buClr>
                <a:schemeClr val="accent1"/>
              </a:buClr>
              <a:buFont typeface="Wingdings" panose="05000000000000000000" pitchFamily="2" charset="2"/>
              <a:buChar char="Ø"/>
            </a:pPr>
            <a:r>
              <a:rPr lang="en-US" dirty="0"/>
              <a:t>Informational</a:t>
            </a:r>
          </a:p>
          <a:p>
            <a:pPr marL="457200" indent="-457200">
              <a:buClr>
                <a:schemeClr val="accent1"/>
              </a:buClr>
              <a:buFont typeface="Wingdings" panose="05000000000000000000" pitchFamily="2" charset="2"/>
              <a:buChar char="Ø"/>
            </a:pPr>
            <a:r>
              <a:rPr lang="en-US" dirty="0"/>
              <a:t>Motivational </a:t>
            </a:r>
          </a:p>
          <a:p>
            <a:endParaRPr lang="en-US" dirty="0"/>
          </a:p>
        </p:txBody>
      </p:sp>
      <p:pic>
        <p:nvPicPr>
          <p:cNvPr id="4" name="Content Placeholder 1">
            <a:extLst>
              <a:ext uri="{FF2B5EF4-FFF2-40B4-BE49-F238E27FC236}">
                <a16:creationId xmlns:a16="http://schemas.microsoft.com/office/drawing/2014/main" id="{F40910F1-8658-4E87-B612-2D4812EFE5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8673" y="1690689"/>
            <a:ext cx="5951378" cy="4486274"/>
          </a:xfrm>
          <a:prstGeom prst="rect">
            <a:avLst/>
          </a:prstGeom>
        </p:spPr>
      </p:pic>
    </p:spTree>
    <p:extLst>
      <p:ext uri="{BB962C8B-B14F-4D97-AF65-F5344CB8AC3E}">
        <p14:creationId xmlns:p14="http://schemas.microsoft.com/office/powerpoint/2010/main" val="3766174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EE45-E11C-4FB2-9B5F-3E1E813FBCE9}"/>
              </a:ext>
            </a:extLst>
          </p:cNvPr>
          <p:cNvSpPr>
            <a:spLocks noGrp="1"/>
          </p:cNvSpPr>
          <p:nvPr>
            <p:ph type="title"/>
          </p:nvPr>
        </p:nvSpPr>
        <p:spPr/>
        <p:txBody>
          <a:bodyPr/>
          <a:lstStyle/>
          <a:p>
            <a:r>
              <a:rPr lang="en-US" dirty="0">
                <a:hlinkClick r:id="rId4"/>
              </a:rPr>
              <a:t>Restaurant Marketing - How to Manage Your Restaurant Staff</a:t>
            </a:r>
            <a:r>
              <a:rPr lang="en-US" dirty="0"/>
              <a:t> </a:t>
            </a:r>
            <a:r>
              <a:rPr lang="en-US" b="0" dirty="0"/>
              <a:t>(click on link)</a:t>
            </a:r>
          </a:p>
        </p:txBody>
      </p:sp>
      <p:pic>
        <p:nvPicPr>
          <p:cNvPr id="4" name="ApqhfgzYbw4">
            <a:extLst>
              <a:ext uri="{FF2B5EF4-FFF2-40B4-BE49-F238E27FC236}">
                <a16:creationId xmlns:a16="http://schemas.microsoft.com/office/drawing/2014/main" id="{7A0DA6E1-E773-4BFB-83B9-4E49E472C625}"/>
              </a:ext>
            </a:extLst>
          </p:cNvPr>
          <p:cNvPicPr>
            <a:picLocks noRot="1" noChangeAspect="1"/>
          </p:cNvPicPr>
          <p:nvPr>
            <a:videoFile r:link="rId1"/>
          </p:nvPr>
        </p:nvPicPr>
        <p:blipFill rotWithShape="1">
          <a:blip r:embed="rId5"/>
          <a:srcRect l="7088" t="12213" r="667" b="22585"/>
          <a:stretch/>
        </p:blipFill>
        <p:spPr>
          <a:xfrm>
            <a:off x="1790700" y="2088032"/>
            <a:ext cx="8610599" cy="3680995"/>
          </a:xfrm>
          <a:prstGeom prst="rect">
            <a:avLst/>
          </a:prstGeom>
        </p:spPr>
      </p:pic>
    </p:spTree>
    <p:extLst>
      <p:ext uri="{BB962C8B-B14F-4D97-AF65-F5344CB8AC3E}">
        <p14:creationId xmlns:p14="http://schemas.microsoft.com/office/powerpoint/2010/main" val="1018913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DFF9A3-5CAB-47DE-B56C-6745442BF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1956" y="603614"/>
            <a:ext cx="5745563" cy="5752736"/>
          </a:xfrm>
          <a:prstGeom prst="rect">
            <a:avLst/>
          </a:prstGeom>
        </p:spPr>
      </p:pic>
    </p:spTree>
    <p:extLst>
      <p:ext uri="{BB962C8B-B14F-4D97-AF65-F5344CB8AC3E}">
        <p14:creationId xmlns:p14="http://schemas.microsoft.com/office/powerpoint/2010/main" val="1544707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B0D0C-9E5B-4E64-92D7-EEE94D3F2489}"/>
              </a:ext>
            </a:extLst>
          </p:cNvPr>
          <p:cNvSpPr>
            <a:spLocks noGrp="1"/>
          </p:cNvSpPr>
          <p:nvPr>
            <p:ph type="title"/>
          </p:nvPr>
        </p:nvSpPr>
        <p:spPr/>
        <p:txBody>
          <a:bodyPr/>
          <a:lstStyle/>
          <a:p>
            <a:r>
              <a:rPr lang="en-US" dirty="0"/>
              <a:t>Let’s Review!</a:t>
            </a:r>
          </a:p>
        </p:txBody>
      </p:sp>
      <p:sp>
        <p:nvSpPr>
          <p:cNvPr id="3" name="Content Placeholder 2">
            <a:extLst>
              <a:ext uri="{FF2B5EF4-FFF2-40B4-BE49-F238E27FC236}">
                <a16:creationId xmlns:a16="http://schemas.microsoft.com/office/drawing/2014/main" id="{EA376DA0-A7B6-4777-BE56-E090DADCBC62}"/>
              </a:ext>
            </a:extLst>
          </p:cNvPr>
          <p:cNvSpPr>
            <a:spLocks noGrp="1"/>
          </p:cNvSpPr>
          <p:nvPr>
            <p:ph sz="half" idx="1"/>
          </p:nvPr>
        </p:nvSpPr>
        <p:spPr/>
        <p:txBody>
          <a:bodyPr/>
          <a:lstStyle/>
          <a:p>
            <a:pPr marL="514350" indent="-514350">
              <a:buFont typeface="+mj-lt"/>
              <a:buAutoNum type="arabicPeriod"/>
            </a:pPr>
            <a:r>
              <a:rPr lang="en-US" dirty="0"/>
              <a:t>Is commercial equipment intimidating?</a:t>
            </a:r>
          </a:p>
          <a:p>
            <a:pPr marL="514350" indent="-514350">
              <a:buFont typeface="+mj-lt"/>
              <a:buAutoNum type="arabicPeriod"/>
            </a:pPr>
            <a:r>
              <a:rPr lang="en-US" dirty="0"/>
              <a:t>Can you identify all of the commercial equipment in the lab?</a:t>
            </a:r>
          </a:p>
          <a:p>
            <a:pPr marL="514350" indent="-514350">
              <a:buFont typeface="+mj-lt"/>
              <a:buAutoNum type="arabicPeriod"/>
            </a:pPr>
            <a:r>
              <a:rPr lang="en-US" dirty="0"/>
              <a:t>What should the temperature of the refrigerator be set at? The freezer?</a:t>
            </a:r>
          </a:p>
          <a:p>
            <a:pPr marL="514350" indent="-514350">
              <a:buFont typeface="+mj-lt"/>
              <a:buAutoNum type="arabicPeriod"/>
            </a:pPr>
            <a:r>
              <a:rPr lang="en-US" dirty="0"/>
              <a:t>What are the parts of a knife?</a:t>
            </a:r>
          </a:p>
          <a:p>
            <a:pPr marL="514350" indent="-514350">
              <a:buFont typeface="+mj-lt"/>
              <a:buAutoNum type="arabicPeriod"/>
            </a:pPr>
            <a:r>
              <a:rPr lang="en-US" dirty="0"/>
              <a:t>Can you name at least five types of knives?</a:t>
            </a:r>
          </a:p>
          <a:p>
            <a:pPr marL="514350" indent="-514350">
              <a:buFont typeface="+mj-lt"/>
              <a:buAutoNum type="arabicPeriod"/>
            </a:pPr>
            <a:r>
              <a:rPr lang="en-US" dirty="0"/>
              <a:t>Why are staff meetings needed?</a:t>
            </a:r>
          </a:p>
          <a:p>
            <a:endParaRPr lang="en-US" dirty="0"/>
          </a:p>
        </p:txBody>
      </p:sp>
    </p:spTree>
    <p:extLst>
      <p:ext uri="{BB962C8B-B14F-4D97-AF65-F5344CB8AC3E}">
        <p14:creationId xmlns:p14="http://schemas.microsoft.com/office/powerpoint/2010/main" val="3366932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B8EF0-6E16-489D-B509-A6E15DB3F433}"/>
              </a:ext>
            </a:extLst>
          </p:cNvPr>
          <p:cNvSpPr>
            <a:spLocks noGrp="1"/>
          </p:cNvSpPr>
          <p:nvPr>
            <p:ph type="title"/>
          </p:nvPr>
        </p:nvSpPr>
        <p:spPr/>
        <p:txBody>
          <a:bodyPr/>
          <a:lstStyle/>
          <a:p>
            <a:r>
              <a:rPr lang="en-US" dirty="0"/>
              <a:t>Questions?</a:t>
            </a:r>
          </a:p>
        </p:txBody>
      </p:sp>
      <p:pic>
        <p:nvPicPr>
          <p:cNvPr id="4" name="Picture 3">
            <a:extLst>
              <a:ext uri="{FF2B5EF4-FFF2-40B4-BE49-F238E27FC236}">
                <a16:creationId xmlns:a16="http://schemas.microsoft.com/office/drawing/2014/main" id="{068F8403-0969-4127-B1B6-00065686C1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4176" y="549671"/>
            <a:ext cx="5423647" cy="5423647"/>
          </a:xfrm>
          <a:prstGeom prst="rect">
            <a:avLst/>
          </a:prstGeom>
        </p:spPr>
      </p:pic>
    </p:spTree>
    <p:extLst>
      <p:ext uri="{BB962C8B-B14F-4D97-AF65-F5344CB8AC3E}">
        <p14:creationId xmlns:p14="http://schemas.microsoft.com/office/powerpoint/2010/main" val="4165521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B1414-3D99-4142-B658-93725D6FA7D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7BF8FBBD-468F-458D-B205-F2262951F273}"/>
              </a:ext>
            </a:extLst>
          </p:cNvPr>
          <p:cNvSpPr>
            <a:spLocks noGrp="1"/>
          </p:cNvSpPr>
          <p:nvPr>
            <p:ph sz="half" idx="1"/>
          </p:nvPr>
        </p:nvSpPr>
        <p:spPr/>
        <p:txBody>
          <a:bodyPr/>
          <a:lstStyle/>
          <a:p>
            <a:r>
              <a:rPr lang="en-US" sz="2400" dirty="0"/>
              <a:t>Images:</a:t>
            </a:r>
          </a:p>
          <a:p>
            <a:pPr marL="342900" indent="-342900">
              <a:buClr>
                <a:schemeClr val="accent1"/>
              </a:buClr>
              <a:buFont typeface="Wingdings" panose="05000000000000000000" pitchFamily="2" charset="2"/>
              <a:buChar char="Ø"/>
            </a:pPr>
            <a:r>
              <a:rPr lang="en-US" sz="2400" dirty="0" err="1"/>
              <a:t>Hollestein</a:t>
            </a:r>
            <a:r>
              <a:rPr lang="en-US" sz="2400" dirty="0"/>
              <a:t> Career and Technology Center, Eagle Mountain-Saginaw ISD, Fort Worth, Texas, Chef Damion Brown (Slides 4, 6, 7, 8, 9, 13, 14) </a:t>
            </a:r>
          </a:p>
          <a:p>
            <a:pPr marL="342900" indent="-342900">
              <a:buClr>
                <a:schemeClr val="accent1"/>
              </a:buClr>
              <a:buFont typeface="Wingdings" panose="05000000000000000000" pitchFamily="2" charset="2"/>
              <a:buChar char="Ø"/>
            </a:pPr>
            <a:r>
              <a:rPr lang="en-US" sz="2400" dirty="0"/>
              <a:t>Shutterstock™ images. Photos obtained with subscription. (Slides 3, 5, 10, 11, 12, 15, 16, 18, 20, 21, 22, 23, 25, 27)</a:t>
            </a:r>
          </a:p>
          <a:p>
            <a:r>
              <a:rPr lang="en-US" sz="2400" dirty="0"/>
              <a:t>Textbooks:</a:t>
            </a:r>
          </a:p>
          <a:p>
            <a:pPr marL="342900" indent="-342900" fontAlgn="base">
              <a:buClr>
                <a:schemeClr val="accent1"/>
              </a:buClr>
              <a:buFont typeface="Wingdings" panose="05000000000000000000" pitchFamily="2" charset="2"/>
              <a:buChar char="Ø"/>
            </a:pPr>
            <a:r>
              <a:rPr lang="en-US" sz="2400" i="1" dirty="0"/>
              <a:t>Culinary essentials.</a:t>
            </a:r>
            <a:r>
              <a:rPr lang="en-US" sz="2400" dirty="0"/>
              <a:t> (2010). Woodland Hills, CA: Glencoe/McGraw-Hill.</a:t>
            </a:r>
          </a:p>
          <a:p>
            <a:pPr marL="342900" indent="-342900" fontAlgn="base">
              <a:buClr>
                <a:schemeClr val="accent1"/>
              </a:buClr>
              <a:buFont typeface="Wingdings" panose="05000000000000000000" pitchFamily="2" charset="2"/>
              <a:buChar char="Ø"/>
            </a:pPr>
            <a:r>
              <a:rPr lang="en-US" sz="2400" dirty="0" err="1"/>
              <a:t>Draz</a:t>
            </a:r>
            <a:r>
              <a:rPr lang="en-US" sz="2400" dirty="0"/>
              <a:t>, J., &amp; </a:t>
            </a:r>
            <a:r>
              <a:rPr lang="en-US" sz="2400" dirty="0" err="1"/>
              <a:t>Koetke</a:t>
            </a:r>
            <a:r>
              <a:rPr lang="en-US" sz="2400" dirty="0"/>
              <a:t>, C. (2014). </a:t>
            </a:r>
            <a:r>
              <a:rPr lang="en-US" sz="2400" i="1" dirty="0"/>
              <a:t>The culinary professional.</a:t>
            </a:r>
            <a:r>
              <a:rPr lang="en-US" sz="2400" dirty="0"/>
              <a:t> Tinley Park, IL: </a:t>
            </a:r>
            <a:r>
              <a:rPr lang="en-US" sz="2400" dirty="0" err="1"/>
              <a:t>Goodheart</a:t>
            </a:r>
            <a:r>
              <a:rPr lang="en-US" sz="2400" dirty="0"/>
              <a:t>-Willcox Company.</a:t>
            </a:r>
          </a:p>
          <a:p>
            <a:pPr marL="342900" indent="-342900" fontAlgn="base">
              <a:buClr>
                <a:schemeClr val="accent1"/>
              </a:buClr>
              <a:buFont typeface="Wingdings" panose="05000000000000000000" pitchFamily="2" charset="2"/>
              <a:buChar char="Ø"/>
            </a:pPr>
            <a:r>
              <a:rPr lang="en-US" sz="2400" i="1" dirty="0"/>
              <a:t>Foundations of restaurant management &amp; culinary arts.</a:t>
            </a:r>
            <a:r>
              <a:rPr lang="en-US" sz="2400" dirty="0"/>
              <a:t> (2011). Boston, MA: Prentice Hall.</a:t>
            </a:r>
          </a:p>
          <a:p>
            <a:endParaRPr lang="en-US" sz="2400" dirty="0"/>
          </a:p>
        </p:txBody>
      </p:sp>
    </p:spTree>
    <p:extLst>
      <p:ext uri="{BB962C8B-B14F-4D97-AF65-F5344CB8AC3E}">
        <p14:creationId xmlns:p14="http://schemas.microsoft.com/office/powerpoint/2010/main" val="3530094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DD1AB-2FDD-4C17-9B2F-BB943498DAC0}"/>
              </a:ext>
            </a:extLst>
          </p:cNvPr>
          <p:cNvSpPr>
            <a:spLocks noGrp="1"/>
          </p:cNvSpPr>
          <p:nvPr>
            <p:ph type="title"/>
          </p:nvPr>
        </p:nvSpPr>
        <p:spPr>
          <a:xfrm>
            <a:off x="740664" y="0"/>
            <a:ext cx="10059452" cy="876300"/>
          </a:xfrm>
        </p:spPr>
        <p:txBody>
          <a:bodyPr/>
          <a:lstStyle/>
          <a:p>
            <a:r>
              <a:rPr lang="en-US" dirty="0"/>
              <a:t>References and Resources</a:t>
            </a:r>
          </a:p>
        </p:txBody>
      </p:sp>
      <p:sp>
        <p:nvSpPr>
          <p:cNvPr id="3" name="Content Placeholder 2">
            <a:extLst>
              <a:ext uri="{FF2B5EF4-FFF2-40B4-BE49-F238E27FC236}">
                <a16:creationId xmlns:a16="http://schemas.microsoft.com/office/drawing/2014/main" id="{0AECE66A-4FB7-4267-9E7D-D61036AF9262}"/>
              </a:ext>
            </a:extLst>
          </p:cNvPr>
          <p:cNvSpPr>
            <a:spLocks noGrp="1"/>
          </p:cNvSpPr>
          <p:nvPr>
            <p:ph sz="half" idx="1"/>
          </p:nvPr>
        </p:nvSpPr>
        <p:spPr>
          <a:xfrm>
            <a:off x="740664" y="1037063"/>
            <a:ext cx="11055750" cy="6746488"/>
          </a:xfrm>
        </p:spPr>
        <p:txBody>
          <a:bodyPr/>
          <a:lstStyle/>
          <a:p>
            <a:r>
              <a:rPr lang="en-US" sz="1600" dirty="0"/>
              <a:t>YouTube™:</a:t>
            </a:r>
          </a:p>
          <a:p>
            <a:pPr marL="285750" indent="-285750">
              <a:buClr>
                <a:schemeClr val="accent1"/>
              </a:buClr>
              <a:buFont typeface="Wingdings" panose="05000000000000000000" pitchFamily="2" charset="2"/>
              <a:buChar char="Ø"/>
            </a:pPr>
            <a:r>
              <a:rPr lang="en-US" sz="1600" dirty="0"/>
              <a:t>Restaurant Marketing - How to Manage Your Restaurant Staff </a:t>
            </a:r>
          </a:p>
          <a:p>
            <a:pPr marL="236538">
              <a:buClr>
                <a:schemeClr val="accent1"/>
              </a:buClr>
            </a:pPr>
            <a:r>
              <a:rPr lang="en-US" sz="1600" dirty="0"/>
              <a:t>	It is certainly important to have happy and satisfied customers in your restaurant, and staff that is happy 	and content will help to achieve this goal. Good communications skills are one thing that will help to keep 	your staff happy.</a:t>
            </a:r>
          </a:p>
          <a:p>
            <a:pPr marL="236538">
              <a:buClr>
                <a:schemeClr val="accent1"/>
              </a:buClr>
            </a:pPr>
            <a:r>
              <a:rPr lang="en-US" sz="1600" dirty="0"/>
              <a:t>	</a:t>
            </a:r>
            <a:r>
              <a:rPr lang="en-US" sz="1600" dirty="0">
                <a:hlinkClick r:id="rId2"/>
              </a:rPr>
              <a:t>https://youtu.be/ApqhfgzYbw4</a:t>
            </a:r>
            <a:endParaRPr lang="en-US" sz="1600" dirty="0"/>
          </a:p>
          <a:p>
            <a:r>
              <a:rPr lang="en-US" sz="1600" dirty="0"/>
              <a:t>Video:</a:t>
            </a:r>
          </a:p>
          <a:p>
            <a:pPr marL="285750" indent="-285750">
              <a:buClr>
                <a:schemeClr val="accent1"/>
              </a:buClr>
              <a:buFont typeface="Wingdings" panose="05000000000000000000" pitchFamily="2" charset="2"/>
              <a:buChar char="Ø"/>
            </a:pPr>
            <a:r>
              <a:rPr lang="en-US" sz="1600" dirty="0"/>
              <a:t>Knife Skills for Chefs</a:t>
            </a:r>
          </a:p>
          <a:p>
            <a:pPr>
              <a:buClr>
                <a:schemeClr val="accent1"/>
              </a:buClr>
            </a:pPr>
            <a:r>
              <a:rPr lang="en-US" sz="1600" dirty="0"/>
              <a:t>	Build your basic knife skills with these educational videos. View the following videos for examples on the 	proper use of quality knives and basic knife cuts.</a:t>
            </a:r>
          </a:p>
          <a:p>
            <a:pPr>
              <a:buClr>
                <a:schemeClr val="accent1"/>
              </a:buClr>
            </a:pPr>
            <a:r>
              <a:rPr lang="en-US" sz="1600" dirty="0"/>
              <a:t>	</a:t>
            </a:r>
            <a:r>
              <a:rPr lang="en-US" sz="1600" dirty="0">
                <a:hlinkClick r:id="rId3"/>
              </a:rPr>
              <a:t>http://www.acfchefs.org/ACF/Resources/Video_Library/Knife/ACF/Resources/Video/Knife</a:t>
            </a:r>
            <a:endParaRPr lang="en-US" sz="1600" dirty="0"/>
          </a:p>
          <a:p>
            <a:r>
              <a:rPr lang="en-US" sz="1600" dirty="0"/>
              <a:t>Website:</a:t>
            </a:r>
          </a:p>
          <a:p>
            <a:pPr marL="285750" indent="-285750">
              <a:buClr>
                <a:schemeClr val="accent1"/>
              </a:buClr>
              <a:buFont typeface="Wingdings" panose="05000000000000000000" pitchFamily="2" charset="2"/>
              <a:buChar char="Ø"/>
            </a:pPr>
            <a:r>
              <a:rPr lang="en-US" sz="1600" dirty="0"/>
              <a:t>What Is the Objective of a Staff Meeting?</a:t>
            </a:r>
          </a:p>
          <a:p>
            <a:r>
              <a:rPr lang="en-US" sz="1600" dirty="0"/>
              <a:t>	It's important to convey the meeting's objectives in advance so that participants know what to expect and 	how to prepare.</a:t>
            </a:r>
          </a:p>
          <a:p>
            <a:r>
              <a:rPr lang="en-US" sz="1600" dirty="0"/>
              <a:t>	</a:t>
            </a:r>
            <a:r>
              <a:rPr lang="en-US" sz="1600" dirty="0">
                <a:hlinkClick r:id="rId4"/>
              </a:rPr>
              <a:t>http://smallbusiness.chron.com/objective-staff-meeting-31381.html</a:t>
            </a:r>
            <a:endParaRPr lang="en-US" sz="1600" dirty="0"/>
          </a:p>
          <a:p>
            <a:endParaRPr lang="en-US" sz="1600" dirty="0"/>
          </a:p>
        </p:txBody>
      </p:sp>
    </p:spTree>
    <p:extLst>
      <p:ext uri="{BB962C8B-B14F-4D97-AF65-F5344CB8AC3E}">
        <p14:creationId xmlns:p14="http://schemas.microsoft.com/office/powerpoint/2010/main" val="402244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E98DC-641B-4BD6-AF71-8DC4167FD125}"/>
              </a:ext>
            </a:extLst>
          </p:cNvPr>
          <p:cNvSpPr>
            <a:spLocks noGrp="1"/>
          </p:cNvSpPr>
          <p:nvPr>
            <p:ph type="title"/>
          </p:nvPr>
        </p:nvSpPr>
        <p:spPr/>
        <p:txBody>
          <a:bodyPr/>
          <a:lstStyle/>
          <a:p>
            <a:r>
              <a:rPr lang="en-US" dirty="0"/>
              <a:t>Culinary Lab Management</a:t>
            </a:r>
          </a:p>
        </p:txBody>
      </p:sp>
      <p:pic>
        <p:nvPicPr>
          <p:cNvPr id="4" name="Picture 3">
            <a:extLst>
              <a:ext uri="{FF2B5EF4-FFF2-40B4-BE49-F238E27FC236}">
                <a16:creationId xmlns:a16="http://schemas.microsoft.com/office/drawing/2014/main" id="{0F8EC5BC-9382-404B-AEE8-92D8EBAF89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2196" y="1405061"/>
            <a:ext cx="7307607" cy="4891637"/>
          </a:xfrm>
          <a:prstGeom prst="rect">
            <a:avLst/>
          </a:prstGeom>
        </p:spPr>
      </p:pic>
    </p:spTree>
    <p:extLst>
      <p:ext uri="{BB962C8B-B14F-4D97-AF65-F5344CB8AC3E}">
        <p14:creationId xmlns:p14="http://schemas.microsoft.com/office/powerpoint/2010/main" val="4259690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D6DF0-0CA0-439B-8F83-4E15893EC4BA}"/>
              </a:ext>
            </a:extLst>
          </p:cNvPr>
          <p:cNvSpPr>
            <a:spLocks noGrp="1"/>
          </p:cNvSpPr>
          <p:nvPr>
            <p:ph type="title"/>
          </p:nvPr>
        </p:nvSpPr>
        <p:spPr/>
        <p:txBody>
          <a:bodyPr/>
          <a:lstStyle/>
          <a:p>
            <a:r>
              <a:rPr lang="en-US" dirty="0"/>
              <a:t>Commercial Equipment</a:t>
            </a:r>
          </a:p>
        </p:txBody>
      </p:sp>
      <p:sp>
        <p:nvSpPr>
          <p:cNvPr id="3" name="Content Placeholder 2">
            <a:extLst>
              <a:ext uri="{FF2B5EF4-FFF2-40B4-BE49-F238E27FC236}">
                <a16:creationId xmlns:a16="http://schemas.microsoft.com/office/drawing/2014/main" id="{54374D96-62FF-4FF2-9F9F-41CD37A18319}"/>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Cooking Equipment</a:t>
            </a:r>
          </a:p>
          <a:p>
            <a:pPr marL="457200" indent="-457200">
              <a:buClr>
                <a:schemeClr val="accent1"/>
              </a:buClr>
              <a:buFont typeface="Wingdings" panose="05000000000000000000" pitchFamily="2" charset="2"/>
              <a:buChar char="Ø"/>
            </a:pPr>
            <a:r>
              <a:rPr lang="en-US" dirty="0"/>
              <a:t>Holding Equipment </a:t>
            </a:r>
          </a:p>
          <a:p>
            <a:pPr marL="457200" indent="-457200">
              <a:buClr>
                <a:schemeClr val="accent1"/>
              </a:buClr>
              <a:buFont typeface="Wingdings" panose="05000000000000000000" pitchFamily="2" charset="2"/>
              <a:buChar char="Ø"/>
            </a:pPr>
            <a:r>
              <a:rPr lang="en-US" dirty="0"/>
              <a:t>Refrigeration</a:t>
            </a:r>
          </a:p>
        </p:txBody>
      </p:sp>
      <p:pic>
        <p:nvPicPr>
          <p:cNvPr id="4" name="Picture Placeholder 8" descr="Showcase Dinner 111.jpg">
            <a:extLst>
              <a:ext uri="{FF2B5EF4-FFF2-40B4-BE49-F238E27FC236}">
                <a16:creationId xmlns:a16="http://schemas.microsoft.com/office/drawing/2014/main" id="{ABD6E510-B647-4C53-BE21-8E58CC62A1FA}"/>
              </a:ext>
            </a:extLst>
          </p:cNvPr>
          <p:cNvPicPr>
            <a:picLocks noChangeAspect="1"/>
          </p:cNvPicPr>
          <p:nvPr/>
        </p:nvPicPr>
        <p:blipFill>
          <a:blip r:embed="rId3" cstate="print"/>
          <a:srcRect l="7813" r="7813"/>
          <a:stretch>
            <a:fillRect/>
          </a:stretch>
        </p:blipFill>
        <p:spPr>
          <a:xfrm>
            <a:off x="5281919" y="1350766"/>
            <a:ext cx="6172200" cy="4873625"/>
          </a:xfrm>
          <a:prstGeom prst="rect">
            <a:avLst/>
          </a:prstGeom>
        </p:spPr>
      </p:pic>
    </p:spTree>
    <p:extLst>
      <p:ext uri="{BB962C8B-B14F-4D97-AF65-F5344CB8AC3E}">
        <p14:creationId xmlns:p14="http://schemas.microsoft.com/office/powerpoint/2010/main" val="2181066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47AEC-A5D8-433B-8009-BEC4513FC5B4}"/>
              </a:ext>
            </a:extLst>
          </p:cNvPr>
          <p:cNvSpPr>
            <a:spLocks noGrp="1"/>
          </p:cNvSpPr>
          <p:nvPr>
            <p:ph type="title"/>
          </p:nvPr>
        </p:nvSpPr>
        <p:spPr/>
        <p:txBody>
          <a:bodyPr/>
          <a:lstStyle/>
          <a:p>
            <a:r>
              <a:rPr lang="en-US" dirty="0"/>
              <a:t>Cooking Equipment</a:t>
            </a:r>
          </a:p>
        </p:txBody>
      </p:sp>
      <p:sp>
        <p:nvSpPr>
          <p:cNvPr id="3" name="Content Placeholder 2">
            <a:extLst>
              <a:ext uri="{FF2B5EF4-FFF2-40B4-BE49-F238E27FC236}">
                <a16:creationId xmlns:a16="http://schemas.microsoft.com/office/drawing/2014/main" id="{73FF930A-BF0A-40B2-B58F-21B952FE2D5F}"/>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Broilers, grills and fryers </a:t>
            </a:r>
          </a:p>
          <a:p>
            <a:pPr marL="457200" indent="-457200">
              <a:buClr>
                <a:schemeClr val="accent1"/>
              </a:buClr>
              <a:buFont typeface="Wingdings" panose="05000000000000000000" pitchFamily="2" charset="2"/>
              <a:buChar char="Ø"/>
            </a:pPr>
            <a:r>
              <a:rPr lang="en-US" dirty="0"/>
              <a:t>Kettles and steamers</a:t>
            </a:r>
          </a:p>
          <a:p>
            <a:pPr marL="457200" indent="-457200">
              <a:buClr>
                <a:schemeClr val="accent1"/>
              </a:buClr>
              <a:buFont typeface="Wingdings" panose="05000000000000000000" pitchFamily="2" charset="2"/>
              <a:buChar char="Ø"/>
            </a:pPr>
            <a:r>
              <a:rPr lang="en-US" dirty="0"/>
              <a:t>Ovens</a:t>
            </a:r>
          </a:p>
          <a:p>
            <a:pPr marL="457200" indent="-457200">
              <a:buClr>
                <a:schemeClr val="accent1"/>
              </a:buClr>
              <a:buFont typeface="Wingdings" panose="05000000000000000000" pitchFamily="2" charset="2"/>
              <a:buChar char="Ø"/>
            </a:pPr>
            <a:r>
              <a:rPr lang="en-US" dirty="0"/>
              <a:t>Ranges</a:t>
            </a:r>
          </a:p>
          <a:p>
            <a:endParaRPr lang="en-US" dirty="0"/>
          </a:p>
        </p:txBody>
      </p:sp>
      <p:pic>
        <p:nvPicPr>
          <p:cNvPr id="4" name="Picture 3">
            <a:extLst>
              <a:ext uri="{FF2B5EF4-FFF2-40B4-BE49-F238E27FC236}">
                <a16:creationId xmlns:a16="http://schemas.microsoft.com/office/drawing/2014/main" id="{4479658C-F4B3-4197-B4E7-D49E905907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0704" y="2174488"/>
            <a:ext cx="6163415" cy="4117161"/>
          </a:xfrm>
          <a:prstGeom prst="rect">
            <a:avLst/>
          </a:prstGeom>
        </p:spPr>
      </p:pic>
    </p:spTree>
    <p:extLst>
      <p:ext uri="{BB962C8B-B14F-4D97-AF65-F5344CB8AC3E}">
        <p14:creationId xmlns:p14="http://schemas.microsoft.com/office/powerpoint/2010/main" val="4048064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D9622-340B-4CC2-B62A-BF45272A0383}"/>
              </a:ext>
            </a:extLst>
          </p:cNvPr>
          <p:cNvSpPr>
            <a:spLocks noGrp="1"/>
          </p:cNvSpPr>
          <p:nvPr>
            <p:ph type="title"/>
          </p:nvPr>
        </p:nvSpPr>
        <p:spPr/>
        <p:txBody>
          <a:bodyPr/>
          <a:lstStyle/>
          <a:p>
            <a:r>
              <a:rPr lang="en-US" dirty="0"/>
              <a:t>Broilers, Grills and Fryers</a:t>
            </a:r>
          </a:p>
        </p:txBody>
      </p:sp>
      <p:sp>
        <p:nvSpPr>
          <p:cNvPr id="3" name="Content Placeholder 2">
            <a:extLst>
              <a:ext uri="{FF2B5EF4-FFF2-40B4-BE49-F238E27FC236}">
                <a16:creationId xmlns:a16="http://schemas.microsoft.com/office/drawing/2014/main" id="{B13172E8-E670-4161-AB4A-C46C07193C6B}"/>
              </a:ext>
            </a:extLst>
          </p:cNvPr>
          <p:cNvSpPr>
            <a:spLocks noGrp="1"/>
          </p:cNvSpPr>
          <p:nvPr>
            <p:ph sz="half" idx="1"/>
          </p:nvPr>
        </p:nvSpPr>
        <p:spPr/>
        <p:txBody>
          <a:bodyPr/>
          <a:lstStyle/>
          <a:p>
            <a:r>
              <a:rPr lang="en-US" dirty="0"/>
              <a:t>Broilers and grills</a:t>
            </a:r>
          </a:p>
          <a:p>
            <a:pPr marL="457200" indent="-457200">
              <a:buClr>
                <a:schemeClr val="accent1"/>
              </a:buClr>
              <a:buFont typeface="Wingdings" panose="05000000000000000000" pitchFamily="2" charset="2"/>
              <a:buChar char="Ø"/>
            </a:pPr>
            <a:r>
              <a:rPr lang="en-US" dirty="0"/>
              <a:t>Broiler</a:t>
            </a:r>
          </a:p>
          <a:p>
            <a:pPr marL="457200" indent="-457200">
              <a:buClr>
                <a:schemeClr val="accent1"/>
              </a:buClr>
              <a:buFont typeface="Wingdings" panose="05000000000000000000" pitchFamily="2" charset="2"/>
              <a:buChar char="Ø"/>
            </a:pPr>
            <a:r>
              <a:rPr lang="en-US" dirty="0"/>
              <a:t>Grill</a:t>
            </a:r>
          </a:p>
          <a:p>
            <a:pPr marL="457200" indent="-457200">
              <a:buClr>
                <a:schemeClr val="accent1"/>
              </a:buClr>
              <a:buFont typeface="Wingdings" panose="05000000000000000000" pitchFamily="2" charset="2"/>
              <a:buChar char="Ø"/>
            </a:pPr>
            <a:r>
              <a:rPr lang="en-US" dirty="0"/>
              <a:t>Salamander </a:t>
            </a:r>
          </a:p>
          <a:p>
            <a:r>
              <a:rPr lang="en-US" dirty="0"/>
              <a:t>Fryers</a:t>
            </a:r>
          </a:p>
          <a:p>
            <a:pPr marL="457200" indent="-457200">
              <a:buClr>
                <a:schemeClr val="accent1"/>
              </a:buClr>
              <a:buFont typeface="Wingdings" panose="05000000000000000000" pitchFamily="2" charset="2"/>
              <a:buChar char="Ø"/>
            </a:pPr>
            <a:r>
              <a:rPr lang="en-US" dirty="0"/>
              <a:t>Deep</a:t>
            </a:r>
          </a:p>
          <a:p>
            <a:pPr marL="457200" indent="-457200">
              <a:buClr>
                <a:schemeClr val="accent1"/>
              </a:buClr>
              <a:buFont typeface="Wingdings" panose="05000000000000000000" pitchFamily="2" charset="2"/>
              <a:buChar char="Ø"/>
            </a:pPr>
            <a:r>
              <a:rPr lang="en-US" dirty="0"/>
              <a:t>Pressure</a:t>
            </a:r>
          </a:p>
          <a:p>
            <a:endParaRPr lang="en-US" dirty="0"/>
          </a:p>
        </p:txBody>
      </p:sp>
      <p:pic>
        <p:nvPicPr>
          <p:cNvPr id="4" name="Content Placeholder 3" descr="100_2238.JPG">
            <a:extLst>
              <a:ext uri="{FF2B5EF4-FFF2-40B4-BE49-F238E27FC236}">
                <a16:creationId xmlns:a16="http://schemas.microsoft.com/office/drawing/2014/main" id="{6AABB029-0F01-4149-A393-3DC21C111401}"/>
              </a:ext>
            </a:extLst>
          </p:cNvPr>
          <p:cNvPicPr>
            <a:picLocks noChangeAspect="1"/>
          </p:cNvPicPr>
          <p:nvPr/>
        </p:nvPicPr>
        <p:blipFill>
          <a:blip r:embed="rId3" cstate="print"/>
          <a:stretch>
            <a:fillRect/>
          </a:stretch>
        </p:blipFill>
        <p:spPr>
          <a:xfrm rot="5400000">
            <a:off x="8449398" y="785567"/>
            <a:ext cx="2490283" cy="3318519"/>
          </a:xfrm>
          <a:prstGeom prst="rect">
            <a:avLst/>
          </a:prstGeom>
        </p:spPr>
      </p:pic>
      <p:pic>
        <p:nvPicPr>
          <p:cNvPr id="5" name="Content Placeholder 5" descr="100_2261.JPG">
            <a:extLst>
              <a:ext uri="{FF2B5EF4-FFF2-40B4-BE49-F238E27FC236}">
                <a16:creationId xmlns:a16="http://schemas.microsoft.com/office/drawing/2014/main" id="{BEF526B1-9A12-491C-8B8F-64DAFE63CC12}"/>
              </a:ext>
            </a:extLst>
          </p:cNvPr>
          <p:cNvPicPr>
            <a:picLocks noChangeAspect="1"/>
          </p:cNvPicPr>
          <p:nvPr/>
        </p:nvPicPr>
        <p:blipFill>
          <a:blip r:embed="rId4" cstate="print"/>
          <a:stretch>
            <a:fillRect/>
          </a:stretch>
        </p:blipFill>
        <p:spPr>
          <a:xfrm>
            <a:off x="3878351" y="3454440"/>
            <a:ext cx="3783805" cy="2837209"/>
          </a:xfrm>
          <a:prstGeom prst="rect">
            <a:avLst/>
          </a:prstGeom>
        </p:spPr>
      </p:pic>
    </p:spTree>
    <p:extLst>
      <p:ext uri="{BB962C8B-B14F-4D97-AF65-F5344CB8AC3E}">
        <p14:creationId xmlns:p14="http://schemas.microsoft.com/office/powerpoint/2010/main" val="127366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AAC67-0449-4EBF-8113-F37C4EF6FE6D}"/>
              </a:ext>
            </a:extLst>
          </p:cNvPr>
          <p:cNvSpPr>
            <a:spLocks noGrp="1"/>
          </p:cNvSpPr>
          <p:nvPr>
            <p:ph type="title"/>
          </p:nvPr>
        </p:nvSpPr>
        <p:spPr/>
        <p:txBody>
          <a:bodyPr/>
          <a:lstStyle/>
          <a:p>
            <a:r>
              <a:rPr lang="en-US" dirty="0"/>
              <a:t>Kettles and Steamers</a:t>
            </a:r>
          </a:p>
        </p:txBody>
      </p:sp>
      <p:sp>
        <p:nvSpPr>
          <p:cNvPr id="3" name="Content Placeholder 2">
            <a:extLst>
              <a:ext uri="{FF2B5EF4-FFF2-40B4-BE49-F238E27FC236}">
                <a16:creationId xmlns:a16="http://schemas.microsoft.com/office/drawing/2014/main" id="{344CFE20-46C2-4AC3-8E7A-EC4689675400}"/>
              </a:ext>
            </a:extLst>
          </p:cNvPr>
          <p:cNvSpPr>
            <a:spLocks noGrp="1"/>
          </p:cNvSpPr>
          <p:nvPr>
            <p:ph sz="half" idx="1"/>
          </p:nvPr>
        </p:nvSpPr>
        <p:spPr/>
        <p:txBody>
          <a:bodyPr/>
          <a:lstStyle/>
          <a:p>
            <a:r>
              <a:rPr lang="en-US" dirty="0"/>
              <a:t>Kettles</a:t>
            </a:r>
          </a:p>
          <a:p>
            <a:pPr marL="457200" indent="-457200">
              <a:buClr>
                <a:schemeClr val="accent1"/>
              </a:buClr>
              <a:buFont typeface="Wingdings" panose="05000000000000000000" pitchFamily="2" charset="2"/>
              <a:buChar char="Ø"/>
            </a:pPr>
            <a:r>
              <a:rPr lang="en-US" dirty="0"/>
              <a:t>Steam-jacketed</a:t>
            </a:r>
          </a:p>
          <a:p>
            <a:pPr marL="457200" indent="-457200">
              <a:buClr>
                <a:schemeClr val="accent1"/>
              </a:buClr>
              <a:buFont typeface="Wingdings" panose="05000000000000000000" pitchFamily="2" charset="2"/>
              <a:buChar char="Ø"/>
            </a:pPr>
            <a:r>
              <a:rPr lang="en-US" dirty="0"/>
              <a:t>Tilt </a:t>
            </a:r>
            <a:r>
              <a:rPr lang="en-US" dirty="0" err="1"/>
              <a:t>braiser</a:t>
            </a:r>
            <a:endParaRPr lang="en-US" dirty="0"/>
          </a:p>
          <a:p>
            <a:r>
              <a:rPr lang="en-US" dirty="0"/>
              <a:t>Steamers</a:t>
            </a:r>
          </a:p>
          <a:p>
            <a:pPr marL="457200" indent="-457200">
              <a:buClr>
                <a:schemeClr val="accent1"/>
              </a:buClr>
              <a:buFont typeface="Wingdings" panose="05000000000000000000" pitchFamily="2" charset="2"/>
              <a:buChar char="Ø"/>
            </a:pPr>
            <a:r>
              <a:rPr lang="en-US" dirty="0"/>
              <a:t>Convection</a:t>
            </a:r>
          </a:p>
          <a:p>
            <a:pPr marL="457200" indent="-457200">
              <a:buClr>
                <a:schemeClr val="accent1"/>
              </a:buClr>
              <a:buFont typeface="Wingdings" panose="05000000000000000000" pitchFamily="2" charset="2"/>
              <a:buChar char="Ø"/>
            </a:pPr>
            <a:r>
              <a:rPr lang="en-US" dirty="0"/>
              <a:t>Pressure </a:t>
            </a:r>
          </a:p>
          <a:p>
            <a:endParaRPr lang="en-US" dirty="0"/>
          </a:p>
        </p:txBody>
      </p:sp>
      <p:pic>
        <p:nvPicPr>
          <p:cNvPr id="4" name="Content Placeholder 3" descr="100_2246.JPG">
            <a:extLst>
              <a:ext uri="{FF2B5EF4-FFF2-40B4-BE49-F238E27FC236}">
                <a16:creationId xmlns:a16="http://schemas.microsoft.com/office/drawing/2014/main" id="{BAA9A3A0-FA86-42F4-850A-449F94D11093}"/>
              </a:ext>
            </a:extLst>
          </p:cNvPr>
          <p:cNvPicPr>
            <a:picLocks noChangeAspect="1"/>
          </p:cNvPicPr>
          <p:nvPr/>
        </p:nvPicPr>
        <p:blipFill>
          <a:blip r:embed="rId3" cstate="print"/>
          <a:stretch>
            <a:fillRect/>
          </a:stretch>
        </p:blipFill>
        <p:spPr>
          <a:xfrm>
            <a:off x="5929586" y="845359"/>
            <a:ext cx="2562899" cy="3415178"/>
          </a:xfrm>
          <a:prstGeom prst="rect">
            <a:avLst/>
          </a:prstGeom>
        </p:spPr>
      </p:pic>
      <p:pic>
        <p:nvPicPr>
          <p:cNvPr id="5" name="Content Placeholder 6" descr="100_2262.JPG">
            <a:extLst>
              <a:ext uri="{FF2B5EF4-FFF2-40B4-BE49-F238E27FC236}">
                <a16:creationId xmlns:a16="http://schemas.microsoft.com/office/drawing/2014/main" id="{4299E0AC-3BD0-45D4-A511-B847AA579218}"/>
              </a:ext>
            </a:extLst>
          </p:cNvPr>
          <p:cNvPicPr>
            <a:picLocks noChangeAspect="1"/>
          </p:cNvPicPr>
          <p:nvPr/>
        </p:nvPicPr>
        <p:blipFill>
          <a:blip r:embed="rId4" cstate="print"/>
          <a:stretch>
            <a:fillRect/>
          </a:stretch>
        </p:blipFill>
        <p:spPr>
          <a:xfrm>
            <a:off x="8651817" y="2664090"/>
            <a:ext cx="2910510" cy="3880100"/>
          </a:xfrm>
          <a:prstGeom prst="rect">
            <a:avLst/>
          </a:prstGeom>
        </p:spPr>
      </p:pic>
      <p:pic>
        <p:nvPicPr>
          <p:cNvPr id="6" name="Content Placeholder 3" descr="100_2243.JPG">
            <a:extLst>
              <a:ext uri="{FF2B5EF4-FFF2-40B4-BE49-F238E27FC236}">
                <a16:creationId xmlns:a16="http://schemas.microsoft.com/office/drawing/2014/main" id="{C11E91CC-01E3-450C-88E6-590342BFB659}"/>
              </a:ext>
            </a:extLst>
          </p:cNvPr>
          <p:cNvPicPr>
            <a:picLocks noChangeAspect="1"/>
          </p:cNvPicPr>
          <p:nvPr/>
        </p:nvPicPr>
        <p:blipFill>
          <a:blip r:embed="rId5" cstate="print"/>
          <a:stretch>
            <a:fillRect/>
          </a:stretch>
        </p:blipFill>
        <p:spPr>
          <a:xfrm>
            <a:off x="3308094" y="3502622"/>
            <a:ext cx="2462160" cy="3041568"/>
          </a:xfrm>
          <a:prstGeom prst="rect">
            <a:avLst/>
          </a:prstGeom>
        </p:spPr>
      </p:pic>
    </p:spTree>
    <p:extLst>
      <p:ext uri="{BB962C8B-B14F-4D97-AF65-F5344CB8AC3E}">
        <p14:creationId xmlns:p14="http://schemas.microsoft.com/office/powerpoint/2010/main" val="1034474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548A2-5B82-4CB9-BD31-D666C80D8AFA}"/>
              </a:ext>
            </a:extLst>
          </p:cNvPr>
          <p:cNvSpPr>
            <a:spLocks noGrp="1"/>
          </p:cNvSpPr>
          <p:nvPr>
            <p:ph type="title"/>
          </p:nvPr>
        </p:nvSpPr>
        <p:spPr/>
        <p:txBody>
          <a:bodyPr/>
          <a:lstStyle/>
          <a:p>
            <a:r>
              <a:rPr lang="en-US" dirty="0"/>
              <a:t>Ranges</a:t>
            </a:r>
          </a:p>
        </p:txBody>
      </p:sp>
      <p:sp>
        <p:nvSpPr>
          <p:cNvPr id="3" name="Content Placeholder 2">
            <a:extLst>
              <a:ext uri="{FF2B5EF4-FFF2-40B4-BE49-F238E27FC236}">
                <a16:creationId xmlns:a16="http://schemas.microsoft.com/office/drawing/2014/main" id="{50F24013-2DD0-4DA3-988B-C5E6BB045675}"/>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Flattop range</a:t>
            </a:r>
          </a:p>
          <a:p>
            <a:pPr marL="457200" indent="-457200">
              <a:buClr>
                <a:schemeClr val="accent1"/>
              </a:buClr>
              <a:buFont typeface="Wingdings" panose="05000000000000000000" pitchFamily="2" charset="2"/>
              <a:buChar char="Ø"/>
            </a:pPr>
            <a:r>
              <a:rPr lang="en-US" dirty="0"/>
              <a:t>Griddle </a:t>
            </a:r>
          </a:p>
          <a:p>
            <a:pPr marL="457200" indent="-457200">
              <a:buClr>
                <a:schemeClr val="accent1"/>
              </a:buClr>
              <a:buFont typeface="Wingdings" panose="05000000000000000000" pitchFamily="2" charset="2"/>
              <a:buChar char="Ø"/>
            </a:pPr>
            <a:r>
              <a:rPr lang="en-US" dirty="0"/>
              <a:t>Induction range</a:t>
            </a:r>
          </a:p>
          <a:p>
            <a:pPr marL="457200" indent="-457200">
              <a:buClr>
                <a:schemeClr val="accent1"/>
              </a:buClr>
              <a:buFont typeface="Wingdings" panose="05000000000000000000" pitchFamily="2" charset="2"/>
              <a:buChar char="Ø"/>
            </a:pPr>
            <a:r>
              <a:rPr lang="en-US" dirty="0"/>
              <a:t>Open-burner range</a:t>
            </a:r>
          </a:p>
          <a:p>
            <a:endParaRPr lang="en-US" dirty="0"/>
          </a:p>
        </p:txBody>
      </p:sp>
      <p:pic>
        <p:nvPicPr>
          <p:cNvPr id="4" name="Content Placeholder 3" descr="100_2256.JPG">
            <a:extLst>
              <a:ext uri="{FF2B5EF4-FFF2-40B4-BE49-F238E27FC236}">
                <a16:creationId xmlns:a16="http://schemas.microsoft.com/office/drawing/2014/main" id="{D8BE6F9B-1D64-4FB5-B9A8-610FBF860AD2}"/>
              </a:ext>
            </a:extLst>
          </p:cNvPr>
          <p:cNvPicPr>
            <a:picLocks noChangeAspect="1"/>
          </p:cNvPicPr>
          <p:nvPr/>
        </p:nvPicPr>
        <p:blipFill>
          <a:blip r:embed="rId3" cstate="print"/>
          <a:stretch>
            <a:fillRect/>
          </a:stretch>
        </p:blipFill>
        <p:spPr>
          <a:xfrm>
            <a:off x="7435647" y="973906"/>
            <a:ext cx="3869690" cy="2901608"/>
          </a:xfrm>
          <a:prstGeom prst="rect">
            <a:avLst/>
          </a:prstGeom>
        </p:spPr>
      </p:pic>
      <p:pic>
        <p:nvPicPr>
          <p:cNvPr id="5" name="Content Placeholder 4" descr="100_2240.JPG">
            <a:extLst>
              <a:ext uri="{FF2B5EF4-FFF2-40B4-BE49-F238E27FC236}">
                <a16:creationId xmlns:a16="http://schemas.microsoft.com/office/drawing/2014/main" id="{4DCD0BE8-F5A5-4177-A88E-5BB1A58F6077}"/>
              </a:ext>
            </a:extLst>
          </p:cNvPr>
          <p:cNvPicPr>
            <a:picLocks noChangeAspect="1"/>
          </p:cNvPicPr>
          <p:nvPr/>
        </p:nvPicPr>
        <p:blipFill>
          <a:blip r:embed="rId4" cstate="print"/>
          <a:stretch>
            <a:fillRect/>
          </a:stretch>
        </p:blipFill>
        <p:spPr>
          <a:xfrm rot="5400000">
            <a:off x="4018534" y="3374171"/>
            <a:ext cx="3223550" cy="3343252"/>
          </a:xfrm>
          <a:prstGeom prst="rect">
            <a:avLst/>
          </a:prstGeom>
        </p:spPr>
      </p:pic>
    </p:spTree>
    <p:extLst>
      <p:ext uri="{BB962C8B-B14F-4D97-AF65-F5344CB8AC3E}">
        <p14:creationId xmlns:p14="http://schemas.microsoft.com/office/powerpoint/2010/main" val="2175541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B903B-9ED7-45ED-963F-4C893E7FFDEA}"/>
              </a:ext>
            </a:extLst>
          </p:cNvPr>
          <p:cNvSpPr>
            <a:spLocks noGrp="1"/>
          </p:cNvSpPr>
          <p:nvPr>
            <p:ph type="title"/>
          </p:nvPr>
        </p:nvSpPr>
        <p:spPr/>
        <p:txBody>
          <a:bodyPr/>
          <a:lstStyle/>
          <a:p>
            <a:r>
              <a:rPr lang="en-US" dirty="0"/>
              <a:t>Ovens</a:t>
            </a:r>
          </a:p>
        </p:txBody>
      </p:sp>
      <p:sp>
        <p:nvSpPr>
          <p:cNvPr id="3" name="Content Placeholder 2">
            <a:extLst>
              <a:ext uri="{FF2B5EF4-FFF2-40B4-BE49-F238E27FC236}">
                <a16:creationId xmlns:a16="http://schemas.microsoft.com/office/drawing/2014/main" id="{87AF1ED9-DD0B-497A-9B5F-D472C998CEEC}"/>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Combination</a:t>
            </a:r>
          </a:p>
          <a:p>
            <a:pPr marL="457200" indent="-457200">
              <a:buClr>
                <a:schemeClr val="accent1"/>
              </a:buClr>
              <a:buFont typeface="Wingdings" panose="05000000000000000000" pitchFamily="2" charset="2"/>
              <a:buChar char="Ø"/>
            </a:pPr>
            <a:r>
              <a:rPr lang="en-US" dirty="0"/>
              <a:t>Convection</a:t>
            </a:r>
          </a:p>
          <a:p>
            <a:pPr marL="457200" indent="-457200">
              <a:buClr>
                <a:schemeClr val="accent1"/>
              </a:buClr>
              <a:buFont typeface="Wingdings" panose="05000000000000000000" pitchFamily="2" charset="2"/>
              <a:buChar char="Ø"/>
            </a:pPr>
            <a:r>
              <a:rPr lang="en-US" dirty="0"/>
              <a:t>Conventional </a:t>
            </a:r>
          </a:p>
          <a:p>
            <a:pPr marL="457200" indent="-457200">
              <a:buClr>
                <a:schemeClr val="accent1"/>
              </a:buClr>
              <a:buFont typeface="Wingdings" panose="05000000000000000000" pitchFamily="2" charset="2"/>
              <a:buChar char="Ø"/>
            </a:pPr>
            <a:r>
              <a:rPr lang="en-US" dirty="0"/>
              <a:t>Cook-hold </a:t>
            </a:r>
          </a:p>
          <a:p>
            <a:pPr marL="457200" indent="-457200">
              <a:buClr>
                <a:schemeClr val="accent1"/>
              </a:buClr>
              <a:buFont typeface="Wingdings" panose="05000000000000000000" pitchFamily="2" charset="2"/>
              <a:buChar char="Ø"/>
            </a:pPr>
            <a:r>
              <a:rPr lang="en-US" dirty="0"/>
              <a:t>Microwave</a:t>
            </a:r>
          </a:p>
          <a:p>
            <a:endParaRPr lang="en-US" dirty="0"/>
          </a:p>
        </p:txBody>
      </p:sp>
      <p:pic>
        <p:nvPicPr>
          <p:cNvPr id="4" name="Content Placeholder 3" descr="100_2241.JPG">
            <a:extLst>
              <a:ext uri="{FF2B5EF4-FFF2-40B4-BE49-F238E27FC236}">
                <a16:creationId xmlns:a16="http://schemas.microsoft.com/office/drawing/2014/main" id="{577DCE70-5BA7-493C-AEBB-4A445088014B}"/>
              </a:ext>
            </a:extLst>
          </p:cNvPr>
          <p:cNvPicPr>
            <a:picLocks noChangeAspect="1"/>
          </p:cNvPicPr>
          <p:nvPr/>
        </p:nvPicPr>
        <p:blipFill>
          <a:blip r:embed="rId3" cstate="print"/>
          <a:stretch>
            <a:fillRect/>
          </a:stretch>
        </p:blipFill>
        <p:spPr>
          <a:xfrm>
            <a:off x="5067099" y="426461"/>
            <a:ext cx="2597711" cy="3463614"/>
          </a:xfrm>
          <a:prstGeom prst="rect">
            <a:avLst/>
          </a:prstGeom>
        </p:spPr>
      </p:pic>
      <p:pic>
        <p:nvPicPr>
          <p:cNvPr id="5" name="Content Placeholder 3" descr="100_2242.JPG">
            <a:extLst>
              <a:ext uri="{FF2B5EF4-FFF2-40B4-BE49-F238E27FC236}">
                <a16:creationId xmlns:a16="http://schemas.microsoft.com/office/drawing/2014/main" id="{E4599BE7-6F98-46AD-AA4D-8AA557C7EB0A}"/>
              </a:ext>
            </a:extLst>
          </p:cNvPr>
          <p:cNvPicPr>
            <a:picLocks noChangeAspect="1"/>
          </p:cNvPicPr>
          <p:nvPr/>
        </p:nvPicPr>
        <p:blipFill>
          <a:blip r:embed="rId4" cstate="print"/>
          <a:stretch>
            <a:fillRect/>
          </a:stretch>
        </p:blipFill>
        <p:spPr>
          <a:xfrm>
            <a:off x="8188805" y="951704"/>
            <a:ext cx="2853745" cy="3804995"/>
          </a:xfrm>
          <a:prstGeom prst="rect">
            <a:avLst/>
          </a:prstGeom>
        </p:spPr>
      </p:pic>
      <p:pic>
        <p:nvPicPr>
          <p:cNvPr id="6" name="Content Placeholder 5" descr="100_2257.JPG">
            <a:extLst>
              <a:ext uri="{FF2B5EF4-FFF2-40B4-BE49-F238E27FC236}">
                <a16:creationId xmlns:a16="http://schemas.microsoft.com/office/drawing/2014/main" id="{90DE4FBE-A12D-4132-A81A-253B3D058FAA}"/>
              </a:ext>
            </a:extLst>
          </p:cNvPr>
          <p:cNvPicPr>
            <a:picLocks noChangeAspect="1"/>
          </p:cNvPicPr>
          <p:nvPr/>
        </p:nvPicPr>
        <p:blipFill>
          <a:blip r:embed="rId5" cstate="print"/>
          <a:stretch>
            <a:fillRect/>
          </a:stretch>
        </p:blipFill>
        <p:spPr>
          <a:xfrm>
            <a:off x="3517355" y="4237669"/>
            <a:ext cx="3623460" cy="2264663"/>
          </a:xfrm>
          <a:prstGeom prst="rect">
            <a:avLst/>
          </a:prstGeom>
        </p:spPr>
      </p:pic>
    </p:spTree>
    <p:extLst>
      <p:ext uri="{BB962C8B-B14F-4D97-AF65-F5344CB8AC3E}">
        <p14:creationId xmlns:p14="http://schemas.microsoft.com/office/powerpoint/2010/main" val="3935619398"/>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schemas.microsoft.com/office/2006/documentManagement/types"/>
    <ds:schemaRef ds:uri="http://schemas.openxmlformats.org/package/2006/metadata/core-properties"/>
    <ds:schemaRef ds:uri="http://purl.org/dc/terms/"/>
    <ds:schemaRef ds:uri="http://purl.org/dc/elements/1.1/"/>
    <ds:schemaRef ds:uri="http://schemas.microsoft.com/sharepoint/v3"/>
    <ds:schemaRef ds:uri="http://schemas.microsoft.com/office/infopath/2007/PartnerControls"/>
    <ds:schemaRef ds:uri="http://www.w3.org/XML/1998/namespace"/>
    <ds:schemaRef ds:uri="56ea17bb-c96d-4826-b465-01eec0dd23dd"/>
    <ds:schemaRef ds:uri="05d88611-e516-4d1a-b12e-39107e78b3d0"/>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67</TotalTime>
  <Words>1171</Words>
  <Application>Microsoft Office PowerPoint</Application>
  <PresentationFormat>Widescreen</PresentationFormat>
  <Paragraphs>229</Paragraphs>
  <Slides>29</Slides>
  <Notes>25</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.AppleSystemUIFont</vt:lpstr>
      <vt:lpstr>Arial</vt:lpstr>
      <vt:lpstr>Calibri</vt:lpstr>
      <vt:lpstr>Open Sans</vt:lpstr>
      <vt:lpstr>Open Sans SemiBold</vt:lpstr>
      <vt:lpstr>Times New Roman</vt:lpstr>
      <vt:lpstr>Wingdings</vt:lpstr>
      <vt:lpstr>2_Office Theme</vt:lpstr>
      <vt:lpstr>3_Office Theme</vt:lpstr>
      <vt:lpstr>Successful Culinary Lab Management Guidelines</vt:lpstr>
      <vt:lpstr>PowerPoint Presentation</vt:lpstr>
      <vt:lpstr>Culinary Lab Management</vt:lpstr>
      <vt:lpstr>Commercial Equipment</vt:lpstr>
      <vt:lpstr>Cooking Equipment</vt:lpstr>
      <vt:lpstr>Broilers, Grills and Fryers</vt:lpstr>
      <vt:lpstr>Kettles and Steamers</vt:lpstr>
      <vt:lpstr>Ranges</vt:lpstr>
      <vt:lpstr>Ovens</vt:lpstr>
      <vt:lpstr>Holding Equipment </vt:lpstr>
      <vt:lpstr>Steam Tables and Warming Cabinets</vt:lpstr>
      <vt:lpstr>Refrigeration</vt:lpstr>
      <vt:lpstr>Freezers</vt:lpstr>
      <vt:lpstr>Reach-In and Walk-In Refrigerators</vt:lpstr>
      <vt:lpstr>Culinary Procedure:  Knife Skills</vt:lpstr>
      <vt:lpstr>Parts of a Knife</vt:lpstr>
      <vt:lpstr>Types of Knives</vt:lpstr>
      <vt:lpstr>Basic Knife Cuts</vt:lpstr>
      <vt:lpstr>Knife Skills for Chefs (click on link)</vt:lpstr>
      <vt:lpstr>Staff Meetings</vt:lpstr>
      <vt:lpstr>Training</vt:lpstr>
      <vt:lpstr>Communication</vt:lpstr>
      <vt:lpstr>Objectives of a Staff Meeting</vt:lpstr>
      <vt:lpstr>Restaurant Marketing - How to Manage Your Restaurant Staff (click on link)</vt:lpstr>
      <vt:lpstr>PowerPoint Presentation</vt:lpstr>
      <vt:lpstr>Let’s Review!</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7</cp:revision>
  <cp:lastPrinted>2017-07-07T16:17:37Z</cp:lastPrinted>
  <dcterms:created xsi:type="dcterms:W3CDTF">2017-07-11T23:58:30Z</dcterms:created>
  <dcterms:modified xsi:type="dcterms:W3CDTF">2017-11-20T17:37:04Z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