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3"/>
  </p:notesMasterIdLst>
  <p:handoutMasterIdLst>
    <p:handoutMasterId r:id="rId34"/>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67909" autoAdjust="0"/>
  </p:normalViewPr>
  <p:slideViewPr>
    <p:cSldViewPr snapToGrid="0">
      <p:cViewPr>
        <p:scale>
          <a:sx n="46" d="100"/>
          <a:sy n="46" d="100"/>
        </p:scale>
        <p:origin x="1460" y="3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01-Dec-17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01-Dec-17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Vitamins are needed</a:t>
            </a:r>
            <a:r>
              <a:rPr lang="en-US" baseline="0" dirty="0"/>
              <a:t> to support many of the systems within the body. </a:t>
            </a:r>
            <a:endParaRPr lang="en-US" dirty="0"/>
          </a:p>
          <a:p>
            <a:endParaRPr lang="en-US" dirty="0"/>
          </a:p>
          <a:p>
            <a:r>
              <a:rPr lang="en-US" dirty="0"/>
              <a:t>Fat-soluble</a:t>
            </a:r>
            <a:r>
              <a:rPr lang="en-US" baseline="0" dirty="0"/>
              <a:t> vitamins include:</a:t>
            </a:r>
          </a:p>
          <a:p>
            <a:pPr marL="171450" indent="-171450">
              <a:buFont typeface="Arial" panose="020B0604020202020204" pitchFamily="34" charset="0"/>
              <a:buChar char="•"/>
            </a:pPr>
            <a:r>
              <a:rPr lang="en-US" baseline="0" dirty="0"/>
              <a:t>Vitamin A</a:t>
            </a:r>
          </a:p>
          <a:p>
            <a:pPr marL="171450" indent="-171450">
              <a:buFont typeface="Arial" panose="020B0604020202020204" pitchFamily="34" charset="0"/>
              <a:buChar char="•"/>
            </a:pPr>
            <a:r>
              <a:rPr lang="en-US" baseline="0" dirty="0"/>
              <a:t>Vitamin D</a:t>
            </a:r>
          </a:p>
          <a:p>
            <a:pPr marL="171450" indent="-171450">
              <a:buFont typeface="Arial" panose="020B0604020202020204" pitchFamily="34" charset="0"/>
              <a:buChar char="•"/>
            </a:pPr>
            <a:r>
              <a:rPr lang="en-US" baseline="0" dirty="0"/>
              <a:t>Vitamin E</a:t>
            </a:r>
          </a:p>
          <a:p>
            <a:pPr marL="171450" indent="-171450">
              <a:buFont typeface="Arial" panose="020B0604020202020204" pitchFamily="34" charset="0"/>
              <a:buChar char="•"/>
            </a:pPr>
            <a:r>
              <a:rPr lang="en-US" baseline="0" dirty="0"/>
              <a:t>Vitamin K</a:t>
            </a:r>
          </a:p>
          <a:p>
            <a:endParaRPr lang="en-US" baseline="0" dirty="0"/>
          </a:p>
          <a:p>
            <a:r>
              <a:rPr lang="en-US" baseline="0" dirty="0"/>
              <a:t>Water-soluble vitamins include:</a:t>
            </a:r>
          </a:p>
          <a:p>
            <a:pPr marL="171450" indent="-171450">
              <a:buFont typeface="Arial" panose="020B0604020202020204" pitchFamily="34" charset="0"/>
              <a:buChar char="•"/>
            </a:pPr>
            <a:r>
              <a:rPr lang="en-US" baseline="0" dirty="0"/>
              <a:t>B12</a:t>
            </a:r>
          </a:p>
          <a:p>
            <a:pPr marL="171450" indent="-171450">
              <a:buFont typeface="Arial" panose="020B0604020202020204" pitchFamily="34" charset="0"/>
              <a:buChar char="•"/>
            </a:pPr>
            <a:r>
              <a:rPr lang="en-US" baseline="0" dirty="0"/>
              <a:t>Biotin</a:t>
            </a:r>
          </a:p>
          <a:p>
            <a:pPr marL="171450" indent="-171450">
              <a:buFont typeface="Arial" panose="020B0604020202020204" pitchFamily="34" charset="0"/>
              <a:buChar char="•"/>
            </a:pPr>
            <a:r>
              <a:rPr lang="en-US" baseline="0" dirty="0"/>
              <a:t>Folate</a:t>
            </a:r>
          </a:p>
          <a:p>
            <a:pPr marL="171450" indent="-171450">
              <a:buFont typeface="Arial" panose="020B0604020202020204" pitchFamily="34" charset="0"/>
              <a:buChar char="•"/>
            </a:pPr>
            <a:r>
              <a:rPr lang="en-US" baseline="0" dirty="0"/>
              <a:t>Niacin (vitamin B3)</a:t>
            </a:r>
          </a:p>
          <a:p>
            <a:pPr marL="171450" indent="-171450">
              <a:buFont typeface="Arial" panose="020B0604020202020204" pitchFamily="34" charset="0"/>
              <a:buChar char="•"/>
            </a:pPr>
            <a:r>
              <a:rPr lang="en-US" baseline="0" dirty="0"/>
              <a:t>Pantothenic acid</a:t>
            </a:r>
          </a:p>
          <a:p>
            <a:pPr marL="171450" indent="-171450">
              <a:buFont typeface="Arial" panose="020B0604020202020204" pitchFamily="34" charset="0"/>
              <a:buChar char="•"/>
            </a:pPr>
            <a:r>
              <a:rPr lang="en-US" baseline="0" dirty="0"/>
              <a:t>Riboflavin (vitamin B2)</a:t>
            </a:r>
          </a:p>
          <a:p>
            <a:pPr marL="171450" indent="-171450">
              <a:buFont typeface="Arial" panose="020B0604020202020204" pitchFamily="34" charset="0"/>
              <a:buChar char="•"/>
            </a:pPr>
            <a:r>
              <a:rPr lang="en-US" baseline="0" dirty="0"/>
              <a:t>Thiamin (vitamin B1)</a:t>
            </a:r>
          </a:p>
          <a:p>
            <a:pPr marL="171450" indent="-171450">
              <a:buFont typeface="Arial" panose="020B0604020202020204" pitchFamily="34" charset="0"/>
              <a:buChar char="•"/>
            </a:pPr>
            <a:r>
              <a:rPr lang="en-US" baseline="0" dirty="0"/>
              <a:t>Vitamin C (Ascorbic Acid)</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16603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is the single greatest</a:t>
            </a:r>
            <a:r>
              <a:rPr lang="en-US" baseline="0" dirty="0"/>
              <a:t> component of the human body. </a:t>
            </a:r>
          </a:p>
          <a:p>
            <a:endParaRPr lang="en-US" baseline="0" dirty="0"/>
          </a:p>
          <a:p>
            <a:r>
              <a:rPr lang="en-US" baseline="0" dirty="0"/>
              <a:t>Humans can survive only a short while without water. </a:t>
            </a:r>
          </a:p>
          <a:p>
            <a:endParaRPr lang="en-US" baseline="0" dirty="0"/>
          </a:p>
          <a:p>
            <a:r>
              <a:rPr lang="en-US" baseline="0" dirty="0"/>
              <a:t>Almost all foods contain some amount of water.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481124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According to the Dietary Guidelines Brochure for 2010, Americans should:</a:t>
            </a:r>
          </a:p>
          <a:p>
            <a:pPr marL="228600" indent="-228600">
              <a:buFont typeface="+mj-lt"/>
              <a:buAutoNum type="arabicPeriod"/>
            </a:pPr>
            <a:r>
              <a:rPr lang="en-US" sz="1200" b="0" i="0" u="none" strike="noStrike" kern="1200" baseline="0" dirty="0">
                <a:solidFill>
                  <a:schemeClr val="tx1"/>
                </a:solidFill>
                <a:latin typeface="+mn-lt"/>
                <a:ea typeface="+mn-ea"/>
                <a:cs typeface="+mn-cs"/>
              </a:rPr>
              <a:t>Build a healthy plate </a:t>
            </a:r>
          </a:p>
          <a:p>
            <a:pPr marL="228600" indent="-228600">
              <a:buFont typeface="+mj-lt"/>
              <a:buAutoNum type="arabicPeriod"/>
            </a:pPr>
            <a:r>
              <a:rPr lang="en-US" sz="1200" b="0" i="0" u="none" strike="noStrike" kern="1200" baseline="0" dirty="0">
                <a:solidFill>
                  <a:schemeClr val="tx1"/>
                </a:solidFill>
                <a:latin typeface="+mn-lt"/>
                <a:ea typeface="+mn-ea"/>
                <a:cs typeface="+mn-cs"/>
              </a:rPr>
              <a:t>Cut back on foods high in solid fats, added sugars, and salt </a:t>
            </a:r>
          </a:p>
          <a:p>
            <a:pPr marL="228600" indent="-228600">
              <a:buFont typeface="+mj-lt"/>
              <a:buAutoNum type="arabicPeriod"/>
            </a:pPr>
            <a:r>
              <a:rPr lang="en-US" sz="1200" b="0" i="0" u="none" strike="noStrike" kern="1200" baseline="0" dirty="0">
                <a:solidFill>
                  <a:schemeClr val="tx1"/>
                </a:solidFill>
                <a:latin typeface="+mn-lt"/>
                <a:ea typeface="+mn-ea"/>
                <a:cs typeface="+mn-cs"/>
              </a:rPr>
              <a:t>Eat the right amount of calories for you </a:t>
            </a:r>
          </a:p>
          <a:p>
            <a:pPr marL="228600" indent="-228600">
              <a:buFont typeface="+mj-lt"/>
              <a:buAutoNum type="arabicPeriod"/>
            </a:pPr>
            <a:r>
              <a:rPr lang="en-US" sz="1200" b="0" i="0" u="none" strike="noStrike" kern="1200" baseline="0" dirty="0">
                <a:solidFill>
                  <a:schemeClr val="tx1"/>
                </a:solidFill>
                <a:latin typeface="+mn-lt"/>
                <a:ea typeface="+mn-ea"/>
                <a:cs typeface="+mn-cs"/>
              </a:rPr>
              <a:t>Be physically active your way </a:t>
            </a:r>
            <a:endParaRPr lang="en-US" b="0"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009705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t>
            </a:r>
            <a:r>
              <a:rPr lang="en-US" dirty="0"/>
              <a:t>Dietary Guidelines for Americans</a:t>
            </a:r>
            <a:r>
              <a:rPr lang="en-US" baseline="0" dirty="0"/>
              <a:t> are u</a:t>
            </a:r>
            <a:r>
              <a:rPr lang="en-US" dirty="0"/>
              <a:t>pdated every five years by the Department of Agriculture (USDA) and the Department of Health and Human Services (HHS). </a:t>
            </a:r>
          </a:p>
          <a:p>
            <a:endParaRPr lang="en-US" dirty="0"/>
          </a:p>
          <a:p>
            <a:r>
              <a:rPr lang="en-US" dirty="0"/>
              <a:t>They provide authoritative advice for Americans ages 2 and older about consuming fewer calories, making informed food choices and being physically active to attain and maintain a healthy weight, reduce risk of chronic disease and promote overall health.</a:t>
            </a:r>
          </a:p>
          <a:p>
            <a:endParaRPr lang="en-US" dirty="0"/>
          </a:p>
          <a:p>
            <a:r>
              <a:rPr lang="en-US" dirty="0"/>
              <a:t>The 2015 Dietary Guidelines are scheduled to</a:t>
            </a:r>
            <a:r>
              <a:rPr lang="en-US" baseline="0" dirty="0"/>
              <a:t> be published in the fall of 2015.</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842223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Stress</a:t>
            </a:r>
            <a:r>
              <a:rPr lang="en-US" baseline="0" dirty="0"/>
              <a:t> is a </a:t>
            </a:r>
            <a:r>
              <a:rPr lang="en-US" dirty="0"/>
              <a:t>state of mental tension and worry caused by problems in your life, work and so forth.</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108442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Long-term unmanaged stress may lead to health problem such as depression, high blood pressure and insomnia.</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073941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Click</a:t>
            </a:r>
            <a:r>
              <a:rPr lang="en-US" b="0" baseline="0" dirty="0"/>
              <a:t> on hyperlink to view video:</a:t>
            </a:r>
          </a:p>
          <a:p>
            <a:r>
              <a:rPr lang="en-US" b="1" dirty="0"/>
              <a:t>Healthy Kitchens, Healthy Lives™ Conference</a:t>
            </a:r>
          </a:p>
          <a:p>
            <a:r>
              <a:rPr lang="en-US" dirty="0"/>
              <a:t>Healthy Kitchens, Healthy Lives is a four-day conference held at The Culinary Institute of America at Greystone in the Napa Valley. The conference brings together experts from Harvard School of Public Health, the </a:t>
            </a:r>
            <a:r>
              <a:rPr lang="en-US" dirty="0" err="1"/>
              <a:t>Samueli</a:t>
            </a:r>
            <a:r>
              <a:rPr lang="en-US" dirty="0"/>
              <a:t> Institute, and other leading organizations, to present state-of-the-science on diet and nutrition. These experts are joined by chefs from the CIA to lead teaching sessions for healthcare professionals who want to learn about techniques for cooking delicious healthy foods.</a:t>
            </a:r>
          </a:p>
          <a:p>
            <a:r>
              <a:rPr lang="en-US" dirty="0"/>
              <a:t>https://youtu.be/qGmmCNe4qLo</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096165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hyperlink</a:t>
            </a:r>
            <a:r>
              <a:rPr lang="en-US" baseline="0" dirty="0"/>
              <a:t> to view video from Johnson and Wales University:</a:t>
            </a:r>
            <a:endParaRPr lang="en-US" dirty="0"/>
          </a:p>
          <a:p>
            <a:r>
              <a:rPr lang="en-US" b="1" dirty="0"/>
              <a:t>Nutrition: Breaking Boundaries</a:t>
            </a:r>
          </a:p>
          <a:p>
            <a:r>
              <a:rPr lang="en-US" dirty="0"/>
              <a:t>JWU's groundbreaking Culinary Nutrition program is changing the science of food - and it's the first of its kind to receive ACEND accreditation. Ready to launch your dietitian, product research, spa chef or medical nutrition career?</a:t>
            </a:r>
          </a:p>
          <a:p>
            <a:r>
              <a:rPr lang="en-US" dirty="0"/>
              <a:t>https://youtu.be/xqb_YyrNHPk?list=PLSpZmcyjE5lYAW6yYcNE1KiJxG_SVIJLg</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56258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Cooking is the process</a:t>
            </a:r>
            <a:r>
              <a:rPr lang="en-US" baseline="0" dirty="0"/>
              <a:t> of preparing food for eating by applying heat.</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549209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Dry-heat</a:t>
            </a:r>
            <a:r>
              <a:rPr lang="en-US" baseline="0" dirty="0"/>
              <a:t> cooking methods are often used with tender products.</a:t>
            </a:r>
            <a:endParaRPr lang="en-US" dirty="0"/>
          </a:p>
          <a:p>
            <a:pPr marL="171450" indent="-171450">
              <a:buFont typeface="Arial" panose="020B0604020202020204" pitchFamily="34" charset="0"/>
              <a:buChar char="•"/>
            </a:pPr>
            <a:r>
              <a:rPr lang="en-US" dirty="0"/>
              <a:t>Baking – done in the oven with a certain amount</a:t>
            </a:r>
            <a:r>
              <a:rPr lang="en-US" baseline="0" dirty="0"/>
              <a:t> of added moisture and most often covered.</a:t>
            </a:r>
          </a:p>
          <a:p>
            <a:pPr marL="171450" indent="-171450" algn="l">
              <a:buFont typeface="Arial" panose="020B0604020202020204" pitchFamily="34" charset="0"/>
              <a:buChar char="•"/>
            </a:pPr>
            <a:r>
              <a:rPr lang="en-US" baseline="0" dirty="0"/>
              <a:t>Broiling – uses radiation from heat source located above the oven to sear or brown the food.</a:t>
            </a:r>
          </a:p>
          <a:p>
            <a:pPr marL="171450" indent="-171450">
              <a:buFont typeface="Arial" panose="020B0604020202020204" pitchFamily="34" charset="0"/>
              <a:buChar char="•"/>
            </a:pPr>
            <a:r>
              <a:rPr lang="en-US" baseline="0" dirty="0"/>
              <a:t>Deep-frying – cooks food in enough hot fat to fully cover the item.</a:t>
            </a:r>
          </a:p>
          <a:p>
            <a:pPr marL="171450" indent="-171450">
              <a:buFont typeface="Arial" panose="020B0604020202020204" pitchFamily="34" charset="0"/>
              <a:buChar char="•"/>
            </a:pPr>
            <a:r>
              <a:rPr lang="en-US" baseline="0" dirty="0"/>
              <a:t>Grilling – uses radiation from a heat source located below the food.</a:t>
            </a:r>
          </a:p>
          <a:p>
            <a:pPr marL="171450" indent="-171450">
              <a:buFont typeface="Arial" panose="020B0604020202020204" pitchFamily="34" charset="0"/>
              <a:buChar char="•"/>
            </a:pPr>
            <a:r>
              <a:rPr lang="en-US" dirty="0"/>
              <a:t>Roasting – a method that cooks a</a:t>
            </a:r>
            <a:r>
              <a:rPr lang="en-US" baseline="0" dirty="0"/>
              <a:t> food by surrounding it with hot-air.</a:t>
            </a:r>
          </a:p>
          <a:p>
            <a:pPr marL="171450" indent="-171450">
              <a:buFont typeface="Arial" panose="020B0604020202020204" pitchFamily="34" charset="0"/>
              <a:buChar char="•"/>
            </a:pPr>
            <a:r>
              <a:rPr lang="en-US" dirty="0"/>
              <a:t>Sautéing  - cooking an item quickly in a small amount of</a:t>
            </a:r>
            <a:r>
              <a:rPr lang="en-US" baseline="0" dirty="0"/>
              <a:t> hot fat over high heat.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164297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process of eating the right kind of food so you can grow properly and be healthy.</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Moist cooking</a:t>
            </a:r>
            <a:r>
              <a:rPr lang="en-US" baseline="0" dirty="0"/>
              <a:t> - u</a:t>
            </a:r>
            <a:r>
              <a:rPr lang="en-US" dirty="0"/>
              <a:t>ses liquid instead of oil to create the heat energy that is needed to cook the food.</a:t>
            </a:r>
          </a:p>
          <a:p>
            <a:pPr marL="171450" indent="-171450">
              <a:buFont typeface="Arial" panose="020B0604020202020204" pitchFamily="34" charset="0"/>
              <a:buChar char="•"/>
            </a:pPr>
            <a:r>
              <a:rPr lang="en-US" dirty="0"/>
              <a:t>Boiling – cooking</a:t>
            </a:r>
            <a:r>
              <a:rPr lang="en-US" baseline="0" dirty="0"/>
              <a:t> in liquid at the highest possible temperature.</a:t>
            </a:r>
            <a:endParaRPr lang="en-US" dirty="0"/>
          </a:p>
          <a:p>
            <a:pPr marL="171450" indent="-171450">
              <a:buFont typeface="Arial" panose="020B0604020202020204" pitchFamily="34" charset="0"/>
              <a:buChar char="•"/>
            </a:pPr>
            <a:r>
              <a:rPr lang="en-US" dirty="0"/>
              <a:t>Poaching – cooking food in a liquid at a low temperature.</a:t>
            </a:r>
          </a:p>
          <a:p>
            <a:pPr marL="171450" indent="-171450">
              <a:buFont typeface="Arial" panose="020B0604020202020204" pitchFamily="34" charset="0"/>
              <a:buChar char="•"/>
            </a:pPr>
            <a:r>
              <a:rPr lang="en-US" dirty="0"/>
              <a:t>Simmering – cooks food in a liquid</a:t>
            </a:r>
            <a:r>
              <a:rPr lang="en-US" baseline="0" dirty="0"/>
              <a:t> just below boiling.</a:t>
            </a:r>
          </a:p>
          <a:p>
            <a:pPr marL="171450" indent="-171450">
              <a:buFont typeface="Arial" panose="020B0604020202020204" pitchFamily="34" charset="0"/>
              <a:buChar char="•"/>
            </a:pPr>
            <a:r>
              <a:rPr lang="en-US" baseline="0" dirty="0"/>
              <a:t>Steaming – cooks food by surrounding it with steam vapor.</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942607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Braising – combines</a:t>
            </a:r>
            <a:r>
              <a:rPr lang="en-US" baseline="0" dirty="0"/>
              <a:t> browning and simmering and tenderizes tough cuts of meat or poultry.</a:t>
            </a:r>
          </a:p>
          <a:p>
            <a:r>
              <a:rPr lang="en-US" dirty="0"/>
              <a:t>Stewing – combines braising or simmering to ingredients</a:t>
            </a:r>
            <a:r>
              <a:rPr lang="en-US" baseline="0" dirty="0"/>
              <a:t> cut into small pieces and allows them to float freely during cooking. </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171807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Answers</a:t>
            </a:r>
            <a:r>
              <a:rPr lang="en-US" baseline="0" dirty="0"/>
              <a:t> to the questions are found within the slide presentation or may vary with class discussion.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3095096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What</a:t>
            </a:r>
            <a:r>
              <a:rPr lang="en-US" baseline="0" dirty="0"/>
              <a:t> does this quote mean to you?</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046320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613438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4241208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300847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Nutrition is affecting the foodservice</a:t>
            </a:r>
            <a:r>
              <a:rPr lang="en-US" baseline="0" dirty="0"/>
              <a:t> industry more and more.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747643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Chefs</a:t>
            </a:r>
            <a:r>
              <a:rPr lang="en-US" baseline="0" dirty="0"/>
              <a:t> can apply nutrition knowledge to:</a:t>
            </a:r>
          </a:p>
          <a:p>
            <a:pPr marL="171450" indent="-171450">
              <a:buFont typeface="Arial" panose="020B0604020202020204" pitchFamily="34" charset="0"/>
              <a:buChar char="•"/>
            </a:pPr>
            <a:r>
              <a:rPr lang="en-US" baseline="0" dirty="0"/>
              <a:t>food preparation</a:t>
            </a:r>
          </a:p>
          <a:p>
            <a:pPr marL="171450" indent="-171450">
              <a:buFont typeface="Arial" panose="020B0604020202020204" pitchFamily="34" charset="0"/>
              <a:buChar char="•"/>
            </a:pPr>
            <a:r>
              <a:rPr lang="en-US" baseline="0" dirty="0"/>
              <a:t>food purchasing</a:t>
            </a:r>
          </a:p>
          <a:p>
            <a:pPr marL="171450" indent="-171450">
              <a:buFont typeface="Arial" panose="020B0604020202020204" pitchFamily="34" charset="0"/>
              <a:buChar char="•"/>
            </a:pPr>
            <a:r>
              <a:rPr lang="en-US" baseline="0" dirty="0"/>
              <a:t>menu planning</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5994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Nutrient - a substance that provides nourishment essential for the maintenance of life and for growth.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There are six nutrient groups.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26477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Carbohydrates - any one of various substances found in certain foods (such as bread, rice, and potatoes) that provide your body with heat and energy and are made of carbon, hydrogen and oxygen.</a:t>
            </a:r>
            <a:endParaRPr lang="en-US" dirty="0"/>
          </a:p>
          <a:p>
            <a:endParaRPr lang="en-US" dirty="0"/>
          </a:p>
          <a:p>
            <a:r>
              <a:rPr lang="en-US" dirty="0"/>
              <a:t>Plants are the main source of carbohydrates.</a:t>
            </a:r>
          </a:p>
          <a:p>
            <a:endParaRPr lang="en-US" dirty="0"/>
          </a:p>
          <a:p>
            <a:r>
              <a:rPr lang="en-US" dirty="0"/>
              <a:t>Complex carbohydrates:</a:t>
            </a:r>
          </a:p>
          <a:p>
            <a:pPr marL="171450" indent="-171450">
              <a:buFont typeface="Arial" panose="020B0604020202020204" pitchFamily="34" charset="0"/>
              <a:buChar char="•"/>
            </a:pPr>
            <a:r>
              <a:rPr lang="en-US" baseline="0" dirty="0"/>
              <a:t>Starch consists of long chains of glucose molecules that are broken down during digestion and provide energy at a slower rate. </a:t>
            </a:r>
          </a:p>
          <a:p>
            <a:endParaRPr lang="en-US" baseline="0" dirty="0"/>
          </a:p>
          <a:p>
            <a:r>
              <a:rPr lang="en-US" baseline="0" dirty="0"/>
              <a:t>Common foods include:</a:t>
            </a:r>
          </a:p>
          <a:p>
            <a:pPr marL="171450" indent="-171450">
              <a:buFont typeface="Arial" panose="020B0604020202020204" pitchFamily="34" charset="0"/>
              <a:buChar char="•"/>
            </a:pPr>
            <a:r>
              <a:rPr lang="en-US" baseline="0" dirty="0"/>
              <a:t>bread</a:t>
            </a:r>
          </a:p>
          <a:p>
            <a:pPr marL="171450" indent="-171450">
              <a:buFont typeface="Arial" panose="020B0604020202020204" pitchFamily="34" charset="0"/>
              <a:buChar char="•"/>
            </a:pPr>
            <a:r>
              <a:rPr lang="en-US" baseline="0" dirty="0"/>
              <a:t>grains</a:t>
            </a:r>
          </a:p>
          <a:p>
            <a:pPr marL="171450" indent="-171450">
              <a:buFont typeface="Arial" panose="020B0604020202020204" pitchFamily="34" charset="0"/>
              <a:buChar char="•"/>
            </a:pPr>
            <a:r>
              <a:rPr lang="en-US" baseline="0" dirty="0"/>
              <a:t>legumes</a:t>
            </a:r>
          </a:p>
          <a:p>
            <a:pPr marL="171450" indent="-171450">
              <a:buFont typeface="Arial" panose="020B0604020202020204" pitchFamily="34" charset="0"/>
              <a:buChar char="•"/>
            </a:pPr>
            <a:r>
              <a:rPr lang="en-US" baseline="0" dirty="0"/>
              <a:t>pasta</a:t>
            </a:r>
          </a:p>
          <a:p>
            <a:pPr marL="171450" indent="-171450">
              <a:buFont typeface="Arial" panose="020B0604020202020204" pitchFamily="34" charset="0"/>
              <a:buChar char="•"/>
            </a:pPr>
            <a:r>
              <a:rPr lang="en-US" baseline="0" dirty="0"/>
              <a:t>potatoes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Fiber consists of long chains of glucose but do not breakdown during digestion so fiber is not digested. It passes through the body and is excreted. </a:t>
            </a:r>
          </a:p>
          <a:p>
            <a:pPr marL="628650" lvl="1" indent="-171450">
              <a:buFont typeface="Arial" panose="020B0604020202020204" pitchFamily="34" charset="0"/>
              <a:buChar char="•"/>
            </a:pPr>
            <a:r>
              <a:rPr lang="en-US" baseline="0" dirty="0"/>
              <a:t>soluble fiber absorbs large amounts of liquid during digestion</a:t>
            </a:r>
          </a:p>
          <a:p>
            <a:pPr marL="1085850" lvl="2" indent="-171450">
              <a:buFont typeface="Arial" panose="020B0604020202020204" pitchFamily="34" charset="0"/>
              <a:buChar char="•"/>
            </a:pPr>
            <a:r>
              <a:rPr lang="en-US" baseline="0" dirty="0"/>
              <a:t>foods include fruits, legumes, oats and vegetables</a:t>
            </a:r>
          </a:p>
          <a:p>
            <a:pPr marL="628650" lvl="1" indent="-171450">
              <a:buFont typeface="Arial" panose="020B0604020202020204" pitchFamily="34" charset="0"/>
              <a:buChar char="•"/>
            </a:pPr>
            <a:r>
              <a:rPr lang="en-US" baseline="0" dirty="0"/>
              <a:t>insoluble fiber does not absorb as much liquid</a:t>
            </a:r>
          </a:p>
          <a:p>
            <a:pPr marL="1085850" lvl="2" indent="-171450">
              <a:buFont typeface="Arial" panose="020B0604020202020204" pitchFamily="34" charset="0"/>
              <a:buChar char="•"/>
            </a:pPr>
            <a:r>
              <a:rPr lang="en-US" baseline="0" dirty="0"/>
              <a:t>foods include the structural parts of various fruits and vegetables and whole grains</a:t>
            </a:r>
          </a:p>
          <a:p>
            <a:endParaRPr lang="en-US" baseline="0" dirty="0"/>
          </a:p>
          <a:p>
            <a:r>
              <a:rPr lang="en-US" baseline="0" dirty="0"/>
              <a:t>Simple carbohydrates consist of a single sugar unit or two sugar units combined. </a:t>
            </a:r>
          </a:p>
          <a:p>
            <a:r>
              <a:rPr lang="en-US" dirty="0"/>
              <a:t>They include:</a:t>
            </a:r>
          </a:p>
          <a:p>
            <a:pPr marL="171450" indent="-171450">
              <a:buFont typeface="Arial" panose="020B0604020202020204" pitchFamily="34" charset="0"/>
              <a:buChar char="•"/>
            </a:pPr>
            <a:r>
              <a:rPr lang="en-US" dirty="0"/>
              <a:t>fructose</a:t>
            </a:r>
          </a:p>
          <a:p>
            <a:pPr marL="171450" indent="-171450">
              <a:buFont typeface="Arial" panose="020B0604020202020204" pitchFamily="34" charset="0"/>
              <a:buChar char="•"/>
            </a:pPr>
            <a:r>
              <a:rPr lang="en-US" dirty="0"/>
              <a:t>galactose</a:t>
            </a:r>
          </a:p>
          <a:p>
            <a:pPr marL="171450" indent="-171450">
              <a:buFont typeface="Arial" panose="020B0604020202020204" pitchFamily="34" charset="0"/>
              <a:buChar char="•"/>
            </a:pPr>
            <a:r>
              <a:rPr lang="en-US" dirty="0"/>
              <a:t>glucose</a:t>
            </a:r>
          </a:p>
          <a:p>
            <a:pPr marL="171450" indent="-171450">
              <a:buFont typeface="Arial" panose="020B0604020202020204" pitchFamily="34" charset="0"/>
              <a:buChar char="•"/>
            </a:pPr>
            <a:r>
              <a:rPr lang="en-US" dirty="0"/>
              <a:t>lactose (glucose + galactose)</a:t>
            </a:r>
          </a:p>
          <a:p>
            <a:pPr marL="171450" indent="-171450">
              <a:buFont typeface="Arial" panose="020B0604020202020204" pitchFamily="34" charset="0"/>
              <a:buChar char="•"/>
            </a:pPr>
            <a:r>
              <a:rPr lang="en-US" dirty="0"/>
              <a:t>maltose (glucose</a:t>
            </a:r>
            <a:r>
              <a:rPr lang="en-US" baseline="0" dirty="0"/>
              <a:t> + glucose)</a:t>
            </a:r>
            <a:endParaRPr lang="en-US" dirty="0"/>
          </a:p>
          <a:p>
            <a:pPr marL="171450" indent="-171450">
              <a:buFont typeface="Arial" panose="020B0604020202020204" pitchFamily="34" charset="0"/>
              <a:buChar char="•"/>
            </a:pPr>
            <a:r>
              <a:rPr lang="en-US" dirty="0"/>
              <a:t>sucrose (glucose</a:t>
            </a:r>
            <a:r>
              <a:rPr lang="en-US" baseline="0" dirty="0"/>
              <a:t> + fructose)</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13202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Lipids</a:t>
            </a:r>
            <a:r>
              <a:rPr lang="en-US" baseline="0" dirty="0"/>
              <a:t> are </a:t>
            </a:r>
            <a:r>
              <a:rPr lang="en-US" dirty="0"/>
              <a:t>any one of various substances that contain fat and that are important parts of living cells.</a:t>
            </a:r>
          </a:p>
          <a:p>
            <a:endParaRPr lang="en-US" dirty="0"/>
          </a:p>
          <a:p>
            <a:r>
              <a:rPr lang="en-US" dirty="0"/>
              <a:t>Saturated fats</a:t>
            </a:r>
            <a:r>
              <a:rPr lang="en-US" baseline="0" dirty="0"/>
              <a:t> contain only a single bond. </a:t>
            </a:r>
          </a:p>
          <a:p>
            <a:pPr marL="171450" indent="-171450">
              <a:buFont typeface="Arial" panose="020B0604020202020204" pitchFamily="34" charset="0"/>
              <a:buChar char="•"/>
            </a:pPr>
            <a:r>
              <a:rPr lang="en-US" baseline="0" dirty="0"/>
              <a:t>foods include dairy products, eggs, fatty meats and poultry skin</a:t>
            </a:r>
          </a:p>
          <a:p>
            <a:endParaRPr lang="en-US" baseline="0" dirty="0"/>
          </a:p>
          <a:p>
            <a:r>
              <a:rPr lang="en-US" baseline="0" dirty="0"/>
              <a:t>Unsaturated fats contain one or more double bonds depending on the specific oil. </a:t>
            </a:r>
          </a:p>
          <a:p>
            <a:r>
              <a:rPr lang="en-US" baseline="0" dirty="0"/>
              <a:t>This includes avocados, nuts, olive oil, safflower oil, seeds, soybean oil and sunflower oil. </a:t>
            </a:r>
          </a:p>
          <a:p>
            <a:endParaRPr lang="en-US" baseline="0" dirty="0"/>
          </a:p>
          <a:p>
            <a:r>
              <a:rPr lang="en-US" baseline="0" dirty="0"/>
              <a:t>Hydrogenation occurs when the chemical process changes liquid oil to a solid fat.</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49485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Minerals are needed</a:t>
            </a:r>
            <a:r>
              <a:rPr lang="en-US" baseline="0" dirty="0"/>
              <a:t> for many body processes and become part of the body’s bones, fluids and tissues.</a:t>
            </a:r>
          </a:p>
          <a:p>
            <a:endParaRPr lang="en-US" baseline="0" dirty="0"/>
          </a:p>
          <a:p>
            <a:r>
              <a:rPr lang="en-US" baseline="0" dirty="0"/>
              <a:t>Major minerals include:</a:t>
            </a:r>
          </a:p>
          <a:p>
            <a:pPr marL="171450" indent="-171450">
              <a:buFont typeface="Arial" panose="020B0604020202020204" pitchFamily="34" charset="0"/>
              <a:buChar char="•"/>
            </a:pPr>
            <a:r>
              <a:rPr lang="en-US" baseline="0" dirty="0"/>
              <a:t>Calcium</a:t>
            </a:r>
          </a:p>
          <a:p>
            <a:pPr marL="171450" indent="-171450">
              <a:buFont typeface="Arial" panose="020B0604020202020204" pitchFamily="34" charset="0"/>
              <a:buChar char="•"/>
            </a:pPr>
            <a:r>
              <a:rPr lang="en-US" baseline="0" dirty="0"/>
              <a:t>Chloride</a:t>
            </a:r>
          </a:p>
          <a:p>
            <a:pPr marL="171450" indent="-171450">
              <a:buFont typeface="Arial" panose="020B0604020202020204" pitchFamily="34" charset="0"/>
              <a:buChar char="•"/>
            </a:pPr>
            <a:r>
              <a:rPr lang="en-US" baseline="0" dirty="0"/>
              <a:t>Magnesium</a:t>
            </a:r>
          </a:p>
          <a:p>
            <a:pPr marL="171450" indent="-171450">
              <a:buFont typeface="Arial" panose="020B0604020202020204" pitchFamily="34" charset="0"/>
              <a:buChar char="•"/>
            </a:pPr>
            <a:r>
              <a:rPr lang="en-US" baseline="0" dirty="0"/>
              <a:t>Phosphorus</a:t>
            </a:r>
          </a:p>
          <a:p>
            <a:pPr marL="171450" indent="-171450">
              <a:buFont typeface="Arial" panose="020B0604020202020204" pitchFamily="34" charset="0"/>
              <a:buChar char="•"/>
            </a:pPr>
            <a:r>
              <a:rPr lang="en-US" baseline="0" dirty="0"/>
              <a:t>Potassium</a:t>
            </a:r>
          </a:p>
          <a:p>
            <a:pPr marL="171450" indent="-171450">
              <a:buFont typeface="Arial" panose="020B0604020202020204" pitchFamily="34" charset="0"/>
              <a:buChar char="•"/>
            </a:pPr>
            <a:r>
              <a:rPr lang="en-US" baseline="0" dirty="0"/>
              <a:t>Sodium</a:t>
            </a:r>
          </a:p>
          <a:p>
            <a:pPr marL="171450" indent="-171450">
              <a:buFont typeface="Arial" panose="020B0604020202020204" pitchFamily="34" charset="0"/>
              <a:buChar char="•"/>
            </a:pPr>
            <a:r>
              <a:rPr lang="en-US" baseline="0" dirty="0"/>
              <a:t>Sulfur</a:t>
            </a:r>
          </a:p>
          <a:p>
            <a:endParaRPr lang="en-US" baseline="0" dirty="0"/>
          </a:p>
          <a:p>
            <a:r>
              <a:rPr lang="en-US" baseline="0" dirty="0"/>
              <a:t>Trace Minerals include:</a:t>
            </a:r>
          </a:p>
          <a:p>
            <a:pPr marL="171450" indent="-171450">
              <a:buFont typeface="Arial" panose="020B0604020202020204" pitchFamily="34" charset="0"/>
              <a:buChar char="•"/>
            </a:pPr>
            <a:r>
              <a:rPr lang="en-US" baseline="0" dirty="0"/>
              <a:t>Chromium</a:t>
            </a:r>
          </a:p>
          <a:p>
            <a:pPr marL="171450" indent="-171450">
              <a:buFont typeface="Arial" panose="020B0604020202020204" pitchFamily="34" charset="0"/>
              <a:buChar char="•"/>
            </a:pPr>
            <a:r>
              <a:rPr lang="en-US" baseline="0" dirty="0"/>
              <a:t>Copper</a:t>
            </a:r>
          </a:p>
          <a:p>
            <a:pPr marL="171450" indent="-171450">
              <a:buFont typeface="Arial" panose="020B0604020202020204" pitchFamily="34" charset="0"/>
              <a:buChar char="•"/>
            </a:pPr>
            <a:r>
              <a:rPr lang="en-US" baseline="0" dirty="0"/>
              <a:t>Fluoride</a:t>
            </a:r>
          </a:p>
          <a:p>
            <a:pPr marL="171450" indent="-171450">
              <a:buFont typeface="Arial" panose="020B0604020202020204" pitchFamily="34" charset="0"/>
              <a:buChar char="•"/>
            </a:pPr>
            <a:r>
              <a:rPr lang="en-US" baseline="0" dirty="0"/>
              <a:t>Iodine</a:t>
            </a:r>
          </a:p>
          <a:p>
            <a:pPr marL="171450" indent="-171450">
              <a:buFont typeface="Arial" panose="020B0604020202020204" pitchFamily="34" charset="0"/>
              <a:buChar char="•"/>
            </a:pPr>
            <a:r>
              <a:rPr lang="en-US" baseline="0" dirty="0"/>
              <a:t>Iron</a:t>
            </a:r>
          </a:p>
          <a:p>
            <a:pPr marL="171450" indent="-171450">
              <a:buFont typeface="Arial" panose="020B0604020202020204" pitchFamily="34" charset="0"/>
              <a:buChar char="•"/>
            </a:pPr>
            <a:r>
              <a:rPr lang="en-US" baseline="0" dirty="0"/>
              <a:t>Manganese</a:t>
            </a:r>
          </a:p>
          <a:p>
            <a:pPr marL="171450" indent="-171450">
              <a:buFont typeface="Arial" panose="020B0604020202020204" pitchFamily="34" charset="0"/>
              <a:buChar char="•"/>
            </a:pPr>
            <a:r>
              <a:rPr lang="en-US" baseline="0" dirty="0"/>
              <a:t>Molybdenum </a:t>
            </a:r>
          </a:p>
          <a:p>
            <a:pPr marL="171450" indent="-171450">
              <a:buFont typeface="Arial" panose="020B0604020202020204" pitchFamily="34" charset="0"/>
              <a:buChar char="•"/>
            </a:pPr>
            <a:r>
              <a:rPr lang="en-US" baseline="0" dirty="0"/>
              <a:t>Selenium</a:t>
            </a:r>
          </a:p>
          <a:p>
            <a:pPr marL="171450" indent="-171450">
              <a:buFont typeface="Arial" panose="020B0604020202020204" pitchFamily="34" charset="0"/>
              <a:buChar char="•"/>
            </a:pPr>
            <a:r>
              <a:rPr lang="en-US" baseline="0" dirty="0"/>
              <a:t>Zinc </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53792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Proteins</a:t>
            </a:r>
            <a:r>
              <a:rPr lang="en-US" baseline="0" dirty="0"/>
              <a:t> - </a:t>
            </a:r>
            <a:r>
              <a:rPr lang="en-US" dirty="0"/>
              <a:t>a substance that has amino acids, compounds and carbon, hydrogen, oxygen, nitrogen and sometimes sulfur and is found in many foods.</a:t>
            </a:r>
          </a:p>
          <a:p>
            <a:endParaRPr lang="en-US" dirty="0"/>
          </a:p>
          <a:p>
            <a:r>
              <a:rPr lang="en-US" dirty="0"/>
              <a:t>Complete</a:t>
            </a:r>
            <a:r>
              <a:rPr lang="en-US" baseline="0" dirty="0"/>
              <a:t> proteins contain all nine indispensable amino acids in the correct proportions needed to support life.</a:t>
            </a:r>
          </a:p>
          <a:p>
            <a:pPr marL="171450" indent="-171450">
              <a:buFont typeface="Arial" panose="020B0604020202020204" pitchFamily="34" charset="0"/>
              <a:buChar char="•"/>
            </a:pPr>
            <a:r>
              <a:rPr lang="en-US" baseline="0" dirty="0"/>
              <a:t>food sources include cheese, eggs, milk, meats, poultry and seafood</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Incomplete proteins are missing one or more of the indispensable amino acids. </a:t>
            </a:r>
          </a:p>
          <a:p>
            <a:pPr marL="171450" indent="-171450">
              <a:buFont typeface="Arial" panose="020B0604020202020204" pitchFamily="34" charset="0"/>
              <a:buChar char="•"/>
            </a:pPr>
            <a:r>
              <a:rPr lang="en-US" baseline="0" dirty="0"/>
              <a:t>food sources include grains, legumes and nuts</a:t>
            </a:r>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441791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ideo" Target="https://www.youtube.com/embed/aTWPGn4x-Bc" TargetMode="External"/><Relationship Id="rId5" Type="http://schemas.openxmlformats.org/officeDocument/2006/relationships/image" Target="../media/image19.jpeg"/><Relationship Id="rId4" Type="http://schemas.openxmlformats.org/officeDocument/2006/relationships/hyperlink" Target="https://youtu.be/qGmmCNe4qLo"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ideo" Target="https://www.youtube.com/embed/xqb_YyrNHPk" TargetMode="External"/><Relationship Id="rId5" Type="http://schemas.openxmlformats.org/officeDocument/2006/relationships/image" Target="../media/image20.jpeg"/><Relationship Id="rId4" Type="http://schemas.openxmlformats.org/officeDocument/2006/relationships/hyperlink" Target="https://youtu.be/xqb_YyrNHP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Culinary Nutrition</a:t>
            </a:r>
          </a:p>
        </p:txBody>
      </p:sp>
      <p:sp>
        <p:nvSpPr>
          <p:cNvPr id="2" name="Rectangle 1">
            <a:extLst>
              <a:ext uri="{FF2B5EF4-FFF2-40B4-BE49-F238E27FC236}">
                <a16:creationId xmlns:a16="http://schemas.microsoft.com/office/drawing/2014/main" id="{3555ED8F-15BD-45B5-8DE5-FF313BC751CE}"/>
              </a:ext>
            </a:extLst>
          </p:cNvPr>
          <p:cNvSpPr/>
          <p:nvPr/>
        </p:nvSpPr>
        <p:spPr>
          <a:xfrm>
            <a:off x="4630605" y="3244334"/>
            <a:ext cx="3381439" cy="769441"/>
          </a:xfrm>
          <a:prstGeom prst="rect">
            <a:avLst/>
          </a:prstGeom>
        </p:spPr>
        <p:txBody>
          <a:bodyPr wrap="none">
            <a:spAutoFit/>
          </a:bodyPr>
          <a:lstStyle/>
          <a:p>
            <a:r>
              <a:rPr lang="en-US" sz="4400" dirty="0">
                <a:solidFill>
                  <a:schemeClr val="accent2">
                    <a:lumMod val="60000"/>
                    <a:lumOff val="40000"/>
                  </a:schemeClr>
                </a:solidFill>
                <a:latin typeface="Open Sans"/>
              </a:rPr>
              <a:t>Culinary Arts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Proteins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Building blocks of the human body</a:t>
            </a:r>
          </a:p>
          <a:p>
            <a:pPr lvl="1"/>
            <a:r>
              <a:rPr lang="en-US" dirty="0"/>
              <a:t>Food sources can be either:</a:t>
            </a:r>
          </a:p>
          <a:p>
            <a:pPr lvl="2"/>
            <a:r>
              <a:rPr lang="en-US" sz="2400" dirty="0"/>
              <a:t>Animal – complete protein</a:t>
            </a:r>
          </a:p>
          <a:p>
            <a:pPr lvl="2"/>
            <a:r>
              <a:rPr lang="en-US" sz="2400" dirty="0"/>
              <a:t>Plant based – incomplete protein</a:t>
            </a:r>
          </a:p>
          <a:p>
            <a:pPr lvl="1"/>
            <a:r>
              <a:rPr lang="en-US" dirty="0"/>
              <a:t>Needed for:</a:t>
            </a:r>
          </a:p>
          <a:p>
            <a:pPr lvl="2"/>
            <a:r>
              <a:rPr lang="en-US" sz="2400" dirty="0"/>
              <a:t>Growth</a:t>
            </a:r>
          </a:p>
          <a:p>
            <a:pPr lvl="2"/>
            <a:r>
              <a:rPr lang="en-US" sz="2400" dirty="0"/>
              <a:t>Maintenance </a:t>
            </a:r>
          </a:p>
          <a:p>
            <a:pPr lvl="2"/>
            <a:r>
              <a:rPr lang="en-US" sz="2400" dirty="0"/>
              <a:t>Repair of body tissues </a:t>
            </a:r>
          </a:p>
        </p:txBody>
      </p:sp>
      <p:pic>
        <p:nvPicPr>
          <p:cNvPr id="4" name="Content Placeholder 5">
            <a:extLst>
              <a:ext uri="{FF2B5EF4-FFF2-40B4-BE49-F238E27FC236}">
                <a16:creationId xmlns:a16="http://schemas.microsoft.com/office/drawing/2014/main" id="{E24E3124-EC91-4F5A-959D-A3FCB41F4A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2201" y="1954314"/>
            <a:ext cx="4468133" cy="3252639"/>
          </a:xfrm>
          <a:prstGeom prst="rect">
            <a:avLst/>
          </a:prstGeom>
        </p:spPr>
      </p:pic>
    </p:spTree>
    <p:extLst>
      <p:ext uri="{BB962C8B-B14F-4D97-AF65-F5344CB8AC3E}">
        <p14:creationId xmlns:p14="http://schemas.microsoft.com/office/powerpoint/2010/main" val="3796528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Vitamins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6145045" cy="4734318"/>
          </a:xfrm>
        </p:spPr>
        <p:txBody>
          <a:bodyPr/>
          <a:lstStyle/>
          <a:p>
            <a:pPr lvl="1"/>
            <a:r>
              <a:rPr lang="en-US" dirty="0"/>
              <a:t>Aid in the formation of healthy bones and teeth</a:t>
            </a:r>
          </a:p>
          <a:p>
            <a:pPr lvl="1"/>
            <a:r>
              <a:rPr lang="en-US" dirty="0"/>
              <a:t>Are part of the blood-clotting process</a:t>
            </a:r>
          </a:p>
          <a:p>
            <a:pPr lvl="1"/>
            <a:r>
              <a:rPr lang="en-US" dirty="0"/>
              <a:t>Ensure proper vision</a:t>
            </a:r>
          </a:p>
          <a:p>
            <a:pPr lvl="1"/>
            <a:r>
              <a:rPr lang="en-US" dirty="0"/>
              <a:t>Support the immune system</a:t>
            </a:r>
          </a:p>
          <a:p>
            <a:pPr lvl="1"/>
            <a:r>
              <a:rPr lang="en-US" dirty="0"/>
              <a:t>Vitamins are either:</a:t>
            </a:r>
          </a:p>
          <a:p>
            <a:pPr lvl="2"/>
            <a:r>
              <a:rPr lang="en-US" sz="2400" dirty="0"/>
              <a:t>Fat-soluble vitamins ingested when various fats are eaten</a:t>
            </a:r>
          </a:p>
          <a:p>
            <a:pPr lvl="2"/>
            <a:r>
              <a:rPr lang="en-US" sz="2400" dirty="0"/>
              <a:t>Water-soluble vitamins dissolve in water</a:t>
            </a:r>
          </a:p>
        </p:txBody>
      </p:sp>
      <p:pic>
        <p:nvPicPr>
          <p:cNvPr id="4" name="Content Placeholder 5">
            <a:extLst>
              <a:ext uri="{FF2B5EF4-FFF2-40B4-BE49-F238E27FC236}">
                <a16:creationId xmlns:a16="http://schemas.microsoft.com/office/drawing/2014/main" id="{B98B9429-B69C-4520-BE6E-5326A6EE05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2009189"/>
            <a:ext cx="3180116" cy="3086928"/>
          </a:xfrm>
          <a:prstGeom prst="rect">
            <a:avLst/>
          </a:prstGeom>
        </p:spPr>
      </p:pic>
    </p:spTree>
    <p:extLst>
      <p:ext uri="{BB962C8B-B14F-4D97-AF65-F5344CB8AC3E}">
        <p14:creationId xmlns:p14="http://schemas.microsoft.com/office/powerpoint/2010/main" val="1632618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Water</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50 to 60 percent of weight of the human body</a:t>
            </a:r>
          </a:p>
          <a:p>
            <a:pPr lvl="1"/>
            <a:r>
              <a:rPr lang="en-US" dirty="0"/>
              <a:t>Essential part of digestion</a:t>
            </a:r>
          </a:p>
          <a:p>
            <a:pPr lvl="1"/>
            <a:r>
              <a:rPr lang="en-US" dirty="0"/>
              <a:t>Lubricates joints</a:t>
            </a:r>
          </a:p>
          <a:p>
            <a:pPr lvl="1"/>
            <a:r>
              <a:rPr lang="en-US" dirty="0"/>
              <a:t>Transports nutrients and waste</a:t>
            </a:r>
          </a:p>
        </p:txBody>
      </p:sp>
      <p:pic>
        <p:nvPicPr>
          <p:cNvPr id="4" name="Content Placeholder 5">
            <a:extLst>
              <a:ext uri="{FF2B5EF4-FFF2-40B4-BE49-F238E27FC236}">
                <a16:creationId xmlns:a16="http://schemas.microsoft.com/office/drawing/2014/main" id="{CC9AB13B-1410-455A-BBC7-ED08027E10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5080" y="1827522"/>
            <a:ext cx="3620407" cy="4464127"/>
          </a:xfrm>
          <a:prstGeom prst="rect">
            <a:avLst/>
          </a:prstGeom>
        </p:spPr>
      </p:pic>
    </p:spTree>
    <p:extLst>
      <p:ext uri="{BB962C8B-B14F-4D97-AF65-F5344CB8AC3E}">
        <p14:creationId xmlns:p14="http://schemas.microsoft.com/office/powerpoint/2010/main" val="270114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Dietary habits</a:t>
            </a:r>
          </a:p>
        </p:txBody>
      </p:sp>
      <p:pic>
        <p:nvPicPr>
          <p:cNvPr id="6" name="Content Placeholder 5">
            <a:extLst>
              <a:ext uri="{FF2B5EF4-FFF2-40B4-BE49-F238E27FC236}">
                <a16:creationId xmlns:a16="http://schemas.microsoft.com/office/drawing/2014/main" id="{F26141A2-1BAD-4E54-9E1F-1A3B048998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343"/>
          <a:stretch/>
        </p:blipFill>
        <p:spPr>
          <a:xfrm>
            <a:off x="3395932" y="1727962"/>
            <a:ext cx="5400135" cy="4548147"/>
          </a:xfrm>
          <a:prstGeom prst="rect">
            <a:avLst/>
          </a:prstGeom>
        </p:spPr>
      </p:pic>
    </p:spTree>
    <p:extLst>
      <p:ext uri="{BB962C8B-B14F-4D97-AF65-F5344CB8AC3E}">
        <p14:creationId xmlns:p14="http://schemas.microsoft.com/office/powerpoint/2010/main" val="85919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The Dietary Guidelines for 2010 recommends to:</a:t>
            </a:r>
          </a:p>
          <a:p>
            <a:pPr lvl="2"/>
            <a:r>
              <a:rPr lang="en-US" sz="2400" dirty="0"/>
              <a:t>Increase physical activity</a:t>
            </a:r>
          </a:p>
          <a:p>
            <a:pPr lvl="2"/>
            <a:r>
              <a:rPr lang="en-US" sz="2400" dirty="0"/>
              <a:t>Reduce sedentary behavior</a:t>
            </a:r>
          </a:p>
          <a:p>
            <a:pPr lvl="1"/>
            <a:r>
              <a:rPr lang="en-US" dirty="0"/>
              <a:t>Encourage physical activity in:</a:t>
            </a:r>
          </a:p>
          <a:p>
            <a:pPr lvl="2"/>
            <a:r>
              <a:rPr lang="en-US" sz="2400" dirty="0"/>
              <a:t>Childcare and childhood settings</a:t>
            </a:r>
          </a:p>
          <a:p>
            <a:pPr lvl="2"/>
            <a:r>
              <a:rPr lang="en-US" sz="2400" dirty="0"/>
              <a:t>Schools </a:t>
            </a:r>
          </a:p>
          <a:p>
            <a:pPr lvl="2"/>
            <a:r>
              <a:rPr lang="en-US" sz="2400" dirty="0"/>
              <a:t>Walk-to-school programs</a:t>
            </a:r>
          </a:p>
        </p:txBody>
      </p:sp>
      <p:pic>
        <p:nvPicPr>
          <p:cNvPr id="4" name="Content Placeholder 5">
            <a:extLst>
              <a:ext uri="{FF2B5EF4-FFF2-40B4-BE49-F238E27FC236}">
                <a16:creationId xmlns:a16="http://schemas.microsoft.com/office/drawing/2014/main" id="{5A80D275-20A9-4936-A423-BCA015D81A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9922" y="2840181"/>
            <a:ext cx="3907919" cy="3156481"/>
          </a:xfrm>
          <a:prstGeom prst="rect">
            <a:avLst/>
          </a:prstGeom>
        </p:spPr>
      </p:pic>
    </p:spTree>
    <p:extLst>
      <p:ext uri="{BB962C8B-B14F-4D97-AF65-F5344CB8AC3E}">
        <p14:creationId xmlns:p14="http://schemas.microsoft.com/office/powerpoint/2010/main" val="2897444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Emotional factors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5896643" cy="4734318"/>
          </a:xfrm>
        </p:spPr>
        <p:txBody>
          <a:bodyPr/>
          <a:lstStyle/>
          <a:p>
            <a:pPr lvl="1"/>
            <a:r>
              <a:rPr lang="en-US" dirty="0"/>
              <a:t>Job requirements include:</a:t>
            </a:r>
          </a:p>
          <a:p>
            <a:pPr lvl="2"/>
            <a:r>
              <a:rPr lang="en-US" sz="2400" dirty="0"/>
              <a:t>Long hours of physically demanding work</a:t>
            </a:r>
          </a:p>
          <a:p>
            <a:pPr lvl="2"/>
            <a:r>
              <a:rPr lang="en-US" sz="2400" dirty="0"/>
              <a:t>Work schedule of evenings, holidays and weekends</a:t>
            </a:r>
            <a:r>
              <a:rPr lang="en-US" dirty="0"/>
              <a:t> </a:t>
            </a:r>
          </a:p>
          <a:p>
            <a:pPr lvl="1"/>
            <a:r>
              <a:rPr lang="en-US" dirty="0"/>
              <a:t>Pressures can be caused by:</a:t>
            </a:r>
          </a:p>
          <a:p>
            <a:pPr lvl="2"/>
            <a:r>
              <a:rPr lang="en-US" sz="2400" dirty="0"/>
              <a:t>Change</a:t>
            </a:r>
          </a:p>
          <a:p>
            <a:pPr lvl="2"/>
            <a:r>
              <a:rPr lang="en-US" sz="2400" dirty="0"/>
              <a:t>Confrontation</a:t>
            </a:r>
          </a:p>
          <a:p>
            <a:pPr lvl="2"/>
            <a:r>
              <a:rPr lang="en-US" sz="2400" dirty="0"/>
              <a:t>Deadlines </a:t>
            </a:r>
          </a:p>
        </p:txBody>
      </p:sp>
      <p:pic>
        <p:nvPicPr>
          <p:cNvPr id="4" name="Content Placeholder 5">
            <a:extLst>
              <a:ext uri="{FF2B5EF4-FFF2-40B4-BE49-F238E27FC236}">
                <a16:creationId xmlns:a16="http://schemas.microsoft.com/office/drawing/2014/main" id="{55DAE0E2-3896-460E-BA4A-6F4AAE11E2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7307" y="2037374"/>
            <a:ext cx="3921486" cy="3400206"/>
          </a:xfrm>
          <a:prstGeom prst="rect">
            <a:avLst/>
          </a:prstGeom>
        </p:spPr>
      </p:pic>
    </p:spTree>
    <p:extLst>
      <p:ext uri="{BB962C8B-B14F-4D97-AF65-F5344CB8AC3E}">
        <p14:creationId xmlns:p14="http://schemas.microsoft.com/office/powerpoint/2010/main" val="56654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Managing stress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Positive ways include:</a:t>
            </a:r>
          </a:p>
          <a:p>
            <a:pPr lvl="2"/>
            <a:r>
              <a:rPr lang="en-US" sz="2400" dirty="0"/>
              <a:t>Exercise</a:t>
            </a:r>
          </a:p>
          <a:p>
            <a:pPr lvl="2"/>
            <a:r>
              <a:rPr lang="en-US" sz="2400" dirty="0"/>
              <a:t>Hobbies</a:t>
            </a:r>
          </a:p>
          <a:p>
            <a:pPr lvl="2"/>
            <a:r>
              <a:rPr lang="en-US" sz="2400" dirty="0"/>
              <a:t>Meditation</a:t>
            </a:r>
          </a:p>
          <a:p>
            <a:pPr lvl="2"/>
            <a:r>
              <a:rPr lang="en-US" sz="2400" dirty="0"/>
              <a:t>Reading</a:t>
            </a:r>
          </a:p>
          <a:p>
            <a:pPr lvl="2"/>
            <a:r>
              <a:rPr lang="en-US" sz="2400" dirty="0"/>
              <a:t>Talking to a friend</a:t>
            </a:r>
          </a:p>
        </p:txBody>
      </p:sp>
      <p:pic>
        <p:nvPicPr>
          <p:cNvPr id="4" name="Content Placeholder 5">
            <a:extLst>
              <a:ext uri="{FF2B5EF4-FFF2-40B4-BE49-F238E27FC236}">
                <a16:creationId xmlns:a16="http://schemas.microsoft.com/office/drawing/2014/main" id="{5AFA7906-CF42-477B-8340-6222D41DFA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5659" y="1995055"/>
            <a:ext cx="3893065" cy="3881386"/>
          </a:xfrm>
          <a:prstGeom prst="rect">
            <a:avLst/>
          </a:prstGeom>
        </p:spPr>
      </p:pic>
    </p:spTree>
    <p:extLst>
      <p:ext uri="{BB962C8B-B14F-4D97-AF65-F5344CB8AC3E}">
        <p14:creationId xmlns:p14="http://schemas.microsoft.com/office/powerpoint/2010/main" val="37577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4"/>
              </a:rPr>
              <a:t>Healthy Kitchens, Healthy Lives™ Conference</a:t>
            </a:r>
            <a:br>
              <a:rPr lang="en-US" dirty="0"/>
            </a:br>
            <a:r>
              <a:rPr lang="en-US" sz="2400" dirty="0"/>
              <a:t>(click on link)</a:t>
            </a:r>
            <a:endParaRPr lang="en-US" dirty="0"/>
          </a:p>
          <a:p>
            <a:endParaRPr lang="en-US" dirty="0"/>
          </a:p>
        </p:txBody>
      </p:sp>
      <p:pic>
        <p:nvPicPr>
          <p:cNvPr id="4" name="aTWPGn4x-Bc">
            <a:extLst>
              <a:ext uri="{FF2B5EF4-FFF2-40B4-BE49-F238E27FC236}">
                <a16:creationId xmlns:a16="http://schemas.microsoft.com/office/drawing/2014/main" id="{8221F019-8E8B-4280-80CD-A0129BDB86E7}"/>
              </a:ext>
            </a:extLst>
          </p:cNvPr>
          <p:cNvPicPr>
            <a:picLocks noRot="1" noChangeAspect="1"/>
          </p:cNvPicPr>
          <p:nvPr>
            <a:videoFile r:link="rId1"/>
          </p:nvPr>
        </p:nvPicPr>
        <p:blipFill rotWithShape="1">
          <a:blip r:embed="rId5"/>
          <a:srcRect l="1945" t="12236" r="-1296" b="13815"/>
          <a:stretch/>
        </p:blipFill>
        <p:spPr>
          <a:xfrm>
            <a:off x="3352800" y="2564098"/>
            <a:ext cx="6223044" cy="3258659"/>
          </a:xfrm>
          <a:prstGeom prst="rect">
            <a:avLst/>
          </a:prstGeom>
        </p:spPr>
      </p:pic>
    </p:spTree>
    <p:extLst>
      <p:ext uri="{BB962C8B-B14F-4D97-AF65-F5344CB8AC3E}">
        <p14:creationId xmlns:p14="http://schemas.microsoft.com/office/powerpoint/2010/main" val="1846561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hlinkClick r:id="rId4"/>
              </a:rPr>
              <a:t>Nutrition: Breaking Boundaries</a:t>
            </a:r>
            <a:br>
              <a:rPr lang="en-US" dirty="0"/>
            </a:br>
            <a:r>
              <a:rPr lang="en-US" sz="2400" dirty="0"/>
              <a:t>(click on link)</a:t>
            </a:r>
          </a:p>
          <a:p>
            <a:endParaRPr lang="en-US" dirty="0"/>
          </a:p>
        </p:txBody>
      </p:sp>
      <p:pic>
        <p:nvPicPr>
          <p:cNvPr id="4" name="xqb_YyrNHPk">
            <a:extLst>
              <a:ext uri="{FF2B5EF4-FFF2-40B4-BE49-F238E27FC236}">
                <a16:creationId xmlns:a16="http://schemas.microsoft.com/office/drawing/2014/main" id="{422D8FE4-0B80-401C-9BE1-A1E31CAD58D5}"/>
              </a:ext>
            </a:extLst>
          </p:cNvPr>
          <p:cNvPicPr>
            <a:picLocks noRot="1" noChangeAspect="1"/>
          </p:cNvPicPr>
          <p:nvPr>
            <a:videoFile r:link="rId1"/>
          </p:nvPr>
        </p:nvPicPr>
        <p:blipFill rotWithShape="1">
          <a:blip r:embed="rId5"/>
          <a:srcRect l="7193" t="12066" r="4736" b="13704"/>
          <a:stretch/>
        </p:blipFill>
        <p:spPr>
          <a:xfrm>
            <a:off x="3394364" y="2329824"/>
            <a:ext cx="6351147" cy="3894513"/>
          </a:xfrm>
          <a:prstGeom prst="rect">
            <a:avLst/>
          </a:prstGeom>
        </p:spPr>
      </p:pic>
    </p:spTree>
    <p:extLst>
      <p:ext uri="{BB962C8B-B14F-4D97-AF65-F5344CB8AC3E}">
        <p14:creationId xmlns:p14="http://schemas.microsoft.com/office/powerpoint/2010/main" val="226168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Cooking methods</a:t>
            </a:r>
          </a:p>
        </p:txBody>
      </p:sp>
      <p:pic>
        <p:nvPicPr>
          <p:cNvPr id="4" name="Picture 3">
            <a:extLst>
              <a:ext uri="{FF2B5EF4-FFF2-40B4-BE49-F238E27FC236}">
                <a16:creationId xmlns:a16="http://schemas.microsoft.com/office/drawing/2014/main" id="{8FBBAC0A-2468-44DB-AB3A-52989BE233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9345" y="1842403"/>
            <a:ext cx="6294121" cy="4198179"/>
          </a:xfrm>
          <a:prstGeom prst="rect">
            <a:avLst/>
          </a:prstGeom>
        </p:spPr>
      </p:pic>
    </p:spTree>
    <p:extLst>
      <p:ext uri="{BB962C8B-B14F-4D97-AF65-F5344CB8AC3E}">
        <p14:creationId xmlns:p14="http://schemas.microsoft.com/office/powerpoint/2010/main" val="28012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Dry Cookery Methods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Transfer heat to food by:</a:t>
            </a:r>
          </a:p>
          <a:p>
            <a:pPr lvl="2"/>
            <a:r>
              <a:rPr lang="en-US" sz="2400" dirty="0"/>
              <a:t>Conduction </a:t>
            </a:r>
          </a:p>
          <a:p>
            <a:pPr lvl="2"/>
            <a:r>
              <a:rPr lang="en-US" sz="2400" dirty="0"/>
              <a:t>Hot air convection</a:t>
            </a:r>
          </a:p>
          <a:p>
            <a:pPr lvl="2"/>
            <a:r>
              <a:rPr lang="en-US" sz="2400" dirty="0"/>
              <a:t>Radiation </a:t>
            </a:r>
          </a:p>
          <a:p>
            <a:pPr lvl="1"/>
            <a:r>
              <a:rPr lang="en-US" dirty="0"/>
              <a:t>Include:</a:t>
            </a:r>
          </a:p>
          <a:p>
            <a:pPr lvl="2"/>
            <a:r>
              <a:rPr lang="en-US" sz="2400" dirty="0"/>
              <a:t>Baking</a:t>
            </a:r>
          </a:p>
          <a:p>
            <a:pPr lvl="2"/>
            <a:r>
              <a:rPr lang="en-US" sz="2400" dirty="0"/>
              <a:t>Broiling</a:t>
            </a:r>
          </a:p>
          <a:p>
            <a:pPr lvl="2"/>
            <a:r>
              <a:rPr lang="en-US" sz="2400" dirty="0"/>
              <a:t>Deep frying</a:t>
            </a:r>
          </a:p>
          <a:p>
            <a:pPr lvl="2"/>
            <a:r>
              <a:rPr lang="en-US" sz="2400" dirty="0"/>
              <a:t>Grilling</a:t>
            </a:r>
          </a:p>
          <a:p>
            <a:pPr lvl="2"/>
            <a:r>
              <a:rPr lang="en-US" sz="2400" dirty="0"/>
              <a:t>Roasting </a:t>
            </a:r>
          </a:p>
          <a:p>
            <a:pPr lvl="2"/>
            <a:r>
              <a:rPr lang="en-US" sz="2400" dirty="0"/>
              <a:t>Sautéing </a:t>
            </a:r>
          </a:p>
          <a:p>
            <a:pPr lvl="1"/>
            <a:endParaRPr lang="en-US" dirty="0"/>
          </a:p>
        </p:txBody>
      </p:sp>
      <p:pic>
        <p:nvPicPr>
          <p:cNvPr id="4" name="Content Placeholder 6">
            <a:extLst>
              <a:ext uri="{FF2B5EF4-FFF2-40B4-BE49-F238E27FC236}">
                <a16:creationId xmlns:a16="http://schemas.microsoft.com/office/drawing/2014/main" id="{8E9EB150-2460-4A73-92DC-4DF67758D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0880" y="1714500"/>
            <a:ext cx="2918026" cy="1946323"/>
          </a:xfrm>
          <a:prstGeom prst="rect">
            <a:avLst/>
          </a:prstGeom>
        </p:spPr>
      </p:pic>
      <p:pic>
        <p:nvPicPr>
          <p:cNvPr id="5" name="Picture 4">
            <a:extLst>
              <a:ext uri="{FF2B5EF4-FFF2-40B4-BE49-F238E27FC236}">
                <a16:creationId xmlns:a16="http://schemas.microsoft.com/office/drawing/2014/main" id="{14A6F0E2-9733-4CD4-B353-2CC6458482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9726" y="3952803"/>
            <a:ext cx="3048000" cy="2026920"/>
          </a:xfrm>
          <a:prstGeom prst="rect">
            <a:avLst/>
          </a:prstGeom>
        </p:spPr>
      </p:pic>
      <p:pic>
        <p:nvPicPr>
          <p:cNvPr id="6" name="Picture 5">
            <a:extLst>
              <a:ext uri="{FF2B5EF4-FFF2-40B4-BE49-F238E27FC236}">
                <a16:creationId xmlns:a16="http://schemas.microsoft.com/office/drawing/2014/main" id="{1C788442-3045-4457-9925-2D1CA756AE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0235" y="3955851"/>
            <a:ext cx="3048000" cy="2023872"/>
          </a:xfrm>
          <a:prstGeom prst="rect">
            <a:avLst/>
          </a:prstGeom>
        </p:spPr>
      </p:pic>
    </p:spTree>
    <p:extLst>
      <p:ext uri="{BB962C8B-B14F-4D97-AF65-F5344CB8AC3E}">
        <p14:creationId xmlns:p14="http://schemas.microsoft.com/office/powerpoint/2010/main" val="13579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Moist cookery methods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6158900" cy="4734318"/>
          </a:xfrm>
        </p:spPr>
        <p:txBody>
          <a:bodyPr/>
          <a:lstStyle/>
          <a:p>
            <a:pPr lvl="1"/>
            <a:r>
              <a:rPr lang="en-US" dirty="0"/>
              <a:t>Use liquid or steam in the cooking process</a:t>
            </a:r>
          </a:p>
          <a:p>
            <a:pPr lvl="1"/>
            <a:r>
              <a:rPr lang="en-US" dirty="0"/>
              <a:t>Best used for tougher meats and fibrous vegetables</a:t>
            </a:r>
          </a:p>
          <a:p>
            <a:pPr lvl="1"/>
            <a:r>
              <a:rPr lang="en-US" dirty="0"/>
              <a:t>Include:</a:t>
            </a:r>
          </a:p>
          <a:p>
            <a:pPr lvl="2"/>
            <a:r>
              <a:rPr lang="en-US" sz="2400" dirty="0"/>
              <a:t>Boiling</a:t>
            </a:r>
          </a:p>
          <a:p>
            <a:pPr lvl="2"/>
            <a:r>
              <a:rPr lang="en-US" sz="2400" dirty="0"/>
              <a:t>Poaching</a:t>
            </a:r>
          </a:p>
          <a:p>
            <a:pPr lvl="2"/>
            <a:r>
              <a:rPr lang="en-US" sz="2400" dirty="0"/>
              <a:t>Simmering </a:t>
            </a:r>
          </a:p>
          <a:p>
            <a:pPr lvl="2"/>
            <a:r>
              <a:rPr lang="en-US" sz="2400" dirty="0"/>
              <a:t>Steaming </a:t>
            </a:r>
          </a:p>
          <a:p>
            <a:pPr lvl="1"/>
            <a:endParaRPr lang="en-US" dirty="0"/>
          </a:p>
        </p:txBody>
      </p:sp>
      <p:pic>
        <p:nvPicPr>
          <p:cNvPr id="4" name="Content Placeholder 1">
            <a:extLst>
              <a:ext uri="{FF2B5EF4-FFF2-40B4-BE49-F238E27FC236}">
                <a16:creationId xmlns:a16="http://schemas.microsoft.com/office/drawing/2014/main" id="{4477F0D0-FFE6-4AAD-9336-3A41BE3C31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3971" y="2451242"/>
            <a:ext cx="3046615" cy="2040775"/>
          </a:xfrm>
          <a:prstGeom prst="rect">
            <a:avLst/>
          </a:prstGeom>
        </p:spPr>
      </p:pic>
      <p:pic>
        <p:nvPicPr>
          <p:cNvPr id="5" name="Picture 4">
            <a:extLst>
              <a:ext uri="{FF2B5EF4-FFF2-40B4-BE49-F238E27FC236}">
                <a16:creationId xmlns:a16="http://schemas.microsoft.com/office/drawing/2014/main" id="{A8A54E0F-BB96-457E-8B5E-4551199EEA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106" y="1113651"/>
            <a:ext cx="2160551" cy="1374111"/>
          </a:xfrm>
          <a:prstGeom prst="rect">
            <a:avLst/>
          </a:prstGeom>
        </p:spPr>
      </p:pic>
      <p:pic>
        <p:nvPicPr>
          <p:cNvPr id="6" name="Picture 5">
            <a:extLst>
              <a:ext uri="{FF2B5EF4-FFF2-40B4-BE49-F238E27FC236}">
                <a16:creationId xmlns:a16="http://schemas.microsoft.com/office/drawing/2014/main" id="{5C731218-DE46-4A04-8591-2A0BFD7C46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0206" y="4432336"/>
            <a:ext cx="2337619" cy="1729838"/>
          </a:xfrm>
          <a:prstGeom prst="rect">
            <a:avLst/>
          </a:prstGeom>
        </p:spPr>
      </p:pic>
    </p:spTree>
    <p:extLst>
      <p:ext uri="{BB962C8B-B14F-4D97-AF65-F5344CB8AC3E}">
        <p14:creationId xmlns:p14="http://schemas.microsoft.com/office/powerpoint/2010/main" val="165335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Combination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Applies both dry and moist heat techniques to the same food</a:t>
            </a:r>
          </a:p>
          <a:p>
            <a:pPr lvl="1"/>
            <a:r>
              <a:rPr lang="en-US" dirty="0"/>
              <a:t>Includes:</a:t>
            </a:r>
          </a:p>
          <a:p>
            <a:pPr lvl="2"/>
            <a:r>
              <a:rPr lang="en-US" sz="2400" dirty="0"/>
              <a:t>Braising</a:t>
            </a:r>
          </a:p>
          <a:p>
            <a:pPr lvl="2"/>
            <a:r>
              <a:rPr lang="en-US" sz="2400" dirty="0"/>
              <a:t>Stewing </a:t>
            </a:r>
          </a:p>
        </p:txBody>
      </p:sp>
      <p:pic>
        <p:nvPicPr>
          <p:cNvPr id="4" name="Content Placeholder 6">
            <a:extLst>
              <a:ext uri="{FF2B5EF4-FFF2-40B4-BE49-F238E27FC236}">
                <a16:creationId xmlns:a16="http://schemas.microsoft.com/office/drawing/2014/main" id="{D274F06B-B61D-4B0C-A98F-58B5236D01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1959" y="4088267"/>
            <a:ext cx="3098157" cy="2066471"/>
          </a:xfrm>
          <a:prstGeom prst="rect">
            <a:avLst/>
          </a:prstGeom>
        </p:spPr>
      </p:pic>
      <p:pic>
        <p:nvPicPr>
          <p:cNvPr id="5" name="Picture 4">
            <a:extLst>
              <a:ext uri="{FF2B5EF4-FFF2-40B4-BE49-F238E27FC236}">
                <a16:creationId xmlns:a16="http://schemas.microsoft.com/office/drawing/2014/main" id="{E7BBC3D2-F24E-4E44-89B5-B8531C9A43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2688" y="4088267"/>
            <a:ext cx="3048000" cy="2033016"/>
          </a:xfrm>
          <a:prstGeom prst="rect">
            <a:avLst/>
          </a:prstGeom>
        </p:spPr>
      </p:pic>
    </p:spTree>
    <p:extLst>
      <p:ext uri="{BB962C8B-B14F-4D97-AF65-F5344CB8AC3E}">
        <p14:creationId xmlns:p14="http://schemas.microsoft.com/office/powerpoint/2010/main" val="207480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Let’s Review!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Why do chefs need to know about nutrition?</a:t>
            </a:r>
          </a:p>
          <a:p>
            <a:pPr lvl="1"/>
            <a:r>
              <a:rPr lang="en-US" dirty="0"/>
              <a:t>How many nutrient groups are there? Can you name them?</a:t>
            </a:r>
          </a:p>
          <a:p>
            <a:pPr lvl="1"/>
            <a:r>
              <a:rPr lang="en-US" dirty="0"/>
              <a:t>What is the body’s chief energy source?</a:t>
            </a:r>
          </a:p>
          <a:p>
            <a:pPr lvl="1"/>
            <a:r>
              <a:rPr lang="en-US" dirty="0"/>
              <a:t>What are trans fats? Are they healthy for you?</a:t>
            </a:r>
          </a:p>
          <a:p>
            <a:pPr lvl="1"/>
            <a:r>
              <a:rPr lang="en-US" dirty="0"/>
              <a:t>There are many minerals and vitamins – how many can you name?</a:t>
            </a:r>
          </a:p>
          <a:p>
            <a:pPr lvl="1"/>
            <a:r>
              <a:rPr lang="en-US" dirty="0"/>
              <a:t>How much of the body is water?</a:t>
            </a:r>
          </a:p>
          <a:p>
            <a:pPr lvl="1"/>
            <a:r>
              <a:rPr lang="en-US" dirty="0"/>
              <a:t>How is working in the foodservice industry stressful?</a:t>
            </a:r>
          </a:p>
          <a:p>
            <a:pPr lvl="1"/>
            <a:r>
              <a:rPr lang="en-US" dirty="0"/>
              <a:t>Identify the different dry and moist cooking methods.</a:t>
            </a:r>
          </a:p>
        </p:txBody>
      </p:sp>
    </p:spTree>
    <p:extLst>
      <p:ext uri="{BB962C8B-B14F-4D97-AF65-F5344CB8AC3E}">
        <p14:creationId xmlns:p14="http://schemas.microsoft.com/office/powerpoint/2010/main" val="522469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7114F6C8-1451-4F16-8B43-85FE06C6F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2448" y="426720"/>
            <a:ext cx="5112272" cy="5940183"/>
          </a:xfrm>
          <a:prstGeom prst="rect">
            <a:avLst/>
          </a:prstGeom>
        </p:spPr>
      </p:pic>
    </p:spTree>
    <p:extLst>
      <p:ext uri="{BB962C8B-B14F-4D97-AF65-F5344CB8AC3E}">
        <p14:creationId xmlns:p14="http://schemas.microsoft.com/office/powerpoint/2010/main" val="2742344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Questions?</a:t>
            </a:r>
          </a:p>
        </p:txBody>
      </p:sp>
      <p:pic>
        <p:nvPicPr>
          <p:cNvPr id="6" name="Picture 5">
            <a:extLst>
              <a:ext uri="{FF2B5EF4-FFF2-40B4-BE49-F238E27FC236}">
                <a16:creationId xmlns:a16="http://schemas.microsoft.com/office/drawing/2014/main" id="{3149945A-26D1-44C0-BAC6-B53EB4109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9214" y="1759528"/>
            <a:ext cx="3033572" cy="3740533"/>
          </a:xfrm>
          <a:prstGeom prst="rect">
            <a:avLst/>
          </a:prstGeom>
        </p:spPr>
      </p:pic>
    </p:spTree>
    <p:extLst>
      <p:ext uri="{BB962C8B-B14F-4D97-AF65-F5344CB8AC3E}">
        <p14:creationId xmlns:p14="http://schemas.microsoft.com/office/powerpoint/2010/main" val="4222306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Shutterstock™ images. Photos obtained with subscription. (Slides 1, 3, 4, 5, 6, 7, 8, 9, 10, 11, 12, 13, 14, 15, 16, 19, 20, 21, 22, 24, 25)</a:t>
            </a:r>
          </a:p>
          <a:p>
            <a:pPr lvl="1"/>
            <a:r>
              <a:rPr lang="en-US" sz="2000" dirty="0"/>
              <a:t>Textbooks:</a:t>
            </a:r>
          </a:p>
          <a:p>
            <a:pPr lvl="2"/>
            <a:r>
              <a:rPr lang="en-US" sz="2000" dirty="0"/>
              <a:t>Culinary essentials. (2010). Woodland Hills, CA: Glencoe/McGraw-Hill.</a:t>
            </a:r>
          </a:p>
          <a:p>
            <a:pPr lvl="2"/>
            <a:r>
              <a:rPr lang="en-US" sz="2000" dirty="0" err="1"/>
              <a:t>Draz</a:t>
            </a:r>
            <a:r>
              <a:rPr lang="en-US" sz="2000" dirty="0"/>
              <a:t>, J., &amp; </a:t>
            </a:r>
            <a:r>
              <a:rPr lang="en-US" sz="2000" dirty="0" err="1"/>
              <a:t>Koetke</a:t>
            </a:r>
            <a:r>
              <a:rPr lang="en-US" sz="2000" dirty="0"/>
              <a:t>, C. (2014). The culinary professional. Tinley Park, IL: </a:t>
            </a:r>
            <a:r>
              <a:rPr lang="en-US" sz="2000" dirty="0" err="1"/>
              <a:t>Goodheart</a:t>
            </a:r>
            <a:r>
              <a:rPr lang="en-US" sz="2000" dirty="0"/>
              <a:t>-Willcox Company.</a:t>
            </a:r>
          </a:p>
          <a:p>
            <a:pPr lvl="2"/>
            <a:r>
              <a:rPr lang="en-US" sz="2000" dirty="0"/>
              <a:t>Foundations of restaurant management &amp; culinary arts. (2011). Boston, MA: Prentice Hall.</a:t>
            </a:r>
          </a:p>
          <a:p>
            <a:pPr lvl="1"/>
            <a:r>
              <a:rPr lang="en-US" sz="2000" dirty="0"/>
              <a:t>Website:</a:t>
            </a:r>
          </a:p>
          <a:p>
            <a:pPr lvl="2"/>
            <a:r>
              <a:rPr lang="en-US" sz="2000" dirty="0"/>
              <a:t>SDA WIC Work Resource System</a:t>
            </a:r>
            <a:br>
              <a:rPr lang="en-US" sz="2000" dirty="0"/>
            </a:br>
            <a:r>
              <a:rPr lang="en-US" sz="2000" dirty="0"/>
              <a:t>Appendix C: Nutrient Chart – Function, Deficiency and Toxicity Symptoms, and Major Food Sources</a:t>
            </a:r>
            <a:br>
              <a:rPr lang="en-US" sz="2000" dirty="0"/>
            </a:br>
            <a:r>
              <a:rPr lang="en-US" sz="2000" dirty="0"/>
              <a:t>http://www.nal.usda.gov/wicworks/Topics/FG/AppendixC_NutrientChart.pdf</a:t>
            </a:r>
          </a:p>
          <a:p>
            <a:pPr lvl="1"/>
            <a:endParaRPr lang="en-US" sz="2000" dirty="0"/>
          </a:p>
          <a:p>
            <a:pPr lvl="1"/>
            <a:endParaRPr lang="en-US" sz="2000" dirty="0"/>
          </a:p>
        </p:txBody>
      </p:sp>
    </p:spTree>
    <p:extLst>
      <p:ext uri="{BB962C8B-B14F-4D97-AF65-F5344CB8AC3E}">
        <p14:creationId xmlns:p14="http://schemas.microsoft.com/office/powerpoint/2010/main" val="72768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YouTube™:</a:t>
            </a:r>
          </a:p>
          <a:p>
            <a:pPr lvl="2"/>
            <a:r>
              <a:rPr lang="en-US" sz="2000" dirty="0"/>
              <a:t>Healthy Kitchens, Healthy Lives™ Conference</a:t>
            </a:r>
            <a:br>
              <a:rPr lang="en-US" sz="2000" dirty="0"/>
            </a:br>
            <a:r>
              <a:rPr lang="en-US" sz="2000" dirty="0"/>
              <a:t>Healthy Kitchens, Healthy Lives is a four-day conference held at The Culinary Institute of America at Greystone in the Napa Valley. The conference brings together experts from Harvard School of Public Health, the </a:t>
            </a:r>
            <a:r>
              <a:rPr lang="en-US" sz="2000" dirty="0" err="1"/>
              <a:t>Samueli</a:t>
            </a:r>
            <a:r>
              <a:rPr lang="en-US" sz="2000" dirty="0"/>
              <a:t> Institute, and other leading organizations, to present state-of-the-science on diet and nutrition. These experts are joined by chefs from the CIA to lead teaching sessions for healthcare professionals who want to learn about techniques for cooking delicious healthy foods.</a:t>
            </a:r>
            <a:br>
              <a:rPr lang="en-US" sz="2000" dirty="0"/>
            </a:br>
            <a:r>
              <a:rPr lang="en-US" sz="2000" dirty="0"/>
              <a:t>https://youtu.be/qGmmCNe4qLo</a:t>
            </a:r>
          </a:p>
          <a:p>
            <a:pPr lvl="2"/>
            <a:r>
              <a:rPr lang="en-US" sz="2000" dirty="0"/>
              <a:t>Nutrition: Breaking Boundaries</a:t>
            </a:r>
            <a:br>
              <a:rPr lang="en-US" sz="2000" dirty="0"/>
            </a:br>
            <a:r>
              <a:rPr lang="en-US" sz="2000" dirty="0"/>
              <a:t>JWU's groundbreaking Culinary Nutrition program is changing the science of food - and it's the first of its kind to receive ACEND accreditation. Ready to launch your dietitian, product research, spa chef or medical nutrition career?</a:t>
            </a:r>
            <a:br>
              <a:rPr lang="en-US" sz="2000" dirty="0"/>
            </a:br>
            <a:r>
              <a:rPr lang="en-US" sz="2000" dirty="0"/>
              <a:t>https://youtu.be/xqb_YyrNHPk?list=PLSpZmcyjE5lYAW6yYcNE1KiJxG_SVIJLg</a:t>
            </a:r>
          </a:p>
          <a:p>
            <a:pPr lvl="1"/>
            <a:endParaRPr lang="en-US" sz="2000" dirty="0"/>
          </a:p>
          <a:p>
            <a:pPr lvl="1"/>
            <a:endParaRPr lang="en-US" sz="2000" dirty="0"/>
          </a:p>
        </p:txBody>
      </p:sp>
    </p:spTree>
    <p:extLst>
      <p:ext uri="{BB962C8B-B14F-4D97-AF65-F5344CB8AC3E}">
        <p14:creationId xmlns:p14="http://schemas.microsoft.com/office/powerpoint/2010/main" val="8851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Nutrition</a:t>
            </a:r>
          </a:p>
        </p:txBody>
      </p:sp>
      <p:pic>
        <p:nvPicPr>
          <p:cNvPr id="6" name="Content Placeholder 5">
            <a:extLst>
              <a:ext uri="{FF2B5EF4-FFF2-40B4-BE49-F238E27FC236}">
                <a16:creationId xmlns:a16="http://schemas.microsoft.com/office/drawing/2014/main" id="{43AD94EB-CA83-4AD4-9E74-6182397088C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01028" y="1814945"/>
            <a:ext cx="7389944" cy="4138201"/>
          </a:xfrm>
        </p:spPr>
      </p:pic>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Nutrition in foodservice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Chefs must be able to:</a:t>
            </a:r>
          </a:p>
          <a:p>
            <a:pPr lvl="2"/>
            <a:r>
              <a:rPr lang="en-US" sz="2400" dirty="0"/>
              <a:t>Accommodate diners’ dietary request</a:t>
            </a:r>
          </a:p>
          <a:p>
            <a:pPr lvl="2"/>
            <a:r>
              <a:rPr lang="en-US" sz="2400" dirty="0"/>
              <a:t>Create menu items for dietary restrictions</a:t>
            </a:r>
          </a:p>
          <a:p>
            <a:pPr lvl="2"/>
            <a:r>
              <a:rPr lang="en-US" sz="2400" dirty="0"/>
              <a:t>Stay current with nutrition information</a:t>
            </a:r>
          </a:p>
          <a:p>
            <a:pPr lvl="2"/>
            <a:r>
              <a:rPr lang="en-US" sz="2400" dirty="0"/>
              <a:t>Work with nutrition experts </a:t>
            </a:r>
          </a:p>
        </p:txBody>
      </p:sp>
      <p:pic>
        <p:nvPicPr>
          <p:cNvPr id="4" name="Content Placeholder 5">
            <a:extLst>
              <a:ext uri="{FF2B5EF4-FFF2-40B4-BE49-F238E27FC236}">
                <a16:creationId xmlns:a16="http://schemas.microsoft.com/office/drawing/2014/main" id="{0BF87988-05A7-4602-995E-79443CBDF3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9164" y="2454350"/>
            <a:ext cx="3755628" cy="3397758"/>
          </a:xfrm>
          <a:prstGeom prst="rect">
            <a:avLst/>
          </a:prstGeom>
        </p:spPr>
      </p:pic>
    </p:spTree>
    <p:extLst>
      <p:ext uri="{BB962C8B-B14F-4D97-AF65-F5344CB8AC3E}">
        <p14:creationId xmlns:p14="http://schemas.microsoft.com/office/powerpoint/2010/main" val="338896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Nutrition basics</a:t>
            </a:r>
          </a:p>
        </p:txBody>
      </p:sp>
      <p:pic>
        <p:nvPicPr>
          <p:cNvPr id="4" name="Content Placeholder 5">
            <a:extLst>
              <a:ext uri="{FF2B5EF4-FFF2-40B4-BE49-F238E27FC236}">
                <a16:creationId xmlns:a16="http://schemas.microsoft.com/office/drawing/2014/main" id="{7178F276-49E4-4C76-A748-184A38FA2730}"/>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730" b="94134" l="4090" r="94479">
                        <a14:foregroundMark x1="44376" y1="15825" x2="44376" y2="15825"/>
                        <a14:foregroundMark x1="44376" y1="21282" x2="44376" y2="21282"/>
                        <a14:foregroundMark x1="71984" y1="18281" x2="71984" y2="18281"/>
                        <a14:foregroundMark x1="72393" y1="12415" x2="72393" y2="12415"/>
                        <a14:foregroundMark x1="61759" y1="37381" x2="61759" y2="37381"/>
                        <a14:foregroundMark x1="45399" y1="36698" x2="45399" y2="36698"/>
                        <a14:foregroundMark x1="74029" y1="41746" x2="74029" y2="41746"/>
                        <a14:foregroundMark x1="32720" y1="34243" x2="32720" y2="34243"/>
                        <a14:foregroundMark x1="68916" y1="36698" x2="68916" y2="36698"/>
                        <a14:foregroundMark x1="66258" y1="43793" x2="66258" y2="43793"/>
                        <a14:foregroundMark x1="44990" y1="32196" x2="44990" y2="32196"/>
                        <a14:foregroundMark x1="32106" y1="38745" x2="32106" y2="38745"/>
                        <a14:foregroundMark x1="28630" y1="36016" x2="28630" y2="36016"/>
                        <a14:foregroundMark x1="36810" y1="31241" x2="36810" y2="31241"/>
                        <a14:foregroundMark x1="26994" y1="19236" x2="26994" y2="19236"/>
                        <a14:foregroundMark x1="29652" y1="21282" x2="29652" y2="21282"/>
                        <a14:foregroundMark x1="35174" y1="55662" x2="35174" y2="55662"/>
                        <a14:foregroundMark x1="71370" y1="56753" x2="71370" y2="56753"/>
                        <a14:foregroundMark x1="83231" y1="62483" x2="83231" y2="62483"/>
                        <a14:foregroundMark x1="60327" y1="51569" x2="60327" y2="51569"/>
                        <a14:foregroundMark x1="59305" y1="57435" x2="59305" y2="57435"/>
                        <a14:foregroundMark x1="38855" y1="53342" x2="38855" y2="53342"/>
                        <a14:foregroundMark x1="43354" y1="61528" x2="43354" y2="61528"/>
                        <a14:foregroundMark x1="51125" y1="43793" x2="51125" y2="43793"/>
                        <a14:foregroundMark x1="51534" y1="30559" x2="51534" y2="30559"/>
                        <a14:foregroundMark x1="55624" y1="20600" x2="55624" y2="20600"/>
                        <a14:foregroundMark x1="63190" y1="20600" x2="63190" y2="20600"/>
                      </a14:backgroundRemoval>
                    </a14:imgEffect>
                  </a14:imgLayer>
                </a14:imgProps>
              </a:ext>
              <a:ext uri="{28A0092B-C50C-407E-A947-70E740481C1C}">
                <a14:useLocalDpi xmlns:a14="http://schemas.microsoft.com/office/drawing/2010/main" val="0"/>
              </a:ext>
            </a:extLst>
          </a:blip>
          <a:stretch>
            <a:fillRect/>
          </a:stretch>
        </p:blipFill>
        <p:spPr>
          <a:xfrm>
            <a:off x="4277391" y="1899592"/>
            <a:ext cx="4375871" cy="4255146"/>
          </a:xfrm>
          <a:prstGeom prst="rect">
            <a:avLst/>
          </a:prstGeom>
        </p:spPr>
      </p:pic>
    </p:spTree>
    <p:extLst>
      <p:ext uri="{BB962C8B-B14F-4D97-AF65-F5344CB8AC3E}">
        <p14:creationId xmlns:p14="http://schemas.microsoft.com/office/powerpoint/2010/main" val="135018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Nutrient Groups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Carbohydrates</a:t>
            </a:r>
          </a:p>
          <a:p>
            <a:pPr lvl="1"/>
            <a:r>
              <a:rPr lang="en-US" dirty="0"/>
              <a:t>Lipids</a:t>
            </a:r>
          </a:p>
          <a:p>
            <a:pPr lvl="1"/>
            <a:r>
              <a:rPr lang="en-US" dirty="0"/>
              <a:t>Minerals </a:t>
            </a:r>
          </a:p>
          <a:p>
            <a:pPr lvl="1"/>
            <a:r>
              <a:rPr lang="en-US" dirty="0"/>
              <a:t>Protein </a:t>
            </a:r>
          </a:p>
          <a:p>
            <a:pPr lvl="1"/>
            <a:r>
              <a:rPr lang="en-US" dirty="0"/>
              <a:t>Vitamins</a:t>
            </a:r>
          </a:p>
          <a:p>
            <a:pPr lvl="1"/>
            <a:r>
              <a:rPr lang="en-US" dirty="0"/>
              <a:t>Water</a:t>
            </a:r>
          </a:p>
          <a:p>
            <a:pPr lvl="1"/>
            <a:endParaRPr lang="en-US" dirty="0"/>
          </a:p>
        </p:txBody>
      </p:sp>
      <p:pic>
        <p:nvPicPr>
          <p:cNvPr id="4" name="Content Placeholder 7">
            <a:extLst>
              <a:ext uri="{FF2B5EF4-FFF2-40B4-BE49-F238E27FC236}">
                <a16:creationId xmlns:a16="http://schemas.microsoft.com/office/drawing/2014/main" id="{AED1E25C-CB94-4097-993C-5EA0FD402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8659" y="1011382"/>
            <a:ext cx="4947908" cy="5143356"/>
          </a:xfrm>
          <a:prstGeom prst="rect">
            <a:avLst/>
          </a:prstGeom>
        </p:spPr>
      </p:pic>
    </p:spTree>
    <p:extLst>
      <p:ext uri="{BB962C8B-B14F-4D97-AF65-F5344CB8AC3E}">
        <p14:creationId xmlns:p14="http://schemas.microsoft.com/office/powerpoint/2010/main" val="6319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Carbohydrates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Body’s chief energy source</a:t>
            </a:r>
          </a:p>
          <a:p>
            <a:pPr lvl="1"/>
            <a:r>
              <a:rPr lang="en-US" dirty="0"/>
              <a:t>Contributes four calories of energy per gram</a:t>
            </a:r>
          </a:p>
          <a:p>
            <a:pPr lvl="1"/>
            <a:r>
              <a:rPr lang="en-US" dirty="0"/>
              <a:t>Two types:</a:t>
            </a:r>
          </a:p>
          <a:p>
            <a:pPr lvl="2"/>
            <a:r>
              <a:rPr lang="en-US" sz="2400" dirty="0"/>
              <a:t>Complex </a:t>
            </a:r>
          </a:p>
          <a:p>
            <a:pPr lvl="3"/>
            <a:r>
              <a:rPr lang="en-US" sz="2200" dirty="0"/>
              <a:t>Starch </a:t>
            </a:r>
          </a:p>
          <a:p>
            <a:pPr lvl="3"/>
            <a:r>
              <a:rPr lang="en-US" sz="2200" dirty="0"/>
              <a:t>Fiber </a:t>
            </a:r>
          </a:p>
          <a:p>
            <a:pPr lvl="4"/>
            <a:r>
              <a:rPr lang="en-US" sz="1800" dirty="0"/>
              <a:t>Soluble </a:t>
            </a:r>
          </a:p>
          <a:p>
            <a:pPr lvl="4"/>
            <a:r>
              <a:rPr lang="en-US" sz="1800" dirty="0"/>
              <a:t>insoluble</a:t>
            </a:r>
          </a:p>
          <a:p>
            <a:pPr lvl="2"/>
            <a:r>
              <a:rPr lang="en-US" sz="2400" dirty="0"/>
              <a:t>Simple </a:t>
            </a:r>
          </a:p>
          <a:p>
            <a:pPr lvl="3"/>
            <a:r>
              <a:rPr lang="en-US" sz="2200" dirty="0"/>
              <a:t>Sugars</a:t>
            </a:r>
            <a:r>
              <a:rPr lang="en-US" dirty="0"/>
              <a:t> </a:t>
            </a:r>
          </a:p>
        </p:txBody>
      </p:sp>
      <p:pic>
        <p:nvPicPr>
          <p:cNvPr id="4" name="Content Placeholder 6">
            <a:extLst>
              <a:ext uri="{FF2B5EF4-FFF2-40B4-BE49-F238E27FC236}">
                <a16:creationId xmlns:a16="http://schemas.microsoft.com/office/drawing/2014/main" id="{E337972D-034B-48C8-BF5E-4E5FB2F009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218" y="2738327"/>
            <a:ext cx="4445826" cy="3416411"/>
          </a:xfrm>
          <a:prstGeom prst="rect">
            <a:avLst/>
          </a:prstGeom>
        </p:spPr>
      </p:pic>
    </p:spTree>
    <p:extLst>
      <p:ext uri="{BB962C8B-B14F-4D97-AF65-F5344CB8AC3E}">
        <p14:creationId xmlns:p14="http://schemas.microsoft.com/office/powerpoint/2010/main" val="41541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Lipids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6662928" cy="4734318"/>
          </a:xfrm>
        </p:spPr>
        <p:txBody>
          <a:bodyPr/>
          <a:lstStyle/>
          <a:p>
            <a:pPr lvl="1"/>
            <a:r>
              <a:rPr lang="en-US" dirty="0"/>
              <a:t>Contain nine calories of energy per gram</a:t>
            </a:r>
          </a:p>
          <a:p>
            <a:pPr lvl="1"/>
            <a:r>
              <a:rPr lang="en-US" dirty="0"/>
              <a:t>Found in animal-based foods</a:t>
            </a:r>
          </a:p>
          <a:p>
            <a:pPr lvl="2"/>
            <a:r>
              <a:rPr lang="en-US" sz="2400" dirty="0"/>
              <a:t>Saturated fat – solid at room temperature</a:t>
            </a:r>
          </a:p>
          <a:p>
            <a:pPr lvl="2"/>
            <a:r>
              <a:rPr lang="en-US" sz="2400" dirty="0"/>
              <a:t>Unsaturated fat – liquid at room temperature</a:t>
            </a:r>
          </a:p>
          <a:p>
            <a:pPr lvl="1"/>
            <a:r>
              <a:rPr lang="en-US" dirty="0"/>
              <a:t>Needed for normal growth and development</a:t>
            </a:r>
          </a:p>
          <a:p>
            <a:pPr lvl="1"/>
            <a:r>
              <a:rPr lang="en-US" dirty="0"/>
              <a:t>Provide a concentrated source of energy</a:t>
            </a:r>
          </a:p>
          <a:p>
            <a:pPr lvl="1"/>
            <a:r>
              <a:rPr lang="en-US" dirty="0"/>
              <a:t>Trans fat is created when unsaturated oil is chemically changed (hydrogenation)</a:t>
            </a:r>
          </a:p>
        </p:txBody>
      </p:sp>
      <p:pic>
        <p:nvPicPr>
          <p:cNvPr id="4" name="Content Placeholder 5">
            <a:extLst>
              <a:ext uri="{FF2B5EF4-FFF2-40B4-BE49-F238E27FC236}">
                <a16:creationId xmlns:a16="http://schemas.microsoft.com/office/drawing/2014/main" id="{B318858B-DEE0-440E-99CF-07883052E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9964" y="3048000"/>
            <a:ext cx="2140152" cy="2608736"/>
          </a:xfrm>
          <a:prstGeom prst="rect">
            <a:avLst/>
          </a:prstGeom>
        </p:spPr>
      </p:pic>
    </p:spTree>
    <p:extLst>
      <p:ext uri="{BB962C8B-B14F-4D97-AF65-F5344CB8AC3E}">
        <p14:creationId xmlns:p14="http://schemas.microsoft.com/office/powerpoint/2010/main" val="247717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Minerals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6699227" cy="4734318"/>
          </a:xfrm>
        </p:spPr>
        <p:txBody>
          <a:bodyPr/>
          <a:lstStyle/>
          <a:p>
            <a:pPr lvl="1"/>
            <a:r>
              <a:rPr lang="en-US" dirty="0"/>
              <a:t>Divided into:</a:t>
            </a:r>
          </a:p>
          <a:p>
            <a:pPr lvl="2"/>
            <a:r>
              <a:rPr lang="en-US" sz="2400" dirty="0"/>
              <a:t>Major – 100 milligrams or more needed per day</a:t>
            </a:r>
          </a:p>
          <a:p>
            <a:pPr lvl="2"/>
            <a:r>
              <a:rPr lang="en-US" sz="2400" dirty="0"/>
              <a:t>Trace – less than 100 milligrams needed per day</a:t>
            </a:r>
          </a:p>
          <a:p>
            <a:pPr lvl="1"/>
            <a:r>
              <a:rPr lang="en-US" dirty="0"/>
              <a:t>Necessary for important functions such as:</a:t>
            </a:r>
          </a:p>
          <a:p>
            <a:pPr lvl="2"/>
            <a:r>
              <a:rPr lang="en-US" sz="2400" dirty="0"/>
              <a:t>Bone formation</a:t>
            </a:r>
          </a:p>
          <a:p>
            <a:pPr lvl="2"/>
            <a:r>
              <a:rPr lang="en-US" sz="2400" dirty="0"/>
              <a:t>Energy metabolism</a:t>
            </a:r>
          </a:p>
          <a:p>
            <a:pPr lvl="2"/>
            <a:r>
              <a:rPr lang="en-US" sz="2400" dirty="0"/>
              <a:t>Proper functioning of the nervous system</a:t>
            </a:r>
          </a:p>
          <a:p>
            <a:pPr lvl="2"/>
            <a:r>
              <a:rPr lang="en-US" sz="2400" dirty="0"/>
              <a:t>Water balance </a:t>
            </a:r>
          </a:p>
        </p:txBody>
      </p:sp>
      <p:pic>
        <p:nvPicPr>
          <p:cNvPr id="4" name="Content Placeholder 5">
            <a:extLst>
              <a:ext uri="{FF2B5EF4-FFF2-40B4-BE49-F238E27FC236}">
                <a16:creationId xmlns:a16="http://schemas.microsoft.com/office/drawing/2014/main" id="{84200866-6207-4A0E-9C8D-DE14D22873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118" y="2050472"/>
            <a:ext cx="3654423" cy="3669099"/>
          </a:xfrm>
          <a:prstGeom prst="rect">
            <a:avLst/>
          </a:prstGeom>
        </p:spPr>
      </p:pic>
    </p:spTree>
    <p:extLst>
      <p:ext uri="{BB962C8B-B14F-4D97-AF65-F5344CB8AC3E}">
        <p14:creationId xmlns:p14="http://schemas.microsoft.com/office/powerpoint/2010/main" val="368193237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56ea17bb-c96d-4826-b465-01eec0dd23dd"/>
    <ds:schemaRef ds:uri="http://purl.org/dc/elements/1.1/"/>
    <ds:schemaRef ds:uri="http://purl.org/dc/dcmitype/"/>
    <ds:schemaRef ds:uri="05d88611-e516-4d1a-b12e-39107e78b3d0"/>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68</TotalTime>
  <Words>1774</Words>
  <Application>Microsoft Office PowerPoint</Application>
  <PresentationFormat>Widescreen</PresentationFormat>
  <Paragraphs>303</Paragraphs>
  <Slides>27</Slides>
  <Notes>26</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.AppleSystemUIFont</vt:lpstr>
      <vt:lpstr>Arial</vt:lpstr>
      <vt:lpstr>Calibri</vt:lpstr>
      <vt:lpstr>Open Sans</vt:lpstr>
      <vt:lpstr>Open Sans SemiBold</vt:lpstr>
      <vt:lpstr>2_Office Theme</vt:lpstr>
      <vt:lpstr>3_Office Theme</vt:lpstr>
      <vt:lpstr>Culinary Nutrition</vt:lpstr>
      <vt:lpstr>PowerPoint Presentation</vt:lpstr>
      <vt:lpstr>Nutrition</vt:lpstr>
      <vt:lpstr>Nutrition in foodservice</vt:lpstr>
      <vt:lpstr>Nutrition basics</vt:lpstr>
      <vt:lpstr>Nutrient Groups</vt:lpstr>
      <vt:lpstr>Carbohydrates</vt:lpstr>
      <vt:lpstr>Lipids</vt:lpstr>
      <vt:lpstr>Minerals</vt:lpstr>
      <vt:lpstr>Proteins</vt:lpstr>
      <vt:lpstr>Vitamins</vt:lpstr>
      <vt:lpstr>Water</vt:lpstr>
      <vt:lpstr>Dietary habits</vt:lpstr>
      <vt:lpstr>Exercise</vt:lpstr>
      <vt:lpstr>Emotional factors</vt:lpstr>
      <vt:lpstr>Managing stress</vt:lpstr>
      <vt:lpstr>PowerPoint Presentation</vt:lpstr>
      <vt:lpstr>PowerPoint Presentation</vt:lpstr>
      <vt:lpstr>Cooking methods</vt:lpstr>
      <vt:lpstr>Dry Cookery Methods</vt:lpstr>
      <vt:lpstr>Moist cookery methods</vt:lpstr>
      <vt:lpstr>Combination</vt:lpstr>
      <vt:lpstr>Let’s Review!</vt:lpstr>
      <vt:lpstr>PowerPoint Presentation</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2017-12-01T14:36:51Z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