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2"/>
  </p:notesMasterIdLst>
  <p:handoutMasterIdLst>
    <p:handoutMasterId r:id="rId23"/>
  </p:handoutMasterIdLst>
  <p:sldIdLst>
    <p:sldId id="322" r:id="rId6"/>
    <p:sldId id="319" r:id="rId7"/>
    <p:sldId id="323" r:id="rId8"/>
    <p:sldId id="324" r:id="rId9"/>
    <p:sldId id="325" r:id="rId10"/>
    <p:sldId id="326" r:id="rId11"/>
    <p:sldId id="337" r:id="rId12"/>
    <p:sldId id="328" r:id="rId13"/>
    <p:sldId id="329" r:id="rId14"/>
    <p:sldId id="338" r:id="rId15"/>
    <p:sldId id="339" r:id="rId16"/>
    <p:sldId id="332" r:id="rId17"/>
    <p:sldId id="333" r:id="rId18"/>
    <p:sldId id="334" r:id="rId19"/>
    <p:sldId id="335" r:id="rId20"/>
    <p:sldId id="33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3502" autoAdjust="0"/>
  </p:normalViewPr>
  <p:slideViewPr>
    <p:cSldViewPr snapToGrid="0">
      <p:cViewPr>
        <p:scale>
          <a:sx n="50" d="100"/>
          <a:sy n="50" d="100"/>
        </p:scale>
        <p:origin x="1300" y="2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27-Nov-17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27-Nov-17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youtu.be/p6CK_QlagW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One of the new grocery store items on the shelves these days are gluten-free products. We are going to find out more about gluten, what it does, and what we can do to help people with gluten intolerance and celiac disease.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408327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Digestive symptoms are more common in infants and children. </a:t>
            </a:r>
          </a:p>
          <a:p>
            <a:endParaRPr lang="en-US" altLang="en-US" dirty="0"/>
          </a:p>
          <a:p>
            <a:r>
              <a:rPr lang="en-US" altLang="en-US" dirty="0"/>
              <a:t>This is a list of the most common symptoms in children.</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38541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Adults are less likely to have digestive symptoms, with only one-third experiencing diarrhea.  </a:t>
            </a:r>
          </a:p>
          <a:p>
            <a:endParaRPr lang="en-US" altLang="en-US" dirty="0"/>
          </a:p>
          <a:p>
            <a:r>
              <a:rPr lang="en-US" altLang="en-US" dirty="0"/>
              <a:t>Adults are more likely to have the symptoms listed.</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634915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997848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How to Start Eating Gluten-Free</a:t>
            </a:r>
          </a:p>
          <a:p>
            <a:r>
              <a:rPr lang="en-US" altLang="en-US" dirty="0"/>
              <a:t>Wondering how to start eating a gluten-free diet? This video from About.com provides six helpful tips about what to avoid and what to keep or add in to your gluten-free lifestyle.</a:t>
            </a:r>
          </a:p>
          <a:p>
            <a:r>
              <a:rPr lang="en-US" altLang="en-US" dirty="0"/>
              <a:t>http://video.about.com/celiacdisease/How-to-Start-Eating-Gluten-Free.htm</a:t>
            </a:r>
          </a:p>
          <a:p>
            <a:endParaRPr lang="en-US" altLang="en-US" dirty="0"/>
          </a:p>
          <a:p>
            <a:r>
              <a:rPr lang="en-US" altLang="en-US" dirty="0"/>
              <a:t>*Image taken from video</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778206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99152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14317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89638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lnSpc>
                <a:spcPct val="120000"/>
              </a:lnSpc>
              <a:spcBef>
                <a:spcPts val="0"/>
              </a:spcBef>
              <a:spcAft>
                <a:spcPts val="0"/>
              </a:spcAft>
              <a:buFont typeface="Arial" panose="020B0604020202020204" pitchFamily="34" charset="0"/>
              <a:buNone/>
              <a:defRPr/>
            </a:pPr>
            <a:r>
              <a:rPr lang="en-US" dirty="0">
                <a:solidFill>
                  <a:schemeClr val="tx1">
                    <a:lumMod val="75000"/>
                    <a:lumOff val="25000"/>
                  </a:schemeClr>
                </a:solidFill>
              </a:rPr>
              <a:t>Click on hyperlink to view YouTube™ video:</a:t>
            </a:r>
          </a:p>
          <a:p>
            <a:pPr eaLnBrk="1" fontAlgn="auto" hangingPunct="1">
              <a:lnSpc>
                <a:spcPct val="120000"/>
              </a:lnSpc>
              <a:spcBef>
                <a:spcPts val="0"/>
              </a:spcBef>
              <a:spcAft>
                <a:spcPts val="0"/>
              </a:spcAft>
              <a:buFont typeface="Arial" panose="020B0604020202020204" pitchFamily="34" charset="0"/>
              <a:buNone/>
              <a:defRPr/>
            </a:pPr>
            <a:r>
              <a:rPr lang="en-US" b="1" dirty="0">
                <a:solidFill>
                  <a:schemeClr val="tx1">
                    <a:lumMod val="75000"/>
                    <a:lumOff val="25000"/>
                  </a:schemeClr>
                </a:solidFill>
              </a:rPr>
              <a:t>Gluten</a:t>
            </a:r>
          </a:p>
          <a:p>
            <a:pPr marL="120650" indent="-120650" eaLnBrk="1" fontAlgn="auto" hangingPunct="1">
              <a:lnSpc>
                <a:spcPct val="120000"/>
              </a:lnSpc>
              <a:spcBef>
                <a:spcPts val="0"/>
              </a:spcBef>
              <a:spcAft>
                <a:spcPts val="0"/>
              </a:spcAft>
              <a:defRPr/>
            </a:pPr>
            <a:r>
              <a:rPr lang="en-US" dirty="0"/>
              <a:t>Gluten is a sticky protein composite found in cereal grains. Hank gives us some insight into the importance of gluten in history, as well as its impact on health in our own time. </a:t>
            </a:r>
            <a:endParaRPr lang="en-US" dirty="0">
              <a:solidFill>
                <a:schemeClr val="tx1">
                  <a:lumMod val="75000"/>
                  <a:lumOff val="25000"/>
                </a:schemeClr>
              </a:solidFill>
            </a:endParaRPr>
          </a:p>
          <a:p>
            <a:pPr marL="120650" indent="-120650" eaLnBrk="1" fontAlgn="auto" hangingPunct="1">
              <a:lnSpc>
                <a:spcPct val="120000"/>
              </a:lnSpc>
              <a:spcBef>
                <a:spcPts val="0"/>
              </a:spcBef>
              <a:spcAft>
                <a:spcPts val="0"/>
              </a:spcAft>
              <a:defRPr/>
            </a:pPr>
            <a:r>
              <a:rPr lang="en-US" dirty="0">
                <a:solidFill>
                  <a:schemeClr val="tx1">
                    <a:lumMod val="75000"/>
                    <a:lumOff val="25000"/>
                  </a:schemeClr>
                </a:solidFill>
                <a:hlinkClick r:id="rId3"/>
              </a:rPr>
              <a:t>http://youtu.be/p6CK_QlagWA</a:t>
            </a:r>
            <a:endParaRPr lang="en-US" dirty="0">
              <a:solidFill>
                <a:schemeClr val="tx1">
                  <a:lumMod val="75000"/>
                  <a:lumOff val="25000"/>
                </a:schemeClr>
              </a:solidFill>
            </a:endParaRPr>
          </a:p>
          <a:p>
            <a:pPr marL="120650" indent="-120650" eaLnBrk="1" fontAlgn="auto" hangingPunct="1">
              <a:lnSpc>
                <a:spcPct val="120000"/>
              </a:lnSpc>
              <a:spcBef>
                <a:spcPts val="0"/>
              </a:spcBef>
              <a:spcAft>
                <a:spcPts val="0"/>
              </a:spcAft>
              <a:defRPr/>
            </a:pPr>
            <a:endParaRPr lang="en-US" dirty="0">
              <a:solidFill>
                <a:schemeClr val="tx1">
                  <a:lumMod val="75000"/>
                  <a:lumOff val="25000"/>
                </a:schemeClr>
              </a:solidFill>
            </a:endParaRPr>
          </a:p>
          <a:p>
            <a:pPr marL="120650" indent="-120650" eaLnBrk="1" fontAlgn="auto" hangingPunct="1">
              <a:lnSpc>
                <a:spcPct val="120000"/>
              </a:lnSpc>
              <a:spcBef>
                <a:spcPts val="0"/>
              </a:spcBef>
              <a:spcAft>
                <a:spcPts val="0"/>
              </a:spcAft>
              <a:defRPr/>
            </a:pPr>
            <a:r>
              <a:rPr lang="en-US" dirty="0">
                <a:solidFill>
                  <a:schemeClr val="tx1">
                    <a:lumMod val="75000"/>
                    <a:lumOff val="25000"/>
                  </a:schemeClr>
                </a:solidFill>
              </a:rPr>
              <a:t>*Image taken from video</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8807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Avoiding wheat can be especially hard because this means you should avoid all wheat-based flours and ingredients. </a:t>
            </a:r>
          </a:p>
          <a:p>
            <a:pPr>
              <a:defRPr/>
            </a:pPr>
            <a:r>
              <a:rPr lang="en-US" dirty="0"/>
              <a:t>These include:</a:t>
            </a:r>
          </a:p>
          <a:p>
            <a:pPr marL="171450" indent="-171450">
              <a:buFont typeface="Arial" panose="020B0604020202020204" pitchFamily="34" charset="0"/>
              <a:buChar char="•"/>
              <a:defRPr/>
            </a:pPr>
            <a:r>
              <a:rPr lang="en-US" dirty="0"/>
              <a:t>Durum wheat</a:t>
            </a:r>
          </a:p>
          <a:p>
            <a:pPr marL="171450" indent="-171450">
              <a:buFont typeface="Arial" panose="020B0604020202020204" pitchFamily="34" charset="0"/>
              <a:buChar char="•"/>
              <a:defRPr/>
            </a:pPr>
            <a:r>
              <a:rPr lang="en-US" dirty="0"/>
              <a:t>Graham flour</a:t>
            </a:r>
          </a:p>
          <a:p>
            <a:pPr marL="171450" indent="-171450">
              <a:buFont typeface="Arial" panose="020B0604020202020204" pitchFamily="34" charset="0"/>
              <a:buChar char="•"/>
              <a:defRPr/>
            </a:pPr>
            <a:r>
              <a:rPr lang="en-US" dirty="0" err="1"/>
              <a:t>Kamut</a:t>
            </a:r>
            <a:endParaRPr lang="en-US" dirty="0"/>
          </a:p>
          <a:p>
            <a:pPr marL="171450" indent="-171450">
              <a:buFont typeface="Arial" panose="020B0604020202020204" pitchFamily="34" charset="0"/>
              <a:buChar char="•"/>
              <a:defRPr/>
            </a:pPr>
            <a:r>
              <a:rPr lang="en-US" dirty="0"/>
              <a:t>Semolina</a:t>
            </a:r>
          </a:p>
          <a:p>
            <a:pPr marL="171450" indent="-171450">
              <a:buFont typeface="Arial" panose="020B0604020202020204" pitchFamily="34" charset="0"/>
              <a:buChar char="•"/>
              <a:defRPr/>
            </a:pPr>
            <a:r>
              <a:rPr lang="en-US" dirty="0"/>
              <a:t>Spelt </a:t>
            </a:r>
          </a:p>
          <a:p>
            <a:pPr marL="171450" indent="-171450">
              <a:buFont typeface="Arial" panose="020B0604020202020204" pitchFamily="34" charset="0"/>
              <a:buChar char="•"/>
              <a:defRPr/>
            </a:pPr>
            <a:r>
              <a:rPr lang="en-US" dirty="0"/>
              <a:t>Triticale</a:t>
            </a:r>
          </a:p>
          <a:p>
            <a:pPr marL="171450" indent="-171450">
              <a:buFont typeface="Arial" panose="020B0604020202020204" pitchFamily="34" charset="0"/>
              <a:buChar char="•"/>
              <a:defRPr/>
            </a:pPr>
            <a:r>
              <a:rPr lang="en-US" dirty="0"/>
              <a:t>Wheat bran</a:t>
            </a:r>
          </a:p>
          <a:p>
            <a:pPr marL="171450" indent="-171450">
              <a:buFont typeface="Arial" panose="020B0604020202020204" pitchFamily="34" charset="0"/>
              <a:buChar char="•"/>
              <a:defRPr/>
            </a:pPr>
            <a:r>
              <a:rPr lang="en-US" dirty="0"/>
              <a:t>Wheat germ</a:t>
            </a:r>
          </a:p>
          <a:p>
            <a:pPr marL="171450" indent="-171450">
              <a:buFont typeface="Arial" panose="020B0604020202020204" pitchFamily="34" charset="0"/>
              <a:buChar char="•"/>
              <a:defRPr/>
            </a:pPr>
            <a:r>
              <a:rPr lang="en-US" dirty="0"/>
              <a:t>White flour</a:t>
            </a:r>
          </a:p>
          <a:p>
            <a:pPr marL="171450" indent="-171450">
              <a:buFont typeface="Arial" panose="020B0604020202020204" pitchFamily="34" charset="0"/>
              <a:buChar char="•"/>
              <a:defRPr/>
            </a:pPr>
            <a:r>
              <a:rPr lang="en-US" dirty="0"/>
              <a:t>Whole wheat flour</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09447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That’s a long list! Can you imagine </a:t>
            </a:r>
            <a:r>
              <a:rPr lang="en-US" altLang="en-US" b="1" dirty="0"/>
              <a:t>NOT</a:t>
            </a:r>
            <a:r>
              <a:rPr lang="en-US" altLang="en-US" dirty="0"/>
              <a:t> eating some of these foods?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26032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There are also gluten-free versions of many of the foods above available in most grocery stores. You just have to look for them!</a:t>
            </a:r>
          </a:p>
          <a:p>
            <a:endParaRPr lang="en-US" altLang="en-US" dirty="0"/>
          </a:p>
          <a:p>
            <a:endParaRPr lang="en-US" alt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99542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Does anyone know what Celiac disease is?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5315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Celiac disease</a:t>
            </a:r>
            <a:r>
              <a:rPr lang="en-US" altLang="en-US" dirty="0"/>
              <a:t> is a digestive disorder. </a:t>
            </a:r>
          </a:p>
          <a:p>
            <a:endParaRPr lang="en-US" altLang="en-US" dirty="0"/>
          </a:p>
          <a:p>
            <a:r>
              <a:rPr lang="en-US" altLang="en-US" dirty="0"/>
              <a:t>When someone with celiac disease eats food containing gluten, their body reacts by damaging the small intestine. </a:t>
            </a:r>
          </a:p>
          <a:p>
            <a:endParaRPr lang="en-US" altLang="en-US" dirty="0"/>
          </a:p>
          <a:p>
            <a:r>
              <a:rPr lang="en-US" altLang="en-US" dirty="0"/>
              <a:t>Uncomfortable symptoms such as abdominal pain often occur. The damage to the small intestine also interferes with the body's ability to make use of the nutrients in food.</a:t>
            </a:r>
          </a:p>
          <a:p>
            <a:endParaRPr lang="en-US" altLang="en-US" dirty="0"/>
          </a:p>
          <a:p>
            <a:r>
              <a:rPr lang="en-US" altLang="en-US" dirty="0"/>
              <a:t>About 1% of the total population has celiac disease. It is more common in people with type 1 diabetes. An estimated 10% of people with type 1 diabetes also have celiac disease.</a:t>
            </a:r>
          </a:p>
          <a:p>
            <a:endParaRPr lang="en-US" altLang="en-US" dirty="0"/>
          </a:p>
          <a:p>
            <a:r>
              <a:rPr lang="en-US" altLang="en-US" dirty="0"/>
              <a:t>The only way to manage celiac disease is to completely avoid all foods that have gluten. Following a gluten-free diet will prevent permanent damage to your body and will help you feel better.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609606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video.about.com/celiacdisease/How-to-Start-Eating-Gluten-Free.ht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p6CK_QlagW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Gluten-Free</a:t>
            </a:r>
          </a:p>
        </p:txBody>
      </p:sp>
      <p:sp>
        <p:nvSpPr>
          <p:cNvPr id="2" name="Rectangle 1">
            <a:extLst>
              <a:ext uri="{FF2B5EF4-FFF2-40B4-BE49-F238E27FC236}">
                <a16:creationId xmlns:a16="http://schemas.microsoft.com/office/drawing/2014/main" id="{74A2C838-02D5-4599-AE6A-6FFECA104648}"/>
              </a:ext>
            </a:extLst>
          </p:cNvPr>
          <p:cNvSpPr/>
          <p:nvPr/>
        </p:nvSpPr>
        <p:spPr>
          <a:xfrm>
            <a:off x="4643120" y="3403600"/>
            <a:ext cx="6878320" cy="1446550"/>
          </a:xfrm>
          <a:prstGeom prst="rect">
            <a:avLst/>
          </a:prstGeom>
        </p:spPr>
        <p:txBody>
          <a:bodyPr wrap="square">
            <a:spAutoFit/>
          </a:bodyPr>
          <a:lstStyle/>
          <a:p>
            <a:pPr>
              <a:defRPr/>
            </a:pPr>
            <a:r>
              <a:rPr lang="en-US" sz="4400" dirty="0">
                <a:solidFill>
                  <a:schemeClr val="accent2">
                    <a:lumMod val="60000"/>
                    <a:lumOff val="40000"/>
                  </a:schemeClr>
                </a:solidFill>
                <a:latin typeface="Open Sans"/>
              </a:rPr>
              <a:t>Current trends in the food industry</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Symptoms - Children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Abdominal bloating and   pain</a:t>
            </a:r>
          </a:p>
          <a:p>
            <a:pPr lvl="1"/>
            <a:r>
              <a:rPr lang="en-US" dirty="0"/>
              <a:t>Chronic diarrhea</a:t>
            </a:r>
          </a:p>
          <a:p>
            <a:pPr lvl="1"/>
            <a:r>
              <a:rPr lang="en-US" dirty="0"/>
              <a:t>Vomiting</a:t>
            </a:r>
          </a:p>
          <a:p>
            <a:pPr lvl="1"/>
            <a:r>
              <a:rPr lang="en-US" dirty="0"/>
              <a:t>Constipation</a:t>
            </a:r>
          </a:p>
          <a:p>
            <a:pPr lvl="1"/>
            <a:r>
              <a:rPr lang="en-US" dirty="0"/>
              <a:t>Pale, foul-smelling, or fatty stool</a:t>
            </a:r>
          </a:p>
          <a:p>
            <a:pPr lvl="1"/>
            <a:r>
              <a:rPr lang="en-US" dirty="0"/>
              <a:t>Weight loss</a:t>
            </a:r>
          </a:p>
          <a:p>
            <a:pPr lvl="1"/>
            <a:r>
              <a:rPr lang="en-US" dirty="0"/>
              <a:t>Fatigue</a:t>
            </a:r>
          </a:p>
          <a:p>
            <a:pPr lvl="1"/>
            <a:endParaRPr lang="en-US" dirty="0"/>
          </a:p>
        </p:txBody>
      </p:sp>
      <p:sp>
        <p:nvSpPr>
          <p:cNvPr id="4" name="Content Placeholder 3">
            <a:extLst>
              <a:ext uri="{FF2B5EF4-FFF2-40B4-BE49-F238E27FC236}">
                <a16:creationId xmlns:a16="http://schemas.microsoft.com/office/drawing/2014/main" id="{CF30396F-E8BD-447E-A933-B0E5D71971FD}"/>
              </a:ext>
            </a:extLst>
          </p:cNvPr>
          <p:cNvSpPr>
            <a:spLocks noGrp="1"/>
          </p:cNvSpPr>
          <p:nvPr>
            <p:ph sz="half" idx="10"/>
          </p:nvPr>
        </p:nvSpPr>
        <p:spPr/>
        <p:txBody>
          <a:bodyPr/>
          <a:lstStyle/>
          <a:p>
            <a:pPr lvl="1"/>
            <a:r>
              <a:rPr lang="en-US" dirty="0"/>
              <a:t>Irritability and behavioral issues</a:t>
            </a:r>
          </a:p>
          <a:p>
            <a:pPr lvl="1"/>
            <a:r>
              <a:rPr lang="en-US" dirty="0"/>
              <a:t>Dental enamel defects of the permanent teeth</a:t>
            </a:r>
          </a:p>
          <a:p>
            <a:pPr lvl="1"/>
            <a:r>
              <a:rPr lang="en-US" dirty="0"/>
              <a:t>Delayed growth and puberty</a:t>
            </a:r>
          </a:p>
          <a:p>
            <a:pPr lvl="1"/>
            <a:r>
              <a:rPr lang="en-US" dirty="0"/>
              <a:t>Short stature</a:t>
            </a:r>
          </a:p>
          <a:p>
            <a:pPr lvl="1"/>
            <a:r>
              <a:rPr lang="en-US" dirty="0"/>
              <a:t>Failure to thrive</a:t>
            </a:r>
          </a:p>
          <a:p>
            <a:pPr lvl="1"/>
            <a:r>
              <a:rPr lang="en-US" dirty="0"/>
              <a:t>Attention Deficit Hyperactivity Disorder (ADHD)</a:t>
            </a:r>
          </a:p>
          <a:p>
            <a:pPr lvl="1"/>
            <a:endParaRPr lang="en-US" dirty="0"/>
          </a:p>
        </p:txBody>
      </p:sp>
    </p:spTree>
    <p:extLst>
      <p:ext uri="{BB962C8B-B14F-4D97-AF65-F5344CB8AC3E}">
        <p14:creationId xmlns:p14="http://schemas.microsoft.com/office/powerpoint/2010/main" val="155311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Symptoms - Adults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Unexplained iron-deficiency anemia</a:t>
            </a:r>
          </a:p>
          <a:p>
            <a:pPr lvl="1"/>
            <a:r>
              <a:rPr lang="en-US" dirty="0"/>
              <a:t>Fatigue</a:t>
            </a:r>
          </a:p>
          <a:p>
            <a:pPr lvl="1"/>
            <a:r>
              <a:rPr lang="en-US" dirty="0"/>
              <a:t>Bone or joint pain</a:t>
            </a:r>
          </a:p>
          <a:p>
            <a:pPr lvl="1"/>
            <a:r>
              <a:rPr lang="en-US" dirty="0"/>
              <a:t>Arthritis</a:t>
            </a:r>
          </a:p>
          <a:p>
            <a:pPr lvl="1"/>
            <a:r>
              <a:rPr lang="en-US" dirty="0"/>
              <a:t>Bone loss or osteoporosis</a:t>
            </a:r>
          </a:p>
          <a:p>
            <a:pPr lvl="1"/>
            <a:r>
              <a:rPr lang="en-US" dirty="0"/>
              <a:t>Depression or anxiety</a:t>
            </a:r>
          </a:p>
          <a:p>
            <a:pPr lvl="1"/>
            <a:endParaRPr lang="en-US" dirty="0"/>
          </a:p>
        </p:txBody>
      </p:sp>
      <p:sp>
        <p:nvSpPr>
          <p:cNvPr id="4" name="Content Placeholder 3">
            <a:extLst>
              <a:ext uri="{FF2B5EF4-FFF2-40B4-BE49-F238E27FC236}">
                <a16:creationId xmlns:a16="http://schemas.microsoft.com/office/drawing/2014/main" id="{CF30396F-E8BD-447E-A933-B0E5D71971FD}"/>
              </a:ext>
            </a:extLst>
          </p:cNvPr>
          <p:cNvSpPr>
            <a:spLocks noGrp="1"/>
          </p:cNvSpPr>
          <p:nvPr>
            <p:ph sz="half" idx="10"/>
          </p:nvPr>
        </p:nvSpPr>
        <p:spPr/>
        <p:txBody>
          <a:bodyPr/>
          <a:lstStyle/>
          <a:p>
            <a:pPr lvl="1"/>
            <a:r>
              <a:rPr lang="en-US" dirty="0"/>
              <a:t>Tingling numbness in the hands and feet</a:t>
            </a:r>
          </a:p>
          <a:p>
            <a:pPr lvl="1"/>
            <a:r>
              <a:rPr lang="en-US" dirty="0"/>
              <a:t>Seizures or migraines</a:t>
            </a:r>
          </a:p>
          <a:p>
            <a:pPr lvl="1"/>
            <a:r>
              <a:rPr lang="en-US" dirty="0"/>
              <a:t>Missed menstrual periods</a:t>
            </a:r>
          </a:p>
          <a:p>
            <a:pPr lvl="1"/>
            <a:r>
              <a:rPr lang="en-US" dirty="0"/>
              <a:t>Infertility or recurrent miscarriage</a:t>
            </a:r>
          </a:p>
          <a:p>
            <a:pPr lvl="1"/>
            <a:r>
              <a:rPr lang="en-US" dirty="0"/>
              <a:t>Canker sores inside the mouth</a:t>
            </a:r>
          </a:p>
          <a:p>
            <a:pPr lvl="1"/>
            <a:r>
              <a:rPr lang="en-US" dirty="0"/>
              <a:t>An itchy skin rash called dermatitis herpetiformis</a:t>
            </a:r>
          </a:p>
          <a:p>
            <a:pPr lvl="1"/>
            <a:endParaRPr lang="en-US" dirty="0"/>
          </a:p>
        </p:txBody>
      </p:sp>
    </p:spTree>
    <p:extLst>
      <p:ext uri="{BB962C8B-B14F-4D97-AF65-F5344CB8AC3E}">
        <p14:creationId xmlns:p14="http://schemas.microsoft.com/office/powerpoint/2010/main" val="469551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Gluten Intolerance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Also called Gluten Sensitivity</a:t>
            </a:r>
          </a:p>
          <a:p>
            <a:pPr lvl="1"/>
            <a:r>
              <a:rPr lang="en-US" dirty="0"/>
              <a:t>Experience same symptoms</a:t>
            </a:r>
          </a:p>
          <a:p>
            <a:pPr lvl="1"/>
            <a:r>
              <a:rPr lang="en-US" dirty="0"/>
              <a:t>Test negative for Celiac disease</a:t>
            </a:r>
          </a:p>
          <a:p>
            <a:pPr lvl="1"/>
            <a:r>
              <a:rPr lang="en-US" dirty="0"/>
              <a:t>Avoid food with gluten to ease symptoms</a:t>
            </a:r>
          </a:p>
        </p:txBody>
      </p:sp>
    </p:spTree>
    <p:extLst>
      <p:ext uri="{BB962C8B-B14F-4D97-AF65-F5344CB8AC3E}">
        <p14:creationId xmlns:p14="http://schemas.microsoft.com/office/powerpoint/2010/main" val="62511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Gluten-free diet</a:t>
            </a:r>
          </a:p>
          <a:p>
            <a:pPr lvl="1"/>
            <a:r>
              <a:rPr lang="en-US" dirty="0"/>
              <a:t>Visit with a dietitian </a:t>
            </a:r>
          </a:p>
          <a:p>
            <a:pPr lvl="1"/>
            <a:r>
              <a:rPr lang="en-US" dirty="0"/>
              <a:t>Avoid foods containing gluten</a:t>
            </a:r>
          </a:p>
          <a:p>
            <a:pPr lvl="1"/>
            <a:r>
              <a:rPr lang="en-US" altLang="en-US" dirty="0">
                <a:hlinkClick r:id="rId3"/>
              </a:rPr>
              <a:t>How to Start Eating Gluten-Free</a:t>
            </a:r>
            <a:br>
              <a:rPr lang="en-US" altLang="en-US" sz="2800" dirty="0"/>
            </a:br>
            <a:r>
              <a:rPr lang="en-US" altLang="en-US" sz="2400" dirty="0"/>
              <a:t>(click on link)</a:t>
            </a:r>
          </a:p>
          <a:p>
            <a:pPr algn="ctr"/>
            <a:endParaRPr lang="en-US" altLang="en-US" sz="2800" dirty="0"/>
          </a:p>
          <a:p>
            <a:pPr algn="ctr"/>
            <a:endParaRPr lang="en-US" altLang="en-US" sz="2800" dirty="0"/>
          </a:p>
          <a:p>
            <a:pPr lvl="1"/>
            <a:endParaRPr lang="en-US" dirty="0"/>
          </a:p>
        </p:txBody>
      </p:sp>
      <p:pic>
        <p:nvPicPr>
          <p:cNvPr id="4" name="Picture 4">
            <a:extLst>
              <a:ext uri="{FF2B5EF4-FFF2-40B4-BE49-F238E27FC236}">
                <a16:creationId xmlns:a16="http://schemas.microsoft.com/office/drawing/2014/main" id="{548D4B93-8922-4819-AC21-8F9DE8C579FB}"/>
              </a:ext>
            </a:extLst>
          </p:cNvPr>
          <p:cNvPicPr>
            <a:picLocks noChangeAspect="1"/>
          </p:cNvPicPr>
          <p:nvPr/>
        </p:nvPicPr>
        <p:blipFill>
          <a:blip r:embed="rId4">
            <a:extLst>
              <a:ext uri="{28A0092B-C50C-407E-A947-70E740481C1C}">
                <a14:useLocalDpi xmlns:a14="http://schemas.microsoft.com/office/drawing/2010/main" val="0"/>
              </a:ext>
            </a:extLst>
          </a:blip>
          <a:srcRect l="5492" t="25000" r="40044" b="22917"/>
          <a:stretch>
            <a:fillRect/>
          </a:stretch>
        </p:blipFill>
        <p:spPr bwMode="auto">
          <a:xfrm>
            <a:off x="3653458" y="3787579"/>
            <a:ext cx="4233863" cy="227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606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2">
            <a:extLst>
              <a:ext uri="{FF2B5EF4-FFF2-40B4-BE49-F238E27FC236}">
                <a16:creationId xmlns:a16="http://schemas.microsoft.com/office/drawing/2014/main" id="{18F54BA3-C322-413B-AF75-DB59A93A1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67718"/>
            <a:ext cx="2722563"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736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Culinary essentials. (2010). Woodland Hills, CA: Glencoe/McGraw Hill.</a:t>
            </a:r>
          </a:p>
          <a:p>
            <a:pPr lvl="2"/>
            <a:r>
              <a:rPr lang="en-US" sz="2000" dirty="0"/>
              <a:t>Foundations of restaurant management &amp; culinary arts: Level one. (2011) Boston, MA: Prentice Hill.</a:t>
            </a:r>
          </a:p>
          <a:p>
            <a:pPr lvl="1"/>
            <a:r>
              <a:rPr lang="en-US" sz="2000" dirty="0"/>
              <a:t>Website(s):</a:t>
            </a:r>
          </a:p>
          <a:p>
            <a:pPr lvl="2"/>
            <a:r>
              <a:rPr lang="en-US" sz="2000" dirty="0"/>
              <a:t>American Diabetes Association®</a:t>
            </a:r>
            <a:br>
              <a:rPr lang="en-US" sz="2000" dirty="0"/>
            </a:br>
            <a:r>
              <a:rPr lang="en-US" sz="2000" dirty="0"/>
              <a:t>We lead the fight against the deadly consequences of diabetes and fight for those affected by diabetes.</a:t>
            </a:r>
            <a:br>
              <a:rPr lang="en-US" sz="2000" dirty="0"/>
            </a:br>
            <a:r>
              <a:rPr lang="en-US" sz="2000" dirty="0"/>
              <a:t>http://www.diabetes.org/food-and-fitness/food/planning-meals/gluten-free-diets</a:t>
            </a:r>
          </a:p>
          <a:p>
            <a:pPr lvl="2"/>
            <a:r>
              <a:rPr lang="en-US" sz="2000" dirty="0"/>
              <a:t>Celiac Disease Foundation</a:t>
            </a:r>
            <a:br>
              <a:rPr lang="en-US" sz="2000" dirty="0"/>
            </a:br>
            <a:r>
              <a:rPr lang="en-US" sz="2000" dirty="0"/>
              <a:t>A non-profit, public benefit corporation driving diagnosis of  celiac disease, dermatitis herpetiformis, and other gluten related disorders through advocacy, education and advancing research.</a:t>
            </a:r>
            <a:br>
              <a:rPr lang="en-US" sz="2000" dirty="0"/>
            </a:br>
            <a:r>
              <a:rPr lang="en-US" sz="2000" dirty="0"/>
              <a:t>http://celiac.org/</a:t>
            </a:r>
          </a:p>
          <a:p>
            <a:pPr marL="0" lvl="1" indent="0">
              <a:buNone/>
            </a:pPr>
            <a:endParaRPr lang="en-US" sz="2000" dirty="0"/>
          </a:p>
        </p:txBody>
      </p:sp>
    </p:spTree>
    <p:extLst>
      <p:ext uri="{BB962C8B-B14F-4D97-AF65-F5344CB8AC3E}">
        <p14:creationId xmlns:p14="http://schemas.microsoft.com/office/powerpoint/2010/main" val="3576956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YouTube™:</a:t>
            </a:r>
          </a:p>
          <a:p>
            <a:pPr lvl="2"/>
            <a:r>
              <a:rPr lang="en-US" sz="2000" dirty="0"/>
              <a:t>Gluten</a:t>
            </a:r>
            <a:br>
              <a:rPr lang="en-US" sz="2000" dirty="0"/>
            </a:br>
            <a:r>
              <a:rPr lang="en-US" sz="2000" dirty="0" err="1"/>
              <a:t>Gluten</a:t>
            </a:r>
            <a:r>
              <a:rPr lang="en-US" sz="2000" dirty="0"/>
              <a:t> is a sticky protein composite found in cereal grains. Hank gives us some insight into the importance of gluten in history, as well as its impact on health in our own time. http://youtu.be/p6CK_QlagWA</a:t>
            </a:r>
          </a:p>
          <a:p>
            <a:pPr lvl="1"/>
            <a:r>
              <a:rPr lang="en-US" sz="2000" dirty="0"/>
              <a:t>Video:</a:t>
            </a:r>
          </a:p>
          <a:p>
            <a:pPr lvl="2"/>
            <a:r>
              <a:rPr lang="en-US" sz="2000" dirty="0"/>
              <a:t>How to Start Eating Gluten-Free</a:t>
            </a:r>
            <a:br>
              <a:rPr lang="en-US" sz="2000" dirty="0"/>
            </a:br>
            <a:r>
              <a:rPr lang="en-US" sz="2000" dirty="0"/>
              <a:t>Wondering how to start eating a gluten-free diet? This video from About.com provides six helpful tips about what to avoid and what to keep or add in to your gluten-free lifestyle.</a:t>
            </a:r>
            <a:br>
              <a:rPr lang="en-US" sz="2000" dirty="0"/>
            </a:br>
            <a:r>
              <a:rPr lang="en-US" sz="2000" dirty="0"/>
              <a:t>http://video.about.com/celiacdisease/How-to-Start-Eating-Gluten-Free.htm</a:t>
            </a:r>
          </a:p>
          <a:p>
            <a:pPr lvl="1"/>
            <a:endParaRPr lang="en-US" sz="2000" dirty="0"/>
          </a:p>
          <a:p>
            <a:pPr lvl="1"/>
            <a:endParaRPr lang="en-US" sz="2000" dirty="0"/>
          </a:p>
        </p:txBody>
      </p:sp>
    </p:spTree>
    <p:extLst>
      <p:ext uri="{BB962C8B-B14F-4D97-AF65-F5344CB8AC3E}">
        <p14:creationId xmlns:p14="http://schemas.microsoft.com/office/powerpoint/2010/main" val="302940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Gluten?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protein found in wheat, barley and rye and all foods made with these grains</a:t>
            </a:r>
          </a:p>
          <a:p>
            <a:pPr lvl="1"/>
            <a:endParaRPr lang="en-US" dirty="0"/>
          </a:p>
        </p:txBody>
      </p:sp>
      <p:pic>
        <p:nvPicPr>
          <p:cNvPr id="4" name="Content Placeholder 6">
            <a:extLst>
              <a:ext uri="{FF2B5EF4-FFF2-40B4-BE49-F238E27FC236}">
                <a16:creationId xmlns:a16="http://schemas.microsoft.com/office/drawing/2014/main" id="{5822E399-A5F1-424E-AFA3-863CAF3999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19525" y="2763838"/>
            <a:ext cx="4552950" cy="3138487"/>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0" dirty="0">
                <a:solidFill>
                  <a:srgbClr val="000000">
                    <a:lumMod val="85000"/>
                    <a:lumOff val="15000"/>
                  </a:srgbClr>
                </a:solidFill>
                <a:hlinkClick r:id="rId3"/>
              </a:rPr>
              <a:t>Gluten</a:t>
            </a:r>
            <a:endParaRPr lang="en-US" dirty="0"/>
          </a:p>
        </p:txBody>
      </p:sp>
      <p:sp>
        <p:nvSpPr>
          <p:cNvPr id="4" name="TextBox 4">
            <a:extLst>
              <a:ext uri="{FF2B5EF4-FFF2-40B4-BE49-F238E27FC236}">
                <a16:creationId xmlns:a16="http://schemas.microsoft.com/office/drawing/2014/main" id="{35EB30AA-0879-44F1-ADA0-537E34DAE2C0}"/>
              </a:ext>
            </a:extLst>
          </p:cNvPr>
          <p:cNvSpPr txBox="1">
            <a:spLocks noChangeArrowheads="1"/>
          </p:cNvSpPr>
          <p:nvPr/>
        </p:nvSpPr>
        <p:spPr bwMode="auto">
          <a:xfrm>
            <a:off x="615950" y="1310523"/>
            <a:ext cx="16658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latin typeface="Open Sans"/>
              </a:rPr>
              <a:t>(click on link)</a:t>
            </a:r>
          </a:p>
        </p:txBody>
      </p:sp>
      <p:pic>
        <p:nvPicPr>
          <p:cNvPr id="7" name="Picture 3">
            <a:extLst>
              <a:ext uri="{FF2B5EF4-FFF2-40B4-BE49-F238E27FC236}">
                <a16:creationId xmlns:a16="http://schemas.microsoft.com/office/drawing/2014/main" id="{D260A85A-2DAF-4807-8492-81350A00F22C}"/>
              </a:ext>
            </a:extLst>
          </p:cNvPr>
          <p:cNvPicPr>
            <a:picLocks noChangeAspect="1"/>
          </p:cNvPicPr>
          <p:nvPr/>
        </p:nvPicPr>
        <p:blipFill>
          <a:blip r:embed="rId4">
            <a:extLst>
              <a:ext uri="{28A0092B-C50C-407E-A947-70E740481C1C}">
                <a14:useLocalDpi xmlns:a14="http://schemas.microsoft.com/office/drawing/2010/main" val="0"/>
              </a:ext>
            </a:extLst>
          </a:blip>
          <a:srcRect l="7835" t="18750" r="38286" b="36458"/>
          <a:stretch>
            <a:fillRect/>
          </a:stretch>
        </p:blipFill>
        <p:spPr bwMode="auto">
          <a:xfrm>
            <a:off x="2590800" y="2163010"/>
            <a:ext cx="7010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19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Common Foods with Wheat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 Beer</a:t>
            </a:r>
          </a:p>
          <a:p>
            <a:pPr lvl="1"/>
            <a:r>
              <a:rPr lang="en-US" dirty="0"/>
              <a:t> Bread</a:t>
            </a:r>
          </a:p>
          <a:p>
            <a:pPr lvl="1"/>
            <a:r>
              <a:rPr lang="en-US" dirty="0"/>
              <a:t> Cakes</a:t>
            </a:r>
          </a:p>
          <a:p>
            <a:pPr lvl="1"/>
            <a:r>
              <a:rPr lang="en-US" dirty="0"/>
              <a:t> Cereals</a:t>
            </a:r>
          </a:p>
          <a:p>
            <a:pPr lvl="1"/>
            <a:r>
              <a:rPr lang="en-US" dirty="0"/>
              <a:t> Cookies</a:t>
            </a:r>
          </a:p>
          <a:p>
            <a:pPr lvl="1"/>
            <a:r>
              <a:rPr lang="en-US" dirty="0"/>
              <a:t> Couscous</a:t>
            </a:r>
          </a:p>
          <a:p>
            <a:pPr lvl="1"/>
            <a:r>
              <a:rPr lang="en-US" dirty="0"/>
              <a:t> Crackers</a:t>
            </a:r>
          </a:p>
          <a:p>
            <a:pPr lvl="1"/>
            <a:r>
              <a:rPr lang="en-US" dirty="0"/>
              <a:t> Dressings</a:t>
            </a:r>
          </a:p>
          <a:p>
            <a:pPr lvl="1"/>
            <a:endParaRPr lang="en-US" dirty="0"/>
          </a:p>
        </p:txBody>
      </p:sp>
      <p:sp>
        <p:nvSpPr>
          <p:cNvPr id="4" name="Content Placeholder 3">
            <a:extLst>
              <a:ext uri="{FF2B5EF4-FFF2-40B4-BE49-F238E27FC236}">
                <a16:creationId xmlns:a16="http://schemas.microsoft.com/office/drawing/2014/main" id="{FC69BC57-3AA4-43F3-AEF4-822E7623635B}"/>
              </a:ext>
            </a:extLst>
          </p:cNvPr>
          <p:cNvSpPr>
            <a:spLocks noGrp="1"/>
          </p:cNvSpPr>
          <p:nvPr>
            <p:ph sz="half" idx="10"/>
          </p:nvPr>
        </p:nvSpPr>
        <p:spPr/>
        <p:txBody>
          <a:bodyPr/>
          <a:lstStyle/>
          <a:p>
            <a:pPr lvl="1"/>
            <a:r>
              <a:rPr lang="en-US" dirty="0"/>
              <a:t> Flour Tortillas</a:t>
            </a:r>
          </a:p>
          <a:p>
            <a:pPr lvl="1"/>
            <a:r>
              <a:rPr lang="en-US" dirty="0"/>
              <a:t> Gravy</a:t>
            </a:r>
          </a:p>
          <a:p>
            <a:pPr lvl="1"/>
            <a:r>
              <a:rPr lang="en-US" dirty="0"/>
              <a:t> Muffins</a:t>
            </a:r>
          </a:p>
          <a:p>
            <a:pPr lvl="1"/>
            <a:r>
              <a:rPr lang="en-US" dirty="0"/>
              <a:t> Oats</a:t>
            </a:r>
          </a:p>
          <a:p>
            <a:pPr lvl="1"/>
            <a:r>
              <a:rPr lang="en-US" dirty="0"/>
              <a:t> Pasta</a:t>
            </a:r>
          </a:p>
          <a:p>
            <a:pPr lvl="1"/>
            <a:r>
              <a:rPr lang="en-US" dirty="0"/>
              <a:t> Pastries</a:t>
            </a:r>
          </a:p>
          <a:p>
            <a:pPr lvl="1"/>
            <a:r>
              <a:rPr lang="en-US" dirty="0"/>
              <a:t> Sauces</a:t>
            </a:r>
          </a:p>
          <a:p>
            <a:pPr lvl="1"/>
            <a:endParaRPr lang="en-US" dirty="0"/>
          </a:p>
        </p:txBody>
      </p:sp>
    </p:spTree>
    <p:extLst>
      <p:ext uri="{BB962C8B-B14F-4D97-AF65-F5344CB8AC3E}">
        <p14:creationId xmlns:p14="http://schemas.microsoft.com/office/powerpoint/2010/main" val="328577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Foods also containing Gluten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Breadcrumbs</a:t>
            </a:r>
          </a:p>
          <a:p>
            <a:pPr lvl="1"/>
            <a:r>
              <a:rPr lang="en-US" dirty="0"/>
              <a:t>Bouillon cubes</a:t>
            </a:r>
          </a:p>
          <a:p>
            <a:pPr lvl="1"/>
            <a:r>
              <a:rPr lang="en-US" dirty="0"/>
              <a:t>Broth in soups </a:t>
            </a:r>
          </a:p>
          <a:p>
            <a:pPr lvl="1"/>
            <a:r>
              <a:rPr lang="en-US" dirty="0"/>
              <a:t>Candies (some)</a:t>
            </a:r>
          </a:p>
          <a:p>
            <a:pPr lvl="1"/>
            <a:r>
              <a:rPr lang="en-US" dirty="0"/>
              <a:t>Croutons</a:t>
            </a:r>
          </a:p>
          <a:p>
            <a:pPr lvl="1"/>
            <a:r>
              <a:rPr lang="en-US" dirty="0"/>
              <a:t>Fried foods</a:t>
            </a:r>
          </a:p>
          <a:p>
            <a:pPr lvl="1"/>
            <a:r>
              <a:rPr lang="en-US" dirty="0"/>
              <a:t>Hot dogs (some)</a:t>
            </a:r>
          </a:p>
          <a:p>
            <a:pPr lvl="1"/>
            <a:r>
              <a:rPr lang="en-US" dirty="0"/>
              <a:t>Imitation fish</a:t>
            </a:r>
          </a:p>
          <a:p>
            <a:pPr lvl="1"/>
            <a:r>
              <a:rPr lang="en-US" dirty="0"/>
              <a:t>Lunch meats (some)</a:t>
            </a:r>
          </a:p>
          <a:p>
            <a:pPr lvl="1"/>
            <a:endParaRPr lang="en-US" dirty="0"/>
          </a:p>
        </p:txBody>
      </p:sp>
      <p:sp>
        <p:nvSpPr>
          <p:cNvPr id="4" name="Content Placeholder 3">
            <a:extLst>
              <a:ext uri="{FF2B5EF4-FFF2-40B4-BE49-F238E27FC236}">
                <a16:creationId xmlns:a16="http://schemas.microsoft.com/office/drawing/2014/main" id="{CF30396F-E8BD-447E-A933-B0E5D71971FD}"/>
              </a:ext>
            </a:extLst>
          </p:cNvPr>
          <p:cNvSpPr>
            <a:spLocks noGrp="1"/>
          </p:cNvSpPr>
          <p:nvPr>
            <p:ph sz="half" idx="10"/>
          </p:nvPr>
        </p:nvSpPr>
        <p:spPr/>
        <p:txBody>
          <a:bodyPr/>
          <a:lstStyle/>
          <a:p>
            <a:pPr lvl="1"/>
            <a:r>
              <a:rPr lang="en-US" dirty="0"/>
              <a:t>Malt</a:t>
            </a:r>
          </a:p>
          <a:p>
            <a:pPr lvl="1"/>
            <a:r>
              <a:rPr lang="en-US" dirty="0"/>
              <a:t>Matzo</a:t>
            </a:r>
          </a:p>
          <a:p>
            <a:pPr lvl="1"/>
            <a:r>
              <a:rPr lang="en-US" dirty="0"/>
              <a:t>Modified food starch</a:t>
            </a:r>
          </a:p>
          <a:p>
            <a:pPr lvl="1"/>
            <a:r>
              <a:rPr lang="en-US" dirty="0"/>
              <a:t>Salad dressings</a:t>
            </a:r>
          </a:p>
          <a:p>
            <a:pPr lvl="1"/>
            <a:r>
              <a:rPr lang="en-US" dirty="0"/>
              <a:t>Seasoned chips and other seasoned snack foods</a:t>
            </a:r>
          </a:p>
          <a:p>
            <a:pPr lvl="1"/>
            <a:r>
              <a:rPr lang="en-US" dirty="0"/>
              <a:t>Seasoned pasta mixes</a:t>
            </a:r>
          </a:p>
          <a:p>
            <a:pPr lvl="1"/>
            <a:r>
              <a:rPr lang="en-US" dirty="0"/>
              <a:t>Seasoned rice</a:t>
            </a:r>
          </a:p>
          <a:p>
            <a:pPr lvl="1"/>
            <a:r>
              <a:rPr lang="en-US" dirty="0"/>
              <a:t>Self-basting turkey</a:t>
            </a:r>
          </a:p>
          <a:p>
            <a:pPr lvl="1"/>
            <a:r>
              <a:rPr lang="en-US" dirty="0"/>
              <a:t>Soy sauce</a:t>
            </a:r>
          </a:p>
          <a:p>
            <a:pPr lvl="1"/>
            <a:endParaRPr lang="en-US" dirty="0"/>
          </a:p>
        </p:txBody>
      </p:sp>
    </p:spTree>
    <p:extLst>
      <p:ext uri="{BB962C8B-B14F-4D97-AF65-F5344CB8AC3E}">
        <p14:creationId xmlns:p14="http://schemas.microsoft.com/office/powerpoint/2010/main" val="415743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Gluten-Free Foods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fr-FR" dirty="0"/>
              <a:t> </a:t>
            </a:r>
            <a:r>
              <a:rPr lang="fr-FR" dirty="0" err="1"/>
              <a:t>Beans</a:t>
            </a:r>
            <a:endParaRPr lang="fr-FR" dirty="0"/>
          </a:p>
          <a:p>
            <a:pPr lvl="1"/>
            <a:r>
              <a:rPr lang="fr-FR" dirty="0"/>
              <a:t> </a:t>
            </a:r>
            <a:r>
              <a:rPr lang="fr-FR" dirty="0" err="1"/>
              <a:t>Dairy</a:t>
            </a:r>
            <a:endParaRPr lang="fr-FR" dirty="0"/>
          </a:p>
          <a:p>
            <a:pPr lvl="1"/>
            <a:r>
              <a:rPr lang="fr-FR" dirty="0"/>
              <a:t> Fruits</a:t>
            </a:r>
          </a:p>
          <a:p>
            <a:pPr lvl="1"/>
            <a:r>
              <a:rPr lang="fr-FR" dirty="0"/>
              <a:t> </a:t>
            </a:r>
            <a:r>
              <a:rPr lang="fr-FR" dirty="0" err="1"/>
              <a:t>Nuts</a:t>
            </a:r>
            <a:endParaRPr lang="fr-FR" dirty="0"/>
          </a:p>
          <a:p>
            <a:pPr lvl="1"/>
            <a:r>
              <a:rPr lang="fr-FR" dirty="0"/>
              <a:t> </a:t>
            </a:r>
            <a:r>
              <a:rPr lang="fr-FR" dirty="0" err="1"/>
              <a:t>Vegetables</a:t>
            </a:r>
            <a:endParaRPr lang="en-US" dirty="0"/>
          </a:p>
        </p:txBody>
      </p:sp>
      <p:sp>
        <p:nvSpPr>
          <p:cNvPr id="4" name="Content Placeholder 3">
            <a:extLst>
              <a:ext uri="{FF2B5EF4-FFF2-40B4-BE49-F238E27FC236}">
                <a16:creationId xmlns:a16="http://schemas.microsoft.com/office/drawing/2014/main" id="{CF30396F-E8BD-447E-A933-B0E5D71971FD}"/>
              </a:ext>
            </a:extLst>
          </p:cNvPr>
          <p:cNvSpPr>
            <a:spLocks noGrp="1"/>
          </p:cNvSpPr>
          <p:nvPr>
            <p:ph sz="half" idx="10"/>
          </p:nvPr>
        </p:nvSpPr>
        <p:spPr/>
        <p:txBody>
          <a:bodyPr/>
          <a:lstStyle/>
          <a:p>
            <a:pPr lvl="1"/>
            <a:r>
              <a:rPr lang="en-US" dirty="0"/>
              <a:t>Quinoa</a:t>
            </a:r>
          </a:p>
          <a:p>
            <a:pPr lvl="1"/>
            <a:r>
              <a:rPr lang="en-US" dirty="0"/>
              <a:t>Rice</a:t>
            </a:r>
          </a:p>
          <a:p>
            <a:pPr lvl="1"/>
            <a:r>
              <a:rPr lang="en-US" dirty="0"/>
              <a:t>Gluten-free versions of foods</a:t>
            </a:r>
          </a:p>
        </p:txBody>
      </p:sp>
      <p:pic>
        <p:nvPicPr>
          <p:cNvPr id="5" name="Picture 2">
            <a:extLst>
              <a:ext uri="{FF2B5EF4-FFF2-40B4-BE49-F238E27FC236}">
                <a16:creationId xmlns:a16="http://schemas.microsoft.com/office/drawing/2014/main" id="{3BBAD563-77CD-4483-BCBB-20969D993C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3900" y="3611563"/>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4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Celiac Disease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Symptoms</a:t>
            </a:r>
          </a:p>
          <a:p>
            <a:pPr lvl="1"/>
            <a:r>
              <a:rPr lang="en-US" dirty="0"/>
              <a:t>Treatment</a:t>
            </a:r>
          </a:p>
        </p:txBody>
      </p:sp>
      <p:pic>
        <p:nvPicPr>
          <p:cNvPr id="4" name="Picture 6">
            <a:extLst>
              <a:ext uri="{FF2B5EF4-FFF2-40B4-BE49-F238E27FC236}">
                <a16:creationId xmlns:a16="http://schemas.microsoft.com/office/drawing/2014/main" id="{87FCEC49-8C80-4F53-AC66-33BA3987B0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64966" y="2754313"/>
            <a:ext cx="1835150"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907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Celiac Disease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a:t>Digestive disorder</a:t>
            </a:r>
          </a:p>
          <a:p>
            <a:pPr lvl="1"/>
            <a:r>
              <a:rPr lang="en-US"/>
              <a:t>Small intestine could be damaged</a:t>
            </a:r>
          </a:p>
          <a:p>
            <a:pPr lvl="1"/>
            <a:r>
              <a:rPr lang="en-US"/>
              <a:t>Abdominal pain</a:t>
            </a:r>
          </a:p>
          <a:p>
            <a:pPr lvl="1"/>
            <a:r>
              <a:rPr lang="en-US"/>
              <a:t>Nutrient loss</a:t>
            </a:r>
            <a:endParaRPr lang="en-US" dirty="0"/>
          </a:p>
        </p:txBody>
      </p:sp>
      <p:pic>
        <p:nvPicPr>
          <p:cNvPr id="4" name="Picture 6" descr="C:\Users\CTE\Pictures\digest.gif">
            <a:extLst>
              <a:ext uri="{FF2B5EF4-FFF2-40B4-BE49-F238E27FC236}">
                <a16:creationId xmlns:a16="http://schemas.microsoft.com/office/drawing/2014/main" id="{D1C3E2E3-9E5F-41CB-A86A-731F89CC4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74000" y="1283509"/>
            <a:ext cx="2362200" cy="4079875"/>
          </a:xfrm>
          <a:prstGeom prst="rect">
            <a:avLst/>
          </a:prstGeom>
        </p:spPr>
      </p:pic>
      <p:sp>
        <p:nvSpPr>
          <p:cNvPr id="5" name="Rectangle 4">
            <a:extLst>
              <a:ext uri="{FF2B5EF4-FFF2-40B4-BE49-F238E27FC236}">
                <a16:creationId xmlns:a16="http://schemas.microsoft.com/office/drawing/2014/main" id="{3ACA14EC-BA2D-47EB-A185-16C2AC7EE260}"/>
              </a:ext>
            </a:extLst>
          </p:cNvPr>
          <p:cNvSpPr/>
          <p:nvPr/>
        </p:nvSpPr>
        <p:spPr>
          <a:xfrm>
            <a:off x="5905500" y="5363384"/>
            <a:ext cx="6096000" cy="646331"/>
          </a:xfrm>
          <a:prstGeom prst="rect">
            <a:avLst/>
          </a:prstGeom>
        </p:spPr>
        <p:txBody>
          <a:bodyPr>
            <a:spAutoFit/>
          </a:bodyPr>
          <a:lstStyle/>
          <a:p>
            <a:pPr algn="ctr"/>
            <a:r>
              <a:rPr lang="en-US" altLang="en-US" dirty="0">
                <a:solidFill>
                  <a:srgbClr val="000000"/>
                </a:solidFill>
                <a:latin typeface="Open Sans"/>
              </a:rPr>
              <a:t>National Institute of Diabetes and Digestive and Kidney Diseases, National Institutes of Health</a:t>
            </a:r>
          </a:p>
        </p:txBody>
      </p:sp>
    </p:spTree>
    <p:extLst>
      <p:ext uri="{BB962C8B-B14F-4D97-AF65-F5344CB8AC3E}">
        <p14:creationId xmlns:p14="http://schemas.microsoft.com/office/powerpoint/2010/main" val="66245660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56ea17bb-c96d-4826-b465-01eec0dd23dd"/>
    <ds:schemaRef ds:uri="05d88611-e516-4d1a-b12e-39107e78b3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2015</TotalTime>
  <Words>617</Words>
  <Application>Microsoft Office PowerPoint</Application>
  <PresentationFormat>Widescreen</PresentationFormat>
  <Paragraphs>170</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.AppleSystemUIFont</vt:lpstr>
      <vt:lpstr>Arial</vt:lpstr>
      <vt:lpstr>Calibri</vt:lpstr>
      <vt:lpstr>Open Sans</vt:lpstr>
      <vt:lpstr>Open Sans SemiBold</vt:lpstr>
      <vt:lpstr>2_Office Theme</vt:lpstr>
      <vt:lpstr>3_Office Theme</vt:lpstr>
      <vt:lpstr>Gluten-Free</vt:lpstr>
      <vt:lpstr>PowerPoint Presentation</vt:lpstr>
      <vt:lpstr>What is Gluten?</vt:lpstr>
      <vt:lpstr>Gluten</vt:lpstr>
      <vt:lpstr>Common Foods with Wheat</vt:lpstr>
      <vt:lpstr>Foods also containing Gluten</vt:lpstr>
      <vt:lpstr>Gluten-Free Foods</vt:lpstr>
      <vt:lpstr>Celiac Disease</vt:lpstr>
      <vt:lpstr>Celiac Disease</vt:lpstr>
      <vt:lpstr>Symptoms - Children</vt:lpstr>
      <vt:lpstr>Symptoms - Adults</vt:lpstr>
      <vt:lpstr>Gluten Intolerance</vt:lpstr>
      <vt:lpstr>Treatment</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2017-11-28T18:40:09Z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