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5233" autoAdjust="0"/>
  </p:normalViewPr>
  <p:slideViewPr>
    <p:cSldViewPr snapToGrid="0">
      <p:cViewPr>
        <p:scale>
          <a:sx n="51" d="100"/>
          <a:sy n="51" d="100"/>
        </p:scale>
        <p:origin x="1276" y="3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meal, be sure to check back with the customers to see if they need anything.</a:t>
            </a:r>
          </a:p>
          <a:p>
            <a:endParaRPr lang="en-US" baseline="0" dirty="0"/>
          </a:p>
          <a:p>
            <a:r>
              <a:rPr lang="en-US" baseline="0" dirty="0"/>
              <a:t>Be sure to thank your customers and invite them to return at the end of the meal. Ask them if they have any comments about the food or service they can write or share with your manager.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7517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0942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87673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is what restaurant employees</a:t>
            </a:r>
            <a:r>
              <a:rPr lang="en-US" baseline="0" dirty="0"/>
              <a:t> provide.</a:t>
            </a:r>
          </a:p>
          <a:p>
            <a:endParaRPr lang="en-US" baseline="0" dirty="0"/>
          </a:p>
          <a:p>
            <a:r>
              <a:rPr lang="en-US" baseline="0" dirty="0"/>
              <a:t>This lesson will review the goals, appearance, attitude and benefits of quality service.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a:t>
            </a:r>
            <a:r>
              <a:rPr lang="en-US" baseline="0" dirty="0"/>
              <a:t> of a quality restaurant is to always make the customer feel special. </a:t>
            </a:r>
          </a:p>
          <a:p>
            <a:endParaRPr lang="en-US" baseline="0" dirty="0"/>
          </a:p>
          <a:p>
            <a:r>
              <a:rPr lang="en-US" baseline="0" dirty="0"/>
              <a:t>How do you feel when you dine out?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79188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appearance of restaurant employees impacts the restaurant business.</a:t>
            </a:r>
          </a:p>
          <a:p>
            <a:endParaRPr lang="en-US" baseline="0" dirty="0"/>
          </a:p>
          <a:p>
            <a:r>
              <a:rPr lang="en-US" baseline="0" dirty="0"/>
              <a:t>Employees should:</a:t>
            </a:r>
          </a:p>
          <a:p>
            <a:pPr marL="171450" indent="-171450">
              <a:buFont typeface="Arial" panose="020B0604020202020204" pitchFamily="34" charset="0"/>
              <a:buChar char="•"/>
            </a:pPr>
            <a:r>
              <a:rPr lang="en-US" baseline="0" dirty="0"/>
              <a:t>wear a clean uniform to work</a:t>
            </a:r>
          </a:p>
          <a:p>
            <a:pPr marL="171450" indent="-171450">
              <a:buFont typeface="Arial" panose="020B0604020202020204" pitchFamily="34" charset="0"/>
              <a:buChar char="•"/>
            </a:pPr>
            <a:r>
              <a:rPr lang="en-US" baseline="0" dirty="0"/>
              <a:t>practice good personal hygiene</a:t>
            </a:r>
          </a:p>
          <a:p>
            <a:pPr marL="628650" lvl="1" indent="-171450">
              <a:buFont typeface="Arial" panose="020B0604020202020204" pitchFamily="34" charset="0"/>
              <a:buChar char="•"/>
            </a:pPr>
            <a:r>
              <a:rPr lang="en-US" baseline="0" dirty="0"/>
              <a:t>hair should be pulled back or put up</a:t>
            </a:r>
          </a:p>
          <a:p>
            <a:pPr marL="628650" lvl="1" indent="-171450">
              <a:buFont typeface="Arial" panose="020B0604020202020204" pitchFamily="34" charset="0"/>
              <a:buChar char="•"/>
            </a:pPr>
            <a:r>
              <a:rPr lang="en-US" baseline="0" dirty="0"/>
              <a:t>hands should be clean and nails short</a:t>
            </a:r>
          </a:p>
          <a:p>
            <a:pPr marL="171450" lvl="0" indent="-171450">
              <a:buFont typeface="Arial" panose="020B0604020202020204" pitchFamily="34" charset="0"/>
              <a:buChar char="•"/>
            </a:pPr>
            <a:r>
              <a:rPr lang="en-US" baseline="0" dirty="0"/>
              <a:t>jewelry should be minimal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062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positive</a:t>
            </a:r>
            <a:r>
              <a:rPr lang="en-US" baseline="0" dirty="0"/>
              <a:t> attitude is critical to the restaurant and repeat business.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87631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benefits are gained when providing</a:t>
            </a:r>
            <a:r>
              <a:rPr lang="en-US" baseline="0" dirty="0"/>
              <a:t> quality customer service.</a:t>
            </a:r>
          </a:p>
          <a:p>
            <a:endParaRPr lang="en-US" baseline="0" dirty="0"/>
          </a:p>
          <a:p>
            <a:r>
              <a:rPr lang="en-US" baseline="0" dirty="0"/>
              <a:t>Do you agree with these?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5435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hyperlink to view video:</a:t>
            </a:r>
          </a:p>
          <a:p>
            <a:r>
              <a:rPr lang="en-US" b="1" dirty="0"/>
              <a:t>A Happy Customer is a Repeat Customer</a:t>
            </a:r>
          </a:p>
          <a:p>
            <a:r>
              <a:rPr lang="en-US" b="0" dirty="0"/>
              <a:t>Customer Service:</a:t>
            </a:r>
            <a:r>
              <a:rPr lang="en-US" b="0" baseline="0" dirty="0"/>
              <a:t> Skills for Success</a:t>
            </a:r>
          </a:p>
          <a:p>
            <a:r>
              <a:rPr lang="en-US" dirty="0"/>
              <a:t>http://www.youtube.com/watch?v=7rJTAp6G57A&amp;feature=share&amp;list=PL3F79BA3148626C28&amp;index=9</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11138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59700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customer pays in cash,</a:t>
            </a:r>
            <a:r>
              <a:rPr lang="en-US" baseline="0" dirty="0"/>
              <a:t> be sure that the correct payment is received.</a:t>
            </a:r>
          </a:p>
          <a:p>
            <a:endParaRPr lang="en-US" baseline="0" dirty="0"/>
          </a:p>
          <a:p>
            <a:r>
              <a:rPr lang="en-US" baseline="0" dirty="0"/>
              <a:t>Never ask customers if they want change. Always return the change to them.</a:t>
            </a:r>
          </a:p>
          <a:p>
            <a:endParaRPr lang="en-US" baseline="0" dirty="0"/>
          </a:p>
          <a:p>
            <a:r>
              <a:rPr lang="en-US" baseline="0" dirty="0"/>
              <a:t>Credit cards are easier to carry than cash so many customers will use a credit card to pay for their meal.</a:t>
            </a:r>
          </a:p>
          <a:p>
            <a:endParaRPr lang="en-US" baseline="0" dirty="0"/>
          </a:p>
          <a:p>
            <a:r>
              <a:rPr lang="en-US" baseline="0" dirty="0"/>
              <a:t>Be sure to check:</a:t>
            </a:r>
          </a:p>
          <a:p>
            <a:pPr marL="171450" indent="-171450">
              <a:buFont typeface="Arial" panose="020B0604020202020204" pitchFamily="34" charset="0"/>
              <a:buChar char="•"/>
            </a:pPr>
            <a:r>
              <a:rPr lang="en-US" baseline="0" dirty="0"/>
              <a:t>the expiration date</a:t>
            </a:r>
          </a:p>
          <a:p>
            <a:pPr marL="171450" indent="-171450">
              <a:buFont typeface="Arial" panose="020B0604020202020204" pitchFamily="34" charset="0"/>
              <a:buChar char="•"/>
            </a:pPr>
            <a:r>
              <a:rPr lang="en-US" baseline="0" dirty="0"/>
              <a:t>the customer’s signature</a:t>
            </a:r>
          </a:p>
          <a:p>
            <a:pPr marL="171450" indent="-171450">
              <a:buFont typeface="Arial" panose="020B0604020202020204" pitchFamily="34" charset="0"/>
              <a:buChar char="•"/>
            </a:pPr>
            <a:r>
              <a:rPr lang="en-US" baseline="0" dirty="0"/>
              <a:t>That the customer signs the credit slip</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Return the credit card to the customer immediately.</a:t>
            </a:r>
          </a:p>
          <a:p>
            <a:pPr marL="171450" indent="-171450">
              <a:buFont typeface="Arial" panose="020B0604020202020204" pitchFamily="34" charset="0"/>
              <a:buChar char="•"/>
            </a:pPr>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837162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7rJTAp6G57A&amp;list=PL3F79BA3148626C2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Customer Service</a:t>
            </a:r>
          </a:p>
        </p:txBody>
      </p:sp>
      <p:sp>
        <p:nvSpPr>
          <p:cNvPr id="2" name="Rectangle 1">
            <a:extLst>
              <a:ext uri="{FF2B5EF4-FFF2-40B4-BE49-F238E27FC236}">
                <a16:creationId xmlns:a16="http://schemas.microsoft.com/office/drawing/2014/main" id="{04D89E88-1E7F-4351-B4DD-09801CFB1C94}"/>
              </a:ext>
            </a:extLst>
          </p:cNvPr>
          <p:cNvSpPr/>
          <p:nvPr/>
        </p:nvSpPr>
        <p:spPr>
          <a:xfrm>
            <a:off x="4525346" y="3295830"/>
            <a:ext cx="7305590" cy="1446550"/>
          </a:xfrm>
          <a:prstGeom prst="rect">
            <a:avLst/>
          </a:prstGeom>
        </p:spPr>
        <p:txBody>
          <a:bodyPr wrap="square">
            <a:spAutoFit/>
          </a:bodyPr>
          <a:lstStyle/>
          <a:p>
            <a:r>
              <a:rPr lang="en-US" sz="4400" dirty="0">
                <a:solidFill>
                  <a:schemeClr val="accent2">
                    <a:lumMod val="60000"/>
                    <a:lumOff val="40000"/>
                  </a:schemeClr>
                </a:solidFill>
                <a:latin typeface="Open Sans"/>
              </a:rPr>
              <a:t>The Cornerstone of Restaurant Operations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Payment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Cash</a:t>
            </a:r>
          </a:p>
          <a:p>
            <a:pPr lvl="1"/>
            <a:r>
              <a:rPr lang="en-US" dirty="0"/>
              <a:t>Credit card</a:t>
            </a:r>
          </a:p>
        </p:txBody>
      </p:sp>
      <p:pic>
        <p:nvPicPr>
          <p:cNvPr id="4" name="Picture 3">
            <a:extLst>
              <a:ext uri="{FF2B5EF4-FFF2-40B4-BE49-F238E27FC236}">
                <a16:creationId xmlns:a16="http://schemas.microsoft.com/office/drawing/2014/main" id="{4618E1E1-C945-4FC1-B5BF-3B49DF444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042" y="2070489"/>
            <a:ext cx="2704123" cy="3605498"/>
          </a:xfrm>
          <a:prstGeom prst="rect">
            <a:avLst/>
          </a:prstGeom>
        </p:spPr>
      </p:pic>
      <p:pic>
        <p:nvPicPr>
          <p:cNvPr id="5" name="Content Placeholder 6">
            <a:extLst>
              <a:ext uri="{FF2B5EF4-FFF2-40B4-BE49-F238E27FC236}">
                <a16:creationId xmlns:a16="http://schemas.microsoft.com/office/drawing/2014/main" id="{DA07FB0B-5643-4728-B239-AB0DF7A93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735" y="2473090"/>
            <a:ext cx="2136307" cy="3202897"/>
          </a:xfrm>
          <a:prstGeom prst="rect">
            <a:avLst/>
          </a:prstGeom>
        </p:spPr>
      </p:pic>
    </p:spTree>
    <p:extLst>
      <p:ext uri="{BB962C8B-B14F-4D97-AF65-F5344CB8AC3E}">
        <p14:creationId xmlns:p14="http://schemas.microsoft.com/office/powerpoint/2010/main" val="278270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End of the Meal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Thank your customers</a:t>
            </a:r>
          </a:p>
          <a:p>
            <a:pPr lvl="1"/>
            <a:r>
              <a:rPr lang="en-US" dirty="0"/>
              <a:t>Invite to return</a:t>
            </a:r>
          </a:p>
          <a:p>
            <a:pPr lvl="1"/>
            <a:r>
              <a:rPr lang="en-US" dirty="0"/>
              <a:t>Ask for feedback</a:t>
            </a:r>
          </a:p>
        </p:txBody>
      </p:sp>
      <p:pic>
        <p:nvPicPr>
          <p:cNvPr id="4" name="Content Placeholder 6">
            <a:extLst>
              <a:ext uri="{FF2B5EF4-FFF2-40B4-BE49-F238E27FC236}">
                <a16:creationId xmlns:a16="http://schemas.microsoft.com/office/drawing/2014/main" id="{661789ED-4214-48FD-B33C-DD88D8F6C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657" y="2737561"/>
            <a:ext cx="4251459" cy="2834306"/>
          </a:xfrm>
          <a:prstGeom prst="rect">
            <a:avLst/>
          </a:prstGeom>
        </p:spPr>
      </p:pic>
    </p:spTree>
    <p:extLst>
      <p:ext uri="{BB962C8B-B14F-4D97-AF65-F5344CB8AC3E}">
        <p14:creationId xmlns:p14="http://schemas.microsoft.com/office/powerpoint/2010/main" val="392751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2">
            <a:extLst>
              <a:ext uri="{FF2B5EF4-FFF2-40B4-BE49-F238E27FC236}">
                <a16:creationId xmlns:a16="http://schemas.microsoft.com/office/drawing/2014/main" id="{56A46185-83FF-4517-B7A4-1B9D447A6B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63229" y="1716092"/>
            <a:ext cx="3614322" cy="3614322"/>
          </a:xfrm>
          <a:prstGeom prst="rect">
            <a:avLst/>
          </a:prstGeom>
          <a:noFill/>
          <a:ln w="9525">
            <a:noFill/>
            <a:miter lim="800000"/>
            <a:headEnd/>
            <a:tailEnd/>
          </a:ln>
          <a:effectLst/>
        </p:spPr>
      </p:pic>
    </p:spTree>
    <p:extLst>
      <p:ext uri="{BB962C8B-B14F-4D97-AF65-F5344CB8AC3E}">
        <p14:creationId xmlns:p14="http://schemas.microsoft.com/office/powerpoint/2010/main" val="13907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p>
          <a:p>
            <a:pPr lvl="2"/>
            <a:r>
              <a:rPr lang="en-US" sz="2000" dirty="0"/>
              <a:t>Foundations of restaurant management &amp; culinary arts: Level one. (2011). Boston, MA: Prentice Hall.</a:t>
            </a:r>
          </a:p>
          <a:p>
            <a:pPr lvl="2"/>
            <a:r>
              <a:rPr lang="en-US" sz="2000" dirty="0"/>
              <a:t>Remarkable service: a guide to winning and keeping customers for servers, managers, and restaurant owners. (2009). Hoboken, NJ: John Wiley &amp; Sons.</a:t>
            </a:r>
          </a:p>
          <a:p>
            <a:pPr lvl="1"/>
            <a:r>
              <a:rPr lang="en-US" sz="2000" dirty="0"/>
              <a:t>YouTube™:</a:t>
            </a:r>
          </a:p>
          <a:p>
            <a:pPr lvl="2"/>
            <a:r>
              <a:rPr lang="en-US" sz="2000" dirty="0"/>
              <a:t>A Happy Customer is a Repeat Customer</a:t>
            </a:r>
            <a:br>
              <a:rPr lang="en-US" sz="2000" dirty="0"/>
            </a:br>
            <a:r>
              <a:rPr lang="en-US" sz="2000" dirty="0" err="1"/>
              <a:t>Customer</a:t>
            </a:r>
            <a:r>
              <a:rPr lang="en-US" sz="2000" dirty="0"/>
              <a:t> Service: Skills for Success</a:t>
            </a:r>
            <a:br>
              <a:rPr lang="en-US" sz="2000" dirty="0"/>
            </a:br>
            <a:r>
              <a:rPr lang="en-US" sz="2000" dirty="0"/>
              <a:t>http://www.youtube.com/watch?v=7rJTAp6G57A&amp;feature=share&amp;list=PL3F79BA3148626C28&amp;index=9</a:t>
            </a:r>
          </a:p>
          <a:p>
            <a:pPr lvl="1"/>
            <a:endParaRPr lang="en-US" sz="2000" dirty="0"/>
          </a:p>
        </p:txBody>
      </p:sp>
    </p:spTree>
    <p:extLst>
      <p:ext uri="{BB962C8B-B14F-4D97-AF65-F5344CB8AC3E}">
        <p14:creationId xmlns:p14="http://schemas.microsoft.com/office/powerpoint/2010/main" val="429409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Service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Goals				</a:t>
            </a:r>
          </a:p>
          <a:p>
            <a:pPr lvl="1"/>
            <a:r>
              <a:rPr lang="en-US" dirty="0"/>
              <a:t>Attitude</a:t>
            </a:r>
          </a:p>
          <a:p>
            <a:pPr lvl="1"/>
            <a:r>
              <a:rPr lang="en-US" dirty="0"/>
              <a:t>Appearance		</a:t>
            </a:r>
          </a:p>
          <a:p>
            <a:pPr lvl="1"/>
            <a:r>
              <a:rPr lang="en-US" dirty="0"/>
              <a:t>Benefits</a:t>
            </a:r>
          </a:p>
        </p:txBody>
      </p:sp>
      <p:pic>
        <p:nvPicPr>
          <p:cNvPr id="4" name="Picture 3">
            <a:extLst>
              <a:ext uri="{FF2B5EF4-FFF2-40B4-BE49-F238E27FC236}">
                <a16:creationId xmlns:a16="http://schemas.microsoft.com/office/drawing/2014/main" id="{D9C6E780-4551-497F-9905-160EE09E8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832" y="2392471"/>
            <a:ext cx="2704284" cy="338118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355336" cy="4734318"/>
          </a:xfrm>
        </p:spPr>
        <p:txBody>
          <a:bodyPr/>
          <a:lstStyle/>
          <a:p>
            <a:pPr lvl="1"/>
            <a:r>
              <a:rPr lang="en-US" dirty="0"/>
              <a:t>Make the customer feel welcome</a:t>
            </a:r>
          </a:p>
          <a:p>
            <a:pPr lvl="1"/>
            <a:r>
              <a:rPr lang="en-US" dirty="0"/>
              <a:t>Set the stage for a pleasant dining experience</a:t>
            </a:r>
          </a:p>
          <a:p>
            <a:pPr lvl="1"/>
            <a:r>
              <a:rPr lang="en-US" dirty="0"/>
              <a:t>Greet customers immediately upon arrival</a:t>
            </a:r>
          </a:p>
          <a:p>
            <a:pPr lvl="1"/>
            <a:r>
              <a:rPr lang="en-US" dirty="0"/>
              <a:t>Display courtesy, respect and friendliness</a:t>
            </a:r>
          </a:p>
        </p:txBody>
      </p:sp>
      <p:pic>
        <p:nvPicPr>
          <p:cNvPr id="4" name="Content Placeholder 6">
            <a:extLst>
              <a:ext uri="{FF2B5EF4-FFF2-40B4-BE49-F238E27FC236}">
                <a16:creationId xmlns:a16="http://schemas.microsoft.com/office/drawing/2014/main" id="{3105B86C-806E-4FEC-B690-89E82C5B3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933" y="2685885"/>
            <a:ext cx="3645199" cy="2916159"/>
          </a:xfrm>
          <a:prstGeom prst="rect">
            <a:avLst/>
          </a:prstGeom>
        </p:spPr>
      </p:pic>
    </p:spTree>
    <p:extLst>
      <p:ext uri="{BB962C8B-B14F-4D97-AF65-F5344CB8AC3E}">
        <p14:creationId xmlns:p14="http://schemas.microsoft.com/office/powerpoint/2010/main" val="230985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Appearance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Uniform</a:t>
            </a:r>
          </a:p>
          <a:p>
            <a:pPr lvl="1"/>
            <a:r>
              <a:rPr lang="en-US" dirty="0"/>
              <a:t>Hygiene</a:t>
            </a:r>
          </a:p>
          <a:p>
            <a:pPr lvl="2"/>
            <a:r>
              <a:rPr lang="en-US" sz="2400" dirty="0"/>
              <a:t>Hair</a:t>
            </a:r>
          </a:p>
          <a:p>
            <a:pPr lvl="2"/>
            <a:r>
              <a:rPr lang="en-US" sz="2400" dirty="0"/>
              <a:t>Hands and nails</a:t>
            </a:r>
          </a:p>
          <a:p>
            <a:pPr lvl="1"/>
            <a:r>
              <a:rPr lang="en-US" dirty="0"/>
              <a:t>Jewelry</a:t>
            </a:r>
          </a:p>
        </p:txBody>
      </p:sp>
      <p:pic>
        <p:nvPicPr>
          <p:cNvPr id="4" name="Content Placeholder 8">
            <a:extLst>
              <a:ext uri="{FF2B5EF4-FFF2-40B4-BE49-F238E27FC236}">
                <a16:creationId xmlns:a16="http://schemas.microsoft.com/office/drawing/2014/main" id="{A017DD98-FE8C-4634-8464-E5A7C3CC2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466" y="1457528"/>
            <a:ext cx="1399173" cy="3942943"/>
          </a:xfrm>
          <a:prstGeom prst="rect">
            <a:avLst/>
          </a:prstGeom>
        </p:spPr>
      </p:pic>
    </p:spTree>
    <p:extLst>
      <p:ext uri="{BB962C8B-B14F-4D97-AF65-F5344CB8AC3E}">
        <p14:creationId xmlns:p14="http://schemas.microsoft.com/office/powerpoint/2010/main" val="290102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82157"/>
            <a:ext cx="10059452" cy="876300"/>
          </a:xfrm>
        </p:spPr>
        <p:txBody>
          <a:bodyPr/>
          <a:lstStyle/>
          <a:p>
            <a:r>
              <a:rPr lang="en-US" dirty="0"/>
              <a:t>Attitude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someone who is:</a:t>
            </a:r>
          </a:p>
          <a:p>
            <a:pPr lvl="2"/>
            <a:r>
              <a:rPr lang="en-US" sz="2400" dirty="0"/>
              <a:t>Positive </a:t>
            </a:r>
          </a:p>
          <a:p>
            <a:pPr lvl="2"/>
            <a:r>
              <a:rPr lang="en-US" sz="2400" dirty="0"/>
              <a:t>Willing to please the customer</a:t>
            </a:r>
          </a:p>
          <a:p>
            <a:pPr lvl="2"/>
            <a:r>
              <a:rPr lang="en-US" sz="2400" dirty="0"/>
              <a:t>Takes pride in their work</a:t>
            </a:r>
          </a:p>
          <a:p>
            <a:pPr lvl="2"/>
            <a:r>
              <a:rPr lang="en-US" sz="2400" dirty="0"/>
              <a:t>Friendly and cheerful</a:t>
            </a:r>
          </a:p>
          <a:p>
            <a:pPr lvl="2"/>
            <a:r>
              <a:rPr lang="en-US" sz="2400" dirty="0"/>
              <a:t>Shows courtesy to customers</a:t>
            </a:r>
          </a:p>
        </p:txBody>
      </p:sp>
      <p:pic>
        <p:nvPicPr>
          <p:cNvPr id="4" name="Content Placeholder 6">
            <a:extLst>
              <a:ext uri="{FF2B5EF4-FFF2-40B4-BE49-F238E27FC236}">
                <a16:creationId xmlns:a16="http://schemas.microsoft.com/office/drawing/2014/main" id="{2D56174B-6E11-43CC-AB1A-63DCE7967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992" y="2501042"/>
            <a:ext cx="3854555" cy="3358008"/>
          </a:xfrm>
          <a:prstGeom prst="rect">
            <a:avLst/>
          </a:prstGeom>
        </p:spPr>
      </p:pic>
    </p:spTree>
    <p:extLst>
      <p:ext uri="{BB962C8B-B14F-4D97-AF65-F5344CB8AC3E}">
        <p14:creationId xmlns:p14="http://schemas.microsoft.com/office/powerpoint/2010/main" val="36674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Improved customer satisfaction</a:t>
            </a:r>
          </a:p>
          <a:p>
            <a:pPr lvl="1"/>
            <a:r>
              <a:rPr lang="en-US" dirty="0"/>
              <a:t>Greater customer loyalty</a:t>
            </a:r>
          </a:p>
          <a:p>
            <a:pPr lvl="1"/>
            <a:r>
              <a:rPr lang="en-US" dirty="0"/>
              <a:t>Reduced marketing costs</a:t>
            </a:r>
          </a:p>
          <a:p>
            <a:pPr lvl="1"/>
            <a:r>
              <a:rPr lang="en-US" dirty="0"/>
              <a:t>Enhanced business reputation</a:t>
            </a:r>
          </a:p>
          <a:p>
            <a:pPr lvl="1"/>
            <a:r>
              <a:rPr lang="en-US" dirty="0"/>
              <a:t>Positive work environment</a:t>
            </a:r>
          </a:p>
          <a:p>
            <a:pPr lvl="1"/>
            <a:r>
              <a:rPr lang="en-US" dirty="0"/>
              <a:t>Increased profits</a:t>
            </a:r>
          </a:p>
        </p:txBody>
      </p:sp>
      <p:pic>
        <p:nvPicPr>
          <p:cNvPr id="4" name="Content Placeholder 8">
            <a:extLst>
              <a:ext uri="{FF2B5EF4-FFF2-40B4-BE49-F238E27FC236}">
                <a16:creationId xmlns:a16="http://schemas.microsoft.com/office/drawing/2014/main" id="{D4F1BBFA-46C6-429F-BD79-BCFE0D1C7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402" y="2342120"/>
            <a:ext cx="4602714" cy="3067276"/>
          </a:xfrm>
          <a:prstGeom prst="rect">
            <a:avLst/>
          </a:prstGeom>
        </p:spPr>
      </p:pic>
    </p:spTree>
    <p:extLst>
      <p:ext uri="{BB962C8B-B14F-4D97-AF65-F5344CB8AC3E}">
        <p14:creationId xmlns:p14="http://schemas.microsoft.com/office/powerpoint/2010/main" val="281542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Happy Customer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A Happy Customer is a Repeat Customer</a:t>
            </a:r>
            <a:br>
              <a:rPr lang="en-US" dirty="0"/>
            </a:br>
            <a:r>
              <a:rPr lang="en-US" sz="2400" dirty="0"/>
              <a:t>(click on link)</a:t>
            </a:r>
          </a:p>
          <a:p>
            <a:pPr lvl="1"/>
            <a:endParaRPr lang="en-US" dirty="0"/>
          </a:p>
          <a:p>
            <a:endParaRPr lang="en-US" dirty="0"/>
          </a:p>
        </p:txBody>
      </p:sp>
    </p:spTree>
    <p:extLst>
      <p:ext uri="{BB962C8B-B14F-4D97-AF65-F5344CB8AC3E}">
        <p14:creationId xmlns:p14="http://schemas.microsoft.com/office/powerpoint/2010/main" val="296960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Payment Options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Types of Payment</a:t>
            </a:r>
          </a:p>
          <a:p>
            <a:pPr lvl="1"/>
            <a:r>
              <a:rPr lang="en-US" dirty="0"/>
              <a:t>End of the Meal</a:t>
            </a:r>
          </a:p>
        </p:txBody>
      </p:sp>
      <p:pic>
        <p:nvPicPr>
          <p:cNvPr id="4" name="Picture 3">
            <a:extLst>
              <a:ext uri="{FF2B5EF4-FFF2-40B4-BE49-F238E27FC236}">
                <a16:creationId xmlns:a16="http://schemas.microsoft.com/office/drawing/2014/main" id="{1753F9A7-6A43-4A9E-9C8C-AD99FE082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766" y="2728089"/>
            <a:ext cx="2252891" cy="3158258"/>
          </a:xfrm>
          <a:prstGeom prst="rect">
            <a:avLst/>
          </a:prstGeom>
        </p:spPr>
      </p:pic>
    </p:spTree>
    <p:extLst>
      <p:ext uri="{BB962C8B-B14F-4D97-AF65-F5344CB8AC3E}">
        <p14:creationId xmlns:p14="http://schemas.microsoft.com/office/powerpoint/2010/main" val="20697797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1993</TotalTime>
  <Words>532</Words>
  <Application>Microsoft Office PowerPoint</Application>
  <PresentationFormat>Widescreen</PresentationFormat>
  <Paragraphs>105</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Customer Service</vt:lpstr>
      <vt:lpstr>PowerPoint Presentation</vt:lpstr>
      <vt:lpstr>Service</vt:lpstr>
      <vt:lpstr>Goals</vt:lpstr>
      <vt:lpstr>Appearance</vt:lpstr>
      <vt:lpstr>Attitude</vt:lpstr>
      <vt:lpstr>Benefits</vt:lpstr>
      <vt:lpstr>Happy Customer</vt:lpstr>
      <vt:lpstr>Payment Options</vt:lpstr>
      <vt:lpstr>Types of Payment</vt:lpstr>
      <vt:lpstr>End of the Meal</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2017-11-28T18:18:18Z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