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0"/>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10" d="100"/>
          <a:sy n="110" d="100"/>
        </p:scale>
        <p:origin x="610"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493679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 Rights and Responsibilities </a:t>
            </a:r>
            <a:br>
              <a:rPr lang="en-US" dirty="0"/>
            </a:br>
            <a:r>
              <a:rPr lang="en-US" dirty="0"/>
              <a:t>You should know your rights and responsibilities as a consumer. You should investigate the following areas of concern:</a:t>
            </a:r>
          </a:p>
          <a:p>
            <a:endParaRPr lang="en-US" dirty="0"/>
          </a:p>
          <a:p>
            <a:r>
              <a:rPr lang="en-US" dirty="0"/>
              <a:t>Consumer laws</a:t>
            </a:r>
          </a:p>
          <a:p>
            <a:r>
              <a:rPr lang="en-US" dirty="0"/>
              <a:t>The Federal Trade Commission (FTC) is the nation’s consumer protection agency. The FTC’s Bureau of Consumer Protection works for the consumer to prevent fraud, deception and unfair business practices in the marketplace. The Bureau:</a:t>
            </a:r>
          </a:p>
          <a:p>
            <a:endParaRPr lang="en-US" dirty="0"/>
          </a:p>
          <a:p>
            <a:r>
              <a:rPr lang="en-US" dirty="0"/>
              <a:t>enhances consumer confidence by enforcing federal laws that protect consumers</a:t>
            </a:r>
          </a:p>
          <a:p>
            <a:r>
              <a:rPr lang="en-US" dirty="0"/>
              <a:t>empowers consumers with free information to help them exercise their rights and spot and avoid fraud and deception</a:t>
            </a:r>
          </a:p>
          <a:p>
            <a:r>
              <a:rPr lang="en-US" dirty="0"/>
              <a:t>wants to hear from consumers who want to get information or file a complaint about fraud or identity theft</a:t>
            </a:r>
          </a:p>
          <a:p>
            <a:endParaRPr lang="en-US" dirty="0"/>
          </a:p>
          <a:p>
            <a:r>
              <a:rPr lang="en-US" dirty="0"/>
              <a:t>The importance of warranties and return policies</a:t>
            </a:r>
          </a:p>
          <a:p>
            <a:r>
              <a:rPr lang="en-US" dirty="0"/>
              <a:t>Generally, a warranty is a promise, as a manufacturer or seller, to stand behind your product. It is a statement about the integrity of your product and about your commitment to correct problems when your product fails.</a:t>
            </a:r>
          </a:p>
          <a:p>
            <a:endParaRPr lang="en-US" dirty="0"/>
          </a:p>
          <a:p>
            <a:r>
              <a:rPr lang="en-US" dirty="0"/>
              <a:t>Writing a complaint letter</a:t>
            </a:r>
          </a:p>
          <a:p>
            <a:r>
              <a:rPr lang="en-US" dirty="0"/>
              <a:t>The Federal Trade Commission (FTC) website offers practical information on a variety of consumer topics. The Federal Trade Commission, the nation’s consumer protection agency, collects complaints about companies, business practices, identity theft and episodes of violence in the media.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4026861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Writing a complaint letter</a:t>
            </a:r>
          </a:p>
          <a:p>
            <a:endParaRPr lang="en-US" dirty="0"/>
          </a:p>
          <a:p>
            <a:r>
              <a:rPr lang="en-US" dirty="0"/>
              <a:t>Summarize the information you should include on a consumer complaint letter.</a:t>
            </a:r>
          </a:p>
          <a:p>
            <a:endParaRPr lang="en-US" dirty="0"/>
          </a:p>
          <a:p>
            <a:r>
              <a:rPr lang="en-US" dirty="0"/>
              <a:t>Distribute the graphic organizer “Writing a Complaint Letter” handout to the students. Students will complete the handout as you review the information.</a:t>
            </a:r>
          </a:p>
          <a:p>
            <a:endParaRPr lang="en-US" dirty="0"/>
          </a:p>
          <a:p>
            <a:endParaRPr lang="en-US" dirty="0"/>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452818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hyperlink to view the website:</a:t>
            </a:r>
          </a:p>
          <a:p>
            <a:endParaRPr lang="en-US" dirty="0"/>
          </a:p>
          <a:p>
            <a:r>
              <a:rPr lang="en-US" dirty="0"/>
              <a:t>Write Express</a:t>
            </a:r>
          </a:p>
          <a:p>
            <a:r>
              <a:rPr lang="en-US" dirty="0"/>
              <a:t>How to write a complaint letter</a:t>
            </a:r>
          </a:p>
          <a:p>
            <a:r>
              <a:rPr lang="en-US" dirty="0"/>
              <a:t>http://www.writeexpress.com/How-to-write-a-complaint-letter.html</a:t>
            </a:r>
          </a:p>
          <a:p>
            <a:endParaRPr lang="en-US" dirty="0"/>
          </a:p>
          <a:p>
            <a:r>
              <a:rPr lang="en-US" dirty="0"/>
              <a:t>It is better to type your letter. It looks neater and more professional. Keep all these tips in mind. Your effective letter of complaint may produce positive results.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291694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Click on hyperlink to view YouTube™ video:</a:t>
            </a:r>
            <a:endParaRPr lang="en-US" dirty="0"/>
          </a:p>
          <a:p>
            <a:endParaRPr lang="en-US" dirty="0"/>
          </a:p>
          <a:p>
            <a:r>
              <a:rPr lang="en-US" dirty="0"/>
              <a:t>Federal Trade Commission (FTC)</a:t>
            </a:r>
            <a:br>
              <a:rPr lang="en-US" dirty="0"/>
            </a:br>
            <a:r>
              <a:rPr lang="en-US" dirty="0"/>
              <a:t>How to File a Complaint with the Federal Trade Commission – Revised</a:t>
            </a:r>
            <a:br>
              <a:rPr lang="en-US" dirty="0"/>
            </a:br>
            <a:r>
              <a:rPr lang="en-US" dirty="0"/>
              <a:t>https://youtu.be/3LvMO5UMCl8</a:t>
            </a:r>
          </a:p>
          <a:p>
            <a:endParaRPr lang="en-US" dirty="0"/>
          </a:p>
          <a:p>
            <a:r>
              <a:rPr lang="en-US" dirty="0"/>
              <a:t>Your complaints can help the FTC detect patterns of wrong-doing and lead to investigations and prosecutions. The FTC enters all complaints it receives into Consumer Sentinel, a secure online database that is used by thousands of civil and criminal law enforcement authorities worldwide. The FTC does not resolve individual consumer complaints.</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362887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informed</a:t>
            </a:r>
          </a:p>
          <a:p>
            <a:r>
              <a:rPr lang="en-US" dirty="0"/>
              <a:t>Understand the marketplace; know about the sources of goods and services</a:t>
            </a:r>
          </a:p>
          <a:p>
            <a:r>
              <a:rPr lang="en-US" dirty="0"/>
              <a:t>Make the most of information available to you</a:t>
            </a:r>
          </a:p>
          <a:p>
            <a:r>
              <a:rPr lang="en-US" dirty="0"/>
              <a:t>Recognize selling strategies and use them to your advantage</a:t>
            </a:r>
          </a:p>
          <a:p>
            <a:endParaRPr lang="en-US" dirty="0"/>
          </a:p>
          <a:p>
            <a:r>
              <a:rPr lang="en-US" dirty="0"/>
              <a:t>Make wise shopping decisions </a:t>
            </a:r>
          </a:p>
          <a:p>
            <a:r>
              <a:rPr lang="en-US" dirty="0"/>
              <a:t>Compare products and services, considering prices, quality, performance, guarantee/warranty and return policy</a:t>
            </a:r>
          </a:p>
          <a:p>
            <a:r>
              <a:rPr lang="en-US" dirty="0"/>
              <a:t>Resist pressure</a:t>
            </a:r>
          </a:p>
          <a:p>
            <a:r>
              <a:rPr lang="en-US" dirty="0"/>
              <a:t>Deal with reputable and reliable sources</a:t>
            </a:r>
          </a:p>
          <a:p>
            <a:endParaRPr lang="en-US" dirty="0"/>
          </a:p>
          <a:p>
            <a:r>
              <a:rPr lang="en-US" dirty="0"/>
              <a:t>Plan purchases</a:t>
            </a:r>
          </a:p>
          <a:p>
            <a:r>
              <a:rPr lang="en-US" dirty="0"/>
              <a:t>Resist impulse purchases</a:t>
            </a:r>
          </a:p>
          <a:p>
            <a:r>
              <a:rPr lang="en-US" dirty="0"/>
              <a:t>Consider needs and wants, keeping in mind your goals and priorities</a:t>
            </a:r>
          </a:p>
          <a:p>
            <a:r>
              <a:rPr lang="en-US" dirty="0"/>
              <a:t>Determine when is the best time to buy</a:t>
            </a:r>
          </a:p>
          <a:p>
            <a:endParaRPr lang="en-US" dirty="0"/>
          </a:p>
          <a:p>
            <a:r>
              <a:rPr lang="en-US" dirty="0"/>
              <a:t>Lead students to elaborate on the three effective methods of consumer buying and explain why they are good practices.</a:t>
            </a:r>
          </a:p>
          <a:p>
            <a:endParaRPr lang="en-US" dirty="0"/>
          </a:p>
          <a:p>
            <a:r>
              <a:rPr lang="en-US" dirty="0"/>
              <a:t>Have students provide an example of a purchase that turned out to be a disappointment later. Lead students to share and discuss their examples.</a:t>
            </a:r>
          </a:p>
          <a:p>
            <a:r>
              <a:rPr lang="en-US" dirty="0"/>
              <a:t>What were reasons for purchases that had disappointing results?</a:t>
            </a:r>
          </a:p>
          <a:p>
            <a:r>
              <a:rPr lang="en-US" dirty="0"/>
              <a:t>Who is to blame when decisions turn out badly? (Review the basics of decision-making.)</a:t>
            </a:r>
          </a:p>
          <a:p>
            <a:r>
              <a:rPr lang="en-US" dirty="0"/>
              <a:t>What practices might have prevented the problems?</a:t>
            </a:r>
          </a:p>
          <a:p>
            <a:r>
              <a:rPr lang="en-US" dirty="0"/>
              <a:t>What effective consumer buying practices are related to the right to be informed?</a:t>
            </a:r>
          </a:p>
          <a:p>
            <a:r>
              <a:rPr lang="en-US" dirty="0"/>
              <a:t>What effective consumer buying practices are related to the right to choose?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962067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is to ask people to return (a product with a defect or problem). The United States Consumer Product Safety Commission provides individuals with current information pertaining to recalls, safety education, regulations, laws and standards and business and manufacturing.</a:t>
            </a:r>
          </a:p>
          <a:p>
            <a:endParaRPr lang="en-US" dirty="0"/>
          </a:p>
          <a:p>
            <a:r>
              <a:rPr lang="en-US" dirty="0"/>
              <a:t>Have you ever had to return an item because of a recall?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377398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debit card?</a:t>
            </a:r>
            <a:br>
              <a:rPr lang="en-US" dirty="0"/>
            </a:br>
            <a:r>
              <a:rPr lang="en-US" dirty="0"/>
              <a:t>Debit cards are a way to pay for things. You get a debit card from your bank or credit union when you open a checking account. Sometimes a debit card is free to use. Sometimes you will pay a fee to use the card. Debit cards look like credit cards, but they do not work the same way. Credit cards use money that you borrow. Debit cards use money that is already in your checking account.</a:t>
            </a:r>
          </a:p>
          <a:p>
            <a:endParaRPr lang="en-US" dirty="0"/>
          </a:p>
          <a:p>
            <a:r>
              <a:rPr lang="en-US" dirty="0"/>
              <a:t>Why would I use a debit card?</a:t>
            </a:r>
          </a:p>
          <a:p>
            <a:r>
              <a:rPr lang="en-US" dirty="0"/>
              <a:t>Debit cards let you buy things without carrying cash.</a:t>
            </a:r>
          </a:p>
          <a:p>
            <a:r>
              <a:rPr lang="en-US" dirty="0"/>
              <a:t>Debit cards let you get cash quickly.</a:t>
            </a:r>
          </a:p>
          <a:p>
            <a:r>
              <a:rPr lang="en-US" dirty="0"/>
              <a:t>Debit cards take money out of your checking account immediately.</a:t>
            </a:r>
          </a:p>
          <a:p>
            <a:r>
              <a:rPr lang="en-US" dirty="0"/>
              <a:t>You also can get cash back when you use a debit card to buy something at a store.</a:t>
            </a:r>
          </a:p>
          <a:p>
            <a:r>
              <a:rPr lang="en-US" dirty="0"/>
              <a:t>You borrow money (with your credit card or loan).</a:t>
            </a:r>
          </a:p>
          <a:p>
            <a:r>
              <a:rPr lang="en-US" dirty="0"/>
              <a:t>You buy the thing you want.</a:t>
            </a:r>
          </a:p>
          <a:p>
            <a:r>
              <a:rPr lang="en-US" dirty="0"/>
              <a:t>You can use your debit card at an automated teller machine, or ATM, to get money from your checking account.</a:t>
            </a:r>
          </a:p>
          <a:p>
            <a:r>
              <a:rPr lang="en-US" dirty="0"/>
              <a:t>You can use your debit card in most stores to pay for something.</a:t>
            </a:r>
          </a:p>
          <a:p>
            <a:r>
              <a:rPr lang="en-US" dirty="0"/>
              <a:t>You just swipe the card and enter your PIN number on a key pad.</a:t>
            </a:r>
          </a:p>
          <a:p>
            <a:r>
              <a:rPr lang="en-US" dirty="0"/>
              <a:t>You pay back that loan later – with interest.</a:t>
            </a:r>
          </a:p>
          <a:p>
            <a:endParaRPr lang="en-US" dirty="0"/>
          </a:p>
          <a:p>
            <a:r>
              <a:rPr lang="en-US" dirty="0"/>
              <a:t>Credit cards and loans have different interest rates. Look for the APR. APR means annual percentage rate. APR is how much interest you pay during a whole year. A lower interest rate means you pay less money. A higher interest rate means you pay more money. For example, a loan with a two percent interest rate costs less than a loan with an 18% interest rate.</a:t>
            </a:r>
          </a:p>
          <a:p>
            <a:endParaRPr lang="en-US" dirty="0"/>
          </a:p>
          <a:p>
            <a:r>
              <a:rPr lang="en-US" dirty="0"/>
              <a:t>Banks and credit unions offer credit cards. They usually offer credit cards to people with a good credit history. Some stores offer credit cards. You can use a store credit card only in that store. Sometimes these cards are easier to get if you do not have a good credit history. Sometimes a store credit card is a good way to build your credit history.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918334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a job and start receiving weekly, bi-weekly or monthly paychecks, you have to decide how you are going to manage that money. You do not want to carry around large amounts of cash. That is not safe for you or your money. You don’t want to send large amounts of cash through the mail to pay bills. Using the services of a bank is a great way to keep your money safe and manage your money by tracking your deposits and spending.</a:t>
            </a:r>
          </a:p>
          <a:p>
            <a:r>
              <a:rPr lang="en-US" dirty="0"/>
              <a:t> </a:t>
            </a:r>
          </a:p>
          <a:p>
            <a:r>
              <a:rPr lang="en-US" dirty="0"/>
              <a:t>Depository institutions provide similar services. They differ in terms of the government regulations under which they operate. They take in people’s money and loan it to other people at a higher rate of interest than the interest they pay back to the depositor. The interest earned by these institutions becomes the profit of the institutions and a means by which they pay their employees and expand their businesses.</a:t>
            </a:r>
          </a:p>
          <a:p>
            <a:r>
              <a:rPr lang="en-US" dirty="0"/>
              <a:t> </a:t>
            </a:r>
          </a:p>
          <a:p>
            <a:r>
              <a:rPr lang="en-US" dirty="0"/>
              <a:t>What do mobile apps generally allow you to do?</a:t>
            </a:r>
          </a:p>
          <a:p>
            <a:r>
              <a:rPr lang="en-US" dirty="0"/>
              <a:t>Most apps offered by financial institutions are free for customers. While the functionalities differ, at a minimum, all of the apps at some of the largest financial institutions allow customers to:</a:t>
            </a:r>
          </a:p>
          <a:p>
            <a:r>
              <a:rPr lang="en-US" dirty="0"/>
              <a:t>Check balances</a:t>
            </a:r>
          </a:p>
          <a:p>
            <a:r>
              <a:rPr lang="en-US" dirty="0"/>
              <a:t>Locate ATMs</a:t>
            </a:r>
          </a:p>
          <a:p>
            <a:r>
              <a:rPr lang="en-US" dirty="0"/>
              <a:t>Transfer money between the owner’s accounts at the same bank</a:t>
            </a:r>
          </a:p>
          <a:p>
            <a:r>
              <a:rPr lang="en-US" dirty="0"/>
              <a:t>View the transaction history</a:t>
            </a:r>
          </a:p>
          <a:p>
            <a:r>
              <a:rPr lang="en-US" dirty="0"/>
              <a:t> </a:t>
            </a:r>
          </a:p>
          <a:p>
            <a:r>
              <a:rPr lang="en-US" dirty="0"/>
              <a:t>Additionally, most of the apps allow customers to pay bills.</a:t>
            </a:r>
          </a:p>
          <a:p>
            <a:r>
              <a:rPr lang="en-US" dirty="0"/>
              <a:t> </a:t>
            </a:r>
          </a:p>
          <a:p>
            <a:r>
              <a:rPr lang="en-US" dirty="0"/>
              <a:t>Do you use financial mobile apps on your electronic devices? How often?</a:t>
            </a:r>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38840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because money can be a limited resource. It is wise to carefully think about your needs and wants. Decide how you can best use your financial resources to achieve your needs and wants. </a:t>
            </a:r>
          </a:p>
          <a:p>
            <a:endParaRPr lang="en-US" dirty="0"/>
          </a:p>
          <a:p>
            <a:r>
              <a:rPr lang="en-US" dirty="0"/>
              <a:t>The FCCLA Planning Process is a tool to help you develop a financial plan.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79876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Planning Process is a decision-making tool that supports the organization’s overall philosophy about youth-centered leadership and personal growth. It can be used to determine group action in a chapter or class or to plan individual projects.</a:t>
            </a:r>
          </a:p>
          <a:p>
            <a:endParaRPr lang="en-US" dirty="0"/>
          </a:p>
          <a:p>
            <a:r>
              <a:rPr lang="en-US" dirty="0"/>
              <a:t>IDENTIFY CONCERNS</a:t>
            </a:r>
          </a:p>
          <a:p>
            <a:r>
              <a:rPr lang="en-US" dirty="0"/>
              <a:t>■ Brainstorm to generate ideas, or state the activity or problem you want to address if already determined.</a:t>
            </a:r>
          </a:p>
          <a:p>
            <a:r>
              <a:rPr lang="en-US" dirty="0"/>
              <a:t>■ Evaluate your list and narrow it down to a workable idea or project that interests and concerns the majority or all of your members.</a:t>
            </a:r>
          </a:p>
          <a:p>
            <a:endParaRPr lang="en-US" dirty="0"/>
          </a:p>
          <a:p>
            <a:r>
              <a:rPr lang="en-US" dirty="0"/>
              <a:t>SET A GOAL</a:t>
            </a:r>
          </a:p>
          <a:p>
            <a:r>
              <a:rPr lang="en-US" dirty="0"/>
              <a:t>■ Get a clear mental picture of what you want to accomplish, and write your ideas down as your goal.</a:t>
            </a:r>
          </a:p>
          <a:p>
            <a:r>
              <a:rPr lang="en-US" dirty="0"/>
              <a:t>■ Make sure your goal is one that can be achieved and evaluated.</a:t>
            </a:r>
          </a:p>
          <a:p>
            <a:r>
              <a:rPr lang="en-US" dirty="0"/>
              <a:t>■ Consider resources available to you.</a:t>
            </a:r>
          </a:p>
          <a:p>
            <a:endParaRPr lang="en-US" dirty="0"/>
          </a:p>
          <a:p>
            <a:r>
              <a:rPr lang="en-US" dirty="0"/>
              <a:t>FORM A PLAN</a:t>
            </a:r>
          </a:p>
          <a:p>
            <a:r>
              <a:rPr lang="en-US" dirty="0"/>
              <a:t>■ Decide what needs to be done to reach your goal.</a:t>
            </a:r>
          </a:p>
          <a:p>
            <a:r>
              <a:rPr lang="en-US" dirty="0"/>
              <a:t>■ Figure out the who, what, where, when, and how.</a:t>
            </a:r>
          </a:p>
          <a:p>
            <a:r>
              <a:rPr lang="en-US" dirty="0"/>
              <a:t>■ List the abilities, skills, and knowledge required on your part.</a:t>
            </a:r>
          </a:p>
          <a:p>
            <a:r>
              <a:rPr lang="en-US" dirty="0"/>
              <a:t>■ List other available resources, such as people, places, publications and funds.</a:t>
            </a:r>
          </a:p>
          <a:p>
            <a:r>
              <a:rPr lang="en-US" dirty="0"/>
              <a:t>■ Make a workable timetable to keep track of your progress.</a:t>
            </a:r>
          </a:p>
          <a:p>
            <a:r>
              <a:rPr lang="en-US" dirty="0"/>
              <a:t>■ List possible barriers you might face, and develop plans if necessary.</a:t>
            </a:r>
          </a:p>
          <a:p>
            <a:r>
              <a:rPr lang="en-US" dirty="0"/>
              <a:t>■ Decide ways to recognize your accomplishments along the way.</a:t>
            </a:r>
          </a:p>
          <a:p>
            <a:endParaRPr lang="en-US" dirty="0"/>
          </a:p>
          <a:p>
            <a:r>
              <a:rPr lang="en-US" dirty="0"/>
              <a:t>ACT</a:t>
            </a:r>
          </a:p>
          <a:p>
            <a:r>
              <a:rPr lang="en-US" dirty="0"/>
              <a:t>■ Carry out your group or individual plan.</a:t>
            </a:r>
          </a:p>
          <a:p>
            <a:r>
              <a:rPr lang="en-US" dirty="0"/>
              <a:t>■ Use family and community members, advisers, committees, task forces and advisory groups when needed.</a:t>
            </a:r>
          </a:p>
          <a:p>
            <a:endParaRPr lang="en-US" dirty="0"/>
          </a:p>
          <a:p>
            <a:r>
              <a:rPr lang="en-US" dirty="0"/>
              <a:t>FOLLOW UP</a:t>
            </a:r>
          </a:p>
          <a:p>
            <a:r>
              <a:rPr lang="en-US" dirty="0"/>
              <a:t>■ Determine if your goal was met.</a:t>
            </a:r>
          </a:p>
          <a:p>
            <a:r>
              <a:rPr lang="en-US" dirty="0"/>
              <a:t>■ List ways you would improve your project or plan for future reference.</a:t>
            </a:r>
          </a:p>
          <a:p>
            <a:r>
              <a:rPr lang="en-US" dirty="0"/>
              <a:t>■ Share and publicize your efforts with others, including the media if appropriate.</a:t>
            </a:r>
          </a:p>
          <a:p>
            <a:r>
              <a:rPr lang="en-US" dirty="0"/>
              <a:t>■ Recognize members and thank people involved with your project. </a:t>
            </a:r>
          </a:p>
          <a:p>
            <a:endParaRPr lang="en-US" dirty="0"/>
          </a:p>
          <a:p>
            <a:r>
              <a:rPr lang="en-US" dirty="0"/>
              <a:t>Lead a class discussion on decision-making. Point out that the process of careful decision-making is important if individual’s goals are to be reached within available resources. Explain that the decision-making process involves carefully comparing benefits and costs of alternatives before making a decision. Discuss each step and help students understand each step.  </a:t>
            </a:r>
          </a:p>
          <a:p>
            <a:endParaRPr lang="en-US" dirty="0"/>
          </a:p>
          <a:p>
            <a:r>
              <a:rPr lang="en-US" dirty="0"/>
              <a:t>When should you implement the decision-making process?</a:t>
            </a:r>
          </a:p>
          <a:p>
            <a:r>
              <a:rPr lang="en-US" dirty="0"/>
              <a:t>Why are alternatives important in decision-making?</a:t>
            </a:r>
          </a:p>
          <a:p>
            <a:r>
              <a:rPr lang="en-US" dirty="0"/>
              <a:t>How does evaluating a decision help you make decisions in the future?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68166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good financial decisions will help you:</a:t>
            </a:r>
          </a:p>
          <a:p>
            <a:endParaRPr lang="en-US" dirty="0"/>
          </a:p>
          <a:p>
            <a:r>
              <a:rPr lang="en-US" dirty="0"/>
              <a:t>Now as you:</a:t>
            </a:r>
          </a:p>
          <a:p>
            <a:r>
              <a:rPr lang="en-US" dirty="0"/>
              <a:t>Make decisions about how to spend and save money</a:t>
            </a:r>
          </a:p>
          <a:p>
            <a:r>
              <a:rPr lang="en-US" dirty="0"/>
              <a:t>Manage income from allowances or part-time jobs</a:t>
            </a:r>
          </a:p>
          <a:p>
            <a:r>
              <a:rPr lang="en-US" dirty="0"/>
              <a:t>Plan for large purchases</a:t>
            </a:r>
          </a:p>
          <a:p>
            <a:r>
              <a:rPr lang="en-US" dirty="0"/>
              <a:t>Plan and save for education or training beyond high school</a:t>
            </a:r>
          </a:p>
          <a:p>
            <a:endParaRPr lang="en-US" dirty="0"/>
          </a:p>
          <a:p>
            <a:r>
              <a:rPr lang="en-US" dirty="0"/>
              <a:t>Immediate future as you:</a:t>
            </a:r>
          </a:p>
          <a:p>
            <a:r>
              <a:rPr lang="en-US" dirty="0"/>
              <a:t>Function as effective consumers and citizens in the U.S. economy</a:t>
            </a:r>
          </a:p>
          <a:p>
            <a:r>
              <a:rPr lang="en-US" dirty="0"/>
              <a:t>Have greater access to credit</a:t>
            </a:r>
          </a:p>
          <a:p>
            <a:r>
              <a:rPr lang="en-US" dirty="0"/>
              <a:t>Maintain your own budgets and financial records</a:t>
            </a:r>
          </a:p>
          <a:p>
            <a:r>
              <a:rPr lang="en-US" dirty="0"/>
              <a:t>Make larger purchases</a:t>
            </a:r>
          </a:p>
          <a:p>
            <a:r>
              <a:rPr lang="en-US" dirty="0"/>
              <a:t>Make the transition to independent adulthood</a:t>
            </a:r>
          </a:p>
          <a:p>
            <a:endParaRPr lang="en-US" dirty="0"/>
          </a:p>
          <a:p>
            <a:r>
              <a:rPr lang="en-US" dirty="0"/>
              <a:t>Throughout your lifetime:</a:t>
            </a:r>
          </a:p>
          <a:p>
            <a:r>
              <a:rPr lang="en-US" dirty="0"/>
              <a:t>As a family</a:t>
            </a:r>
          </a:p>
          <a:p>
            <a:r>
              <a:rPr lang="en-US" dirty="0"/>
              <a:t>As an individual</a:t>
            </a:r>
          </a:p>
          <a:p>
            <a:r>
              <a:rPr lang="en-US" dirty="0"/>
              <a:t>As economic circumstances change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402911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can be human and non-human such as:</a:t>
            </a:r>
          </a:p>
          <a:p>
            <a:endParaRPr lang="en-US" dirty="0"/>
          </a:p>
          <a:p>
            <a:r>
              <a:rPr lang="en-US" dirty="0"/>
              <a:t>Human resources</a:t>
            </a:r>
          </a:p>
          <a:p>
            <a:r>
              <a:rPr lang="en-US" dirty="0"/>
              <a:t>Attitude</a:t>
            </a:r>
          </a:p>
          <a:p>
            <a:r>
              <a:rPr lang="en-US" dirty="0"/>
              <a:t>Energy</a:t>
            </a:r>
          </a:p>
          <a:p>
            <a:r>
              <a:rPr lang="en-US" dirty="0"/>
              <a:t>Experience</a:t>
            </a:r>
          </a:p>
          <a:p>
            <a:r>
              <a:rPr lang="en-US" dirty="0"/>
              <a:t>Knowledge</a:t>
            </a:r>
          </a:p>
          <a:p>
            <a:r>
              <a:rPr lang="en-US" dirty="0"/>
              <a:t>Personal qualities (cooperative, honest and hardworking)</a:t>
            </a:r>
          </a:p>
          <a:p>
            <a:r>
              <a:rPr lang="en-US" dirty="0"/>
              <a:t>Skills</a:t>
            </a:r>
          </a:p>
          <a:p>
            <a:r>
              <a:rPr lang="en-US" dirty="0"/>
              <a:t>Talents</a:t>
            </a:r>
          </a:p>
          <a:p>
            <a:r>
              <a:rPr lang="en-US" dirty="0"/>
              <a:t>Thinking skills (decision-making skills)</a:t>
            </a:r>
          </a:p>
          <a:p>
            <a:endParaRPr lang="en-US" dirty="0"/>
          </a:p>
          <a:p>
            <a:r>
              <a:rPr lang="en-US" dirty="0"/>
              <a:t>Non-human resources</a:t>
            </a:r>
          </a:p>
          <a:p>
            <a:r>
              <a:rPr lang="en-US" dirty="0"/>
              <a:t>Community facilities and services</a:t>
            </a:r>
          </a:p>
          <a:p>
            <a:r>
              <a:rPr lang="en-US" dirty="0"/>
              <a:t>Economic institutions</a:t>
            </a:r>
          </a:p>
          <a:p>
            <a:r>
              <a:rPr lang="en-US" dirty="0"/>
              <a:t>Financial</a:t>
            </a:r>
          </a:p>
          <a:p>
            <a:r>
              <a:rPr lang="en-US" dirty="0"/>
              <a:t>Material</a:t>
            </a:r>
          </a:p>
          <a:p>
            <a:r>
              <a:rPr lang="en-US" dirty="0"/>
              <a:t>Natural resources</a:t>
            </a:r>
          </a:p>
          <a:p>
            <a:r>
              <a:rPr lang="en-US" dirty="0"/>
              <a:t>Political institutions</a:t>
            </a:r>
          </a:p>
          <a:p>
            <a:r>
              <a:rPr lang="en-US" dirty="0"/>
              <a:t>Social organizations</a:t>
            </a:r>
          </a:p>
          <a:p>
            <a:r>
              <a:rPr lang="en-US" dirty="0"/>
              <a:t>Time</a:t>
            </a:r>
          </a:p>
          <a:p>
            <a:endParaRPr lang="en-US" dirty="0"/>
          </a:p>
          <a:p>
            <a:r>
              <a:rPr lang="en-US" dirty="0"/>
              <a:t>How do human resources differ from non-human resources?</a:t>
            </a:r>
          </a:p>
          <a:p>
            <a:r>
              <a:rPr lang="en-US" dirty="0"/>
              <a:t>What are examples of resources that are limited?</a:t>
            </a:r>
          </a:p>
          <a:p>
            <a:r>
              <a:rPr lang="en-US" dirty="0"/>
              <a:t>What are examples of resources that are readily available to all?</a:t>
            </a:r>
          </a:p>
          <a:p>
            <a:r>
              <a:rPr lang="en-US" dirty="0"/>
              <a:t>How can thinking skills, such as decision-making, be used as financial management resources?</a:t>
            </a:r>
          </a:p>
          <a:p>
            <a:r>
              <a:rPr lang="en-US" dirty="0"/>
              <a:t>Why is it important to know about all possible resources available to you in financial management?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357636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people make financial decisions </a:t>
            </a:r>
          </a:p>
          <a:p>
            <a:endParaRPr lang="en-US" dirty="0"/>
          </a:p>
          <a:p>
            <a:r>
              <a:rPr lang="en-US" dirty="0"/>
              <a:t>Habit: Do you buy the same soft drink every day? Do you sit at the same table for lunch every day? We have good habits and bad habits. If you have a bad habit of not checking your balance in your checking account, how could this hinder your financial success?</a:t>
            </a:r>
          </a:p>
          <a:p>
            <a:endParaRPr lang="en-US" dirty="0"/>
          </a:p>
          <a:p>
            <a:r>
              <a:rPr lang="en-US" dirty="0"/>
              <a:t>Impulse: Have you ever bought something on sale even though you knew it did not look good on you? Have you ever bought anything on an impulse? Do you have items in your closet with the sales tags still attached? Was purchasing these items a sound financial decision? </a:t>
            </a:r>
          </a:p>
          <a:p>
            <a:endParaRPr lang="en-US" dirty="0"/>
          </a:p>
          <a:p>
            <a:r>
              <a:rPr lang="en-US" dirty="0"/>
              <a:t>No action: Not being able to buy what you need and want because of inadequate financial planning.</a:t>
            </a:r>
          </a:p>
          <a:p>
            <a:endParaRPr lang="en-US" dirty="0"/>
          </a:p>
          <a:p>
            <a:r>
              <a:rPr lang="en-US" dirty="0"/>
              <a:t>Your financial decisions carry a lifetime of consequences.  Learn how to manage your money and have financial peace of mind.  What does it mean to “live within your means”? Think about your priorities, and plan carefully.  Determine your needs, and make sure they are met before you satisfy your wants. A systematic or decision-making process can help you manage your money wisely.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389070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time for classroom discussion.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92729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 budget?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403445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Budgeting tips can include:</a:t>
            </a:r>
          </a:p>
          <a:p>
            <a:endParaRPr lang="en-US" dirty="0"/>
          </a:p>
          <a:p>
            <a:r>
              <a:rPr lang="en-US" dirty="0"/>
              <a:t>Write down your plan of action and keep in a binder</a:t>
            </a:r>
          </a:p>
          <a:p>
            <a:r>
              <a:rPr lang="en-US" dirty="0"/>
              <a:t>Be specific about the plan but keep it simple</a:t>
            </a:r>
          </a:p>
          <a:p>
            <a:r>
              <a:rPr lang="en-US" dirty="0"/>
              <a:t>Be ready for the unexpected by being flexible. Remember to be disciplined.</a:t>
            </a:r>
          </a:p>
          <a:p>
            <a:endParaRPr lang="en-US" dirty="0"/>
          </a:p>
          <a:p>
            <a:r>
              <a:rPr lang="en-US" dirty="0"/>
              <a:t>Allow time for classroom discussion.</a:t>
            </a:r>
          </a:p>
          <a:p>
            <a:endParaRPr lang="en-US" dirty="0"/>
          </a:p>
          <a:p>
            <a:r>
              <a:rPr lang="en-US" dirty="0"/>
              <a:t>Do you think these budgeting tips could improve your money management skills? </a:t>
            </a:r>
          </a:p>
          <a:p>
            <a:r>
              <a:rPr lang="en-US" dirty="0"/>
              <a:t>How often should you evaluate your budget plan? </a:t>
            </a:r>
          </a:p>
          <a:p>
            <a:r>
              <a:rPr lang="en-US" dirty="0"/>
              <a:t>What changes in life would result in changes in the budget plan?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672215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3LvMO5UMCl8"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Decisions: Managing Your Money</a:t>
            </a:r>
          </a:p>
          <a:p>
            <a:pPr lvl="1"/>
            <a:r>
              <a:rPr lang="en-US" dirty="0"/>
              <a:t>Principles of Human Services</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Budgeting Tips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It is never too early to plan for your future.</a:t>
            </a:r>
          </a:p>
          <a:p>
            <a:pPr lvl="1"/>
            <a:endParaRPr lang="en-US" dirty="0"/>
          </a:p>
        </p:txBody>
      </p:sp>
      <p:pic>
        <p:nvPicPr>
          <p:cNvPr id="4" name="Picture 3">
            <a:extLst>
              <a:ext uri="{FF2B5EF4-FFF2-40B4-BE49-F238E27FC236}">
                <a16:creationId xmlns:a16="http://schemas.microsoft.com/office/drawing/2014/main" id="{A3449ED1-2E8F-4D75-B7C1-453D85B2F192}"/>
              </a:ext>
            </a:extLst>
          </p:cNvPr>
          <p:cNvPicPr>
            <a:picLocks noChangeAspect="1"/>
          </p:cNvPicPr>
          <p:nvPr/>
        </p:nvPicPr>
        <p:blipFill>
          <a:blip r:embed="rId3"/>
          <a:stretch>
            <a:fillRect/>
          </a:stretch>
        </p:blipFill>
        <p:spPr>
          <a:xfrm>
            <a:off x="4151085" y="2447274"/>
            <a:ext cx="4616814" cy="2936236"/>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Consumer Rights and Responsibilities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Consumer laws</a:t>
            </a:r>
          </a:p>
          <a:p>
            <a:pPr lvl="1"/>
            <a:r>
              <a:rPr lang="en-US" dirty="0"/>
              <a:t>The importance of warranties and return policies</a:t>
            </a:r>
          </a:p>
          <a:p>
            <a:pPr lvl="1"/>
            <a:r>
              <a:rPr lang="en-US" dirty="0"/>
              <a:t>Writing a complaint letter</a:t>
            </a:r>
          </a:p>
          <a:p>
            <a:pPr lvl="1"/>
            <a:endParaRPr lang="en-US" dirty="0"/>
          </a:p>
        </p:txBody>
      </p:sp>
      <p:pic>
        <p:nvPicPr>
          <p:cNvPr id="4" name="Picture 3">
            <a:extLst>
              <a:ext uri="{FF2B5EF4-FFF2-40B4-BE49-F238E27FC236}">
                <a16:creationId xmlns:a16="http://schemas.microsoft.com/office/drawing/2014/main" id="{58671886-4B8F-4410-BCE9-B358930CE07B}"/>
              </a:ext>
            </a:extLst>
          </p:cNvPr>
          <p:cNvPicPr>
            <a:picLocks noChangeAspect="1"/>
          </p:cNvPicPr>
          <p:nvPr/>
        </p:nvPicPr>
        <p:blipFill>
          <a:blip r:embed="rId3"/>
          <a:stretch>
            <a:fillRect/>
          </a:stretch>
        </p:blipFill>
        <p:spPr>
          <a:xfrm>
            <a:off x="5167086" y="2966750"/>
            <a:ext cx="2539878" cy="2902149"/>
          </a:xfrm>
          <a:prstGeom prst="rect">
            <a:avLst/>
          </a:prstGeom>
        </p:spPr>
      </p:pic>
    </p:spTree>
    <p:extLst>
      <p:ext uri="{BB962C8B-B14F-4D97-AF65-F5344CB8AC3E}">
        <p14:creationId xmlns:p14="http://schemas.microsoft.com/office/powerpoint/2010/main" val="287936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Consumer Complaint Letter</a:t>
            </a:r>
          </a:p>
        </p:txBody>
      </p:sp>
      <p:pic>
        <p:nvPicPr>
          <p:cNvPr id="4" name="Content Placeholder 3">
            <a:extLst>
              <a:ext uri="{FF2B5EF4-FFF2-40B4-BE49-F238E27FC236}">
                <a16:creationId xmlns:a16="http://schemas.microsoft.com/office/drawing/2014/main" id="{5E04D7F4-5543-478F-B0F5-FCBE40F90813}"/>
              </a:ext>
            </a:extLst>
          </p:cNvPr>
          <p:cNvPicPr>
            <a:picLocks noGrp="1" noChangeAspect="1"/>
          </p:cNvPicPr>
          <p:nvPr>
            <p:ph sz="half" idx="1"/>
          </p:nvPr>
        </p:nvPicPr>
        <p:blipFill>
          <a:blip r:embed="rId3"/>
          <a:stretch>
            <a:fillRect/>
          </a:stretch>
        </p:blipFill>
        <p:spPr>
          <a:xfrm>
            <a:off x="4281715" y="2027806"/>
            <a:ext cx="3948027" cy="3923732"/>
          </a:xfrm>
          <a:prstGeom prst="rect">
            <a:avLst/>
          </a:prstGeom>
        </p:spPr>
      </p:pic>
    </p:spTree>
    <p:extLst>
      <p:ext uri="{BB962C8B-B14F-4D97-AF65-F5344CB8AC3E}">
        <p14:creationId xmlns:p14="http://schemas.microsoft.com/office/powerpoint/2010/main" val="374010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Tips for Writing a Complaint Letter</a:t>
            </a:r>
          </a:p>
        </p:txBody>
      </p:sp>
      <p:pic>
        <p:nvPicPr>
          <p:cNvPr id="4" name="Content Placeholder 3">
            <a:extLst>
              <a:ext uri="{FF2B5EF4-FFF2-40B4-BE49-F238E27FC236}">
                <a16:creationId xmlns:a16="http://schemas.microsoft.com/office/drawing/2014/main" id="{899256D4-C02A-498E-823A-513AC7E359D5}"/>
              </a:ext>
            </a:extLst>
          </p:cNvPr>
          <p:cNvPicPr>
            <a:picLocks noGrp="1" noChangeAspect="1"/>
          </p:cNvPicPr>
          <p:nvPr>
            <p:ph sz="half" idx="1"/>
          </p:nvPr>
        </p:nvPicPr>
        <p:blipFill>
          <a:blip r:embed="rId3"/>
          <a:stretch>
            <a:fillRect/>
          </a:stretch>
        </p:blipFill>
        <p:spPr>
          <a:xfrm>
            <a:off x="3889827" y="2379410"/>
            <a:ext cx="5279283" cy="3413830"/>
          </a:xfrm>
          <a:prstGeom prst="rect">
            <a:avLst/>
          </a:prstGeom>
        </p:spPr>
      </p:pic>
    </p:spTree>
    <p:extLst>
      <p:ext uri="{BB962C8B-B14F-4D97-AF65-F5344CB8AC3E}">
        <p14:creationId xmlns:p14="http://schemas.microsoft.com/office/powerpoint/2010/main" val="139561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Federal Trade Commission</a:t>
            </a:r>
          </a:p>
        </p:txBody>
      </p:sp>
      <p:pic>
        <p:nvPicPr>
          <p:cNvPr id="5" name="Content Placeholder 2">
            <a:hlinkClick r:id="rId3"/>
            <a:extLst>
              <a:ext uri="{FF2B5EF4-FFF2-40B4-BE49-F238E27FC236}">
                <a16:creationId xmlns:a16="http://schemas.microsoft.com/office/drawing/2014/main" id="{8684A74C-C7E1-4FA7-95A3-4F7ED69F69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661382" y="2039257"/>
            <a:ext cx="3404932" cy="340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866C97D2-2179-43DE-B6D3-F3B777F01295}"/>
              </a:ext>
            </a:extLst>
          </p:cNvPr>
          <p:cNvPicPr>
            <a:picLocks noChangeAspect="1"/>
          </p:cNvPicPr>
          <p:nvPr/>
        </p:nvPicPr>
        <p:blipFill>
          <a:blip r:embed="rId5"/>
          <a:stretch>
            <a:fillRect/>
          </a:stretch>
        </p:blipFill>
        <p:spPr>
          <a:xfrm>
            <a:off x="5028708" y="4829461"/>
            <a:ext cx="2670279" cy="493819"/>
          </a:xfrm>
          <a:prstGeom prst="rect">
            <a:avLst/>
          </a:prstGeom>
        </p:spPr>
      </p:pic>
    </p:spTree>
    <p:extLst>
      <p:ext uri="{BB962C8B-B14F-4D97-AF65-F5344CB8AC3E}">
        <p14:creationId xmlns:p14="http://schemas.microsoft.com/office/powerpoint/2010/main" val="27024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Effective Consumer Buying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Be informed</a:t>
            </a:r>
          </a:p>
          <a:p>
            <a:pPr lvl="1"/>
            <a:r>
              <a:rPr lang="en-US" dirty="0"/>
              <a:t>Make wise shopping decisions</a:t>
            </a:r>
          </a:p>
          <a:p>
            <a:pPr lvl="1"/>
            <a:r>
              <a:rPr lang="en-US" dirty="0"/>
              <a:t>Plan purchases</a:t>
            </a:r>
          </a:p>
          <a:p>
            <a:pPr lvl="1"/>
            <a:endParaRPr lang="en-US" dirty="0"/>
          </a:p>
        </p:txBody>
      </p:sp>
      <p:pic>
        <p:nvPicPr>
          <p:cNvPr id="4" name="Picture 3">
            <a:extLst>
              <a:ext uri="{FF2B5EF4-FFF2-40B4-BE49-F238E27FC236}">
                <a16:creationId xmlns:a16="http://schemas.microsoft.com/office/drawing/2014/main" id="{B03DE2F3-2C9B-4B02-8D05-AF5E06157D0F}"/>
              </a:ext>
            </a:extLst>
          </p:cNvPr>
          <p:cNvPicPr>
            <a:picLocks noChangeAspect="1"/>
          </p:cNvPicPr>
          <p:nvPr/>
        </p:nvPicPr>
        <p:blipFill>
          <a:blip r:embed="rId3"/>
          <a:stretch>
            <a:fillRect/>
          </a:stretch>
        </p:blipFill>
        <p:spPr>
          <a:xfrm>
            <a:off x="4969748" y="2699656"/>
            <a:ext cx="2766257" cy="3015541"/>
          </a:xfrm>
          <a:prstGeom prst="rect">
            <a:avLst/>
          </a:prstGeom>
        </p:spPr>
      </p:pic>
    </p:spTree>
    <p:extLst>
      <p:ext uri="{BB962C8B-B14F-4D97-AF65-F5344CB8AC3E}">
        <p14:creationId xmlns:p14="http://schemas.microsoft.com/office/powerpoint/2010/main" val="229632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are consumer recalls?</a:t>
            </a:r>
          </a:p>
        </p:txBody>
      </p:sp>
      <p:pic>
        <p:nvPicPr>
          <p:cNvPr id="4" name="Content Placeholder 3">
            <a:extLst>
              <a:ext uri="{FF2B5EF4-FFF2-40B4-BE49-F238E27FC236}">
                <a16:creationId xmlns:a16="http://schemas.microsoft.com/office/drawing/2014/main" id="{76A1911F-1E03-4A40-99C5-6BDAECA9FA7C}"/>
              </a:ext>
            </a:extLst>
          </p:cNvPr>
          <p:cNvPicPr>
            <a:picLocks noGrp="1" noChangeAspect="1"/>
          </p:cNvPicPr>
          <p:nvPr>
            <p:ph sz="half" idx="1"/>
          </p:nvPr>
        </p:nvPicPr>
        <p:blipFill>
          <a:blip r:embed="rId3"/>
          <a:stretch>
            <a:fillRect/>
          </a:stretch>
        </p:blipFill>
        <p:spPr>
          <a:xfrm>
            <a:off x="3606800" y="2114857"/>
            <a:ext cx="5485837" cy="3621065"/>
          </a:xfrm>
          <a:prstGeom prst="rect">
            <a:avLst/>
          </a:prstGeom>
        </p:spPr>
      </p:pic>
    </p:spTree>
    <p:extLst>
      <p:ext uri="{BB962C8B-B14F-4D97-AF65-F5344CB8AC3E}">
        <p14:creationId xmlns:p14="http://schemas.microsoft.com/office/powerpoint/2010/main" val="275858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 Impact of Technology on Consumers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What should you know about using debit and credit cards? </a:t>
            </a:r>
          </a:p>
          <a:p>
            <a:pPr lvl="1"/>
            <a:endParaRPr lang="en-US" dirty="0"/>
          </a:p>
        </p:txBody>
      </p:sp>
      <p:pic>
        <p:nvPicPr>
          <p:cNvPr id="4" name="Picture 3">
            <a:extLst>
              <a:ext uri="{FF2B5EF4-FFF2-40B4-BE49-F238E27FC236}">
                <a16:creationId xmlns:a16="http://schemas.microsoft.com/office/drawing/2014/main" id="{C5946AF2-B29C-40D2-AA77-C39EC14530CE}"/>
              </a:ext>
            </a:extLst>
          </p:cNvPr>
          <p:cNvPicPr>
            <a:picLocks noChangeAspect="1"/>
          </p:cNvPicPr>
          <p:nvPr/>
        </p:nvPicPr>
        <p:blipFill>
          <a:blip r:embed="rId3"/>
          <a:stretch>
            <a:fillRect/>
          </a:stretch>
        </p:blipFill>
        <p:spPr>
          <a:xfrm>
            <a:off x="3955143" y="2577922"/>
            <a:ext cx="4786023" cy="3388482"/>
          </a:xfrm>
          <a:prstGeom prst="rect">
            <a:avLst/>
          </a:prstGeom>
        </p:spPr>
      </p:pic>
    </p:spTree>
    <p:extLst>
      <p:ext uri="{BB962C8B-B14F-4D97-AF65-F5344CB8AC3E}">
        <p14:creationId xmlns:p14="http://schemas.microsoft.com/office/powerpoint/2010/main" val="2999024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Online Checking and Management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Services offered by financial institutions:</a:t>
            </a:r>
          </a:p>
          <a:p>
            <a:pPr lvl="2"/>
            <a:r>
              <a:rPr lang="en-US" sz="2400" dirty="0"/>
              <a:t>Auto, personal, mortgage and business loans</a:t>
            </a:r>
          </a:p>
          <a:p>
            <a:pPr lvl="2"/>
            <a:r>
              <a:rPr lang="en-US" sz="2400" dirty="0"/>
              <a:t>Bill-pay services</a:t>
            </a:r>
          </a:p>
          <a:p>
            <a:pPr lvl="2"/>
            <a:r>
              <a:rPr lang="en-US" sz="2400" dirty="0"/>
              <a:t>Debit and credit cards</a:t>
            </a:r>
          </a:p>
          <a:p>
            <a:pPr lvl="2"/>
            <a:r>
              <a:rPr lang="en-US" sz="2400" dirty="0"/>
              <a:t>Investing in money market accounts</a:t>
            </a:r>
          </a:p>
          <a:p>
            <a:pPr lvl="2"/>
            <a:r>
              <a:rPr lang="en-US" sz="2400" dirty="0"/>
              <a:t>Investment services, such as savings accounts and certificates of deposits</a:t>
            </a:r>
          </a:p>
          <a:p>
            <a:pPr lvl="2"/>
            <a:r>
              <a:rPr lang="en-US" sz="2400" dirty="0"/>
              <a:t>Mobile apps</a:t>
            </a:r>
          </a:p>
          <a:p>
            <a:pPr lvl="2"/>
            <a:r>
              <a:rPr lang="en-US" sz="2400" dirty="0"/>
              <a:t>Saving</a:t>
            </a:r>
          </a:p>
          <a:p>
            <a:pPr lvl="2"/>
            <a:r>
              <a:rPr lang="en-US" sz="2400" dirty="0"/>
              <a:t>Various other services such as money transfers and cashier’s checks</a:t>
            </a:r>
          </a:p>
          <a:p>
            <a:pPr lvl="1"/>
            <a:endParaRPr lang="en-US" dirty="0"/>
          </a:p>
        </p:txBody>
      </p:sp>
    </p:spTree>
    <p:extLst>
      <p:ext uri="{BB962C8B-B14F-4D97-AF65-F5344CB8AC3E}">
        <p14:creationId xmlns:p14="http://schemas.microsoft.com/office/powerpoint/2010/main" val="2583102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What is the FCCLA Planning Process?</a:t>
            </a:r>
          </a:p>
          <a:p>
            <a:pPr lvl="1"/>
            <a:r>
              <a:rPr lang="en-US" dirty="0"/>
              <a:t>Why is it important to follow a budget?</a:t>
            </a:r>
          </a:p>
          <a:p>
            <a:pPr lvl="1"/>
            <a:r>
              <a:rPr lang="en-US" dirty="0"/>
              <a:t>What are the components in a letter of complaint?</a:t>
            </a:r>
          </a:p>
          <a:p>
            <a:pPr lvl="1"/>
            <a:r>
              <a:rPr lang="en-US" dirty="0"/>
              <a:t>What are three effective consumer buying strategies to implement?</a:t>
            </a:r>
          </a:p>
          <a:p>
            <a:pPr lvl="1"/>
            <a:r>
              <a:rPr lang="en-US" dirty="0"/>
              <a:t>What is the impact of technology on consumers?</a:t>
            </a:r>
          </a:p>
          <a:p>
            <a:pPr lvl="1"/>
            <a:endParaRPr lang="en-US" dirty="0"/>
          </a:p>
        </p:txBody>
      </p:sp>
    </p:spTree>
    <p:extLst>
      <p:ext uri="{BB962C8B-B14F-4D97-AF65-F5344CB8AC3E}">
        <p14:creationId xmlns:p14="http://schemas.microsoft.com/office/powerpoint/2010/main" val="271407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E43665-AA92-4D99-9582-1AED752E6B94}"/>
              </a:ext>
            </a:extLst>
          </p:cNvPr>
          <p:cNvPicPr>
            <a:picLocks noChangeAspect="1"/>
          </p:cNvPicPr>
          <p:nvPr/>
        </p:nvPicPr>
        <p:blipFill>
          <a:blip r:embed="rId2"/>
          <a:stretch>
            <a:fillRect/>
          </a:stretch>
        </p:blipFill>
        <p:spPr>
          <a:xfrm>
            <a:off x="3712818" y="1822331"/>
            <a:ext cx="5230821" cy="5230821"/>
          </a:xfrm>
          <a:prstGeom prst="rect">
            <a:avLst/>
          </a:prstGeom>
        </p:spPr>
      </p:pic>
    </p:spTree>
    <p:extLst>
      <p:ext uri="{BB962C8B-B14F-4D97-AF65-F5344CB8AC3E}">
        <p14:creationId xmlns:p14="http://schemas.microsoft.com/office/powerpoint/2010/main" val="1436282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4734318"/>
          </a:xfrm>
        </p:spPr>
        <p:txBody>
          <a:bodyPr/>
          <a:lstStyle/>
          <a:p>
            <a:pPr lvl="1"/>
            <a:r>
              <a:rPr lang="en-US" sz="2000" dirty="0"/>
              <a:t>Images:</a:t>
            </a:r>
          </a:p>
          <a:p>
            <a:pPr lvl="2"/>
            <a:r>
              <a:rPr lang="en-US" sz="2000" dirty="0"/>
              <a:t>Federal Trade Commission (Slide 12)</a:t>
            </a:r>
          </a:p>
          <a:p>
            <a:pPr lvl="2"/>
            <a:r>
              <a:rPr lang="en-US" sz="2000" dirty="0"/>
              <a:t>FCCLA Planning Process (Slide 4)</a:t>
            </a:r>
          </a:p>
          <a:p>
            <a:pPr lvl="2"/>
            <a:r>
              <a:rPr lang="en-US" sz="2000" dirty="0"/>
              <a:t>Photos obtained through a license with Shutterstock.com™. (Slides 1, 3, 5, 6, 8, 9, 10, 11, 13, 15 and 16)</a:t>
            </a:r>
          </a:p>
          <a:p>
            <a:pPr lvl="1"/>
            <a:endParaRPr lang="en-US" sz="2000" dirty="0"/>
          </a:p>
          <a:p>
            <a:pPr lvl="1"/>
            <a:r>
              <a:rPr lang="en-US" sz="2000" dirty="0"/>
              <a:t>Textbooks:</a:t>
            </a:r>
          </a:p>
          <a:p>
            <a:pPr lvl="2"/>
            <a:r>
              <a:rPr lang="en-US" sz="2000" dirty="0"/>
              <a:t>Campbell, S. R. (2010). Foundations of personal finance. Tinley Park, IL: </a:t>
            </a:r>
            <a:r>
              <a:rPr lang="en-US" sz="2000" dirty="0" err="1"/>
              <a:t>Goodheart</a:t>
            </a:r>
            <a:r>
              <a:rPr lang="en-US" sz="2000" dirty="0"/>
              <a:t>-Willcox.</a:t>
            </a:r>
          </a:p>
          <a:p>
            <a:pPr lvl="2"/>
            <a:r>
              <a:rPr lang="en-US" sz="2000" dirty="0"/>
              <a:t>Madura, Jeff, K. Casey Michael, and Sherry Roberts J. (2010). Annotated teacher’s edition to personal financial literacy. Saddle River, NJ: Pearson Education.</a:t>
            </a:r>
          </a:p>
          <a:p>
            <a:pPr lvl="2"/>
            <a:r>
              <a:rPr lang="en-US" sz="2000" dirty="0"/>
              <a:t>Ryder, V., &amp; Harter, M. B. (2010). Contemporary living. Tinley Park, IL: </a:t>
            </a:r>
            <a:r>
              <a:rPr lang="en-US" sz="2000" dirty="0" err="1"/>
              <a:t>Goodheart</a:t>
            </a:r>
            <a:r>
              <a:rPr lang="en-US" sz="2000" dirty="0"/>
              <a:t>-Willcox.</a:t>
            </a:r>
          </a:p>
          <a:p>
            <a:pPr lvl="1"/>
            <a:endParaRPr lang="en-US" sz="2000" dirty="0"/>
          </a:p>
          <a:p>
            <a:pPr lvl="1"/>
            <a:endParaRPr lang="en-US" dirty="0"/>
          </a:p>
        </p:txBody>
      </p:sp>
    </p:spTree>
    <p:extLst>
      <p:ext uri="{BB962C8B-B14F-4D97-AF65-F5344CB8AC3E}">
        <p14:creationId xmlns:p14="http://schemas.microsoft.com/office/powerpoint/2010/main" val="331100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Websites:</a:t>
            </a:r>
          </a:p>
          <a:p>
            <a:pPr lvl="2"/>
            <a:r>
              <a:rPr lang="en-US" sz="2000" dirty="0"/>
              <a:t>BankingQuestions.com</a:t>
            </a:r>
            <a:br>
              <a:rPr lang="en-US" sz="2000" dirty="0"/>
            </a:br>
            <a:r>
              <a:rPr lang="en-US" sz="2000" dirty="0"/>
              <a:t>Savings account versus checking account.</a:t>
            </a:r>
            <a:br>
              <a:rPr lang="en-US" sz="2000" dirty="0"/>
            </a:br>
            <a:r>
              <a:rPr lang="en-US" sz="2000" dirty="0"/>
              <a:t>http://www.bankingquestions.com/savingsaccounts/q_savecheck.html</a:t>
            </a:r>
          </a:p>
          <a:p>
            <a:pPr lvl="2"/>
            <a:r>
              <a:rPr lang="en-US" sz="2000" dirty="0"/>
              <a:t>Consumer.gov</a:t>
            </a:r>
            <a:br>
              <a:rPr lang="en-US" sz="2000" dirty="0"/>
            </a:br>
            <a:r>
              <a:rPr lang="en-US" sz="2000" dirty="0"/>
              <a:t>What to know and do.</a:t>
            </a:r>
            <a:br>
              <a:rPr lang="en-US" sz="2000" dirty="0"/>
            </a:br>
            <a:r>
              <a:rPr lang="en-US" sz="2000" dirty="0"/>
              <a:t>http://www.consumer.gov</a:t>
            </a:r>
          </a:p>
          <a:p>
            <a:pPr lvl="1"/>
            <a:endParaRPr lang="en-US" dirty="0"/>
          </a:p>
        </p:txBody>
      </p:sp>
    </p:spTree>
    <p:extLst>
      <p:ext uri="{BB962C8B-B14F-4D97-AF65-F5344CB8AC3E}">
        <p14:creationId xmlns:p14="http://schemas.microsoft.com/office/powerpoint/2010/main" val="3755834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Federal Trade Commission (FTC)</a:t>
            </a:r>
          </a:p>
          <a:p>
            <a:pPr lvl="2"/>
            <a:r>
              <a:rPr lang="en-US" sz="2000" dirty="0"/>
              <a:t>The FTC’s Bureau of Consumer Protection works to help the consumer prevent fraud, deception and unfair business practices in the marketplace.</a:t>
            </a:r>
            <a:br>
              <a:rPr lang="en-US" sz="2000" dirty="0"/>
            </a:br>
            <a:r>
              <a:rPr lang="en-US" sz="2000" dirty="0"/>
              <a:t>http://www.ftc.gov</a:t>
            </a:r>
          </a:p>
          <a:p>
            <a:pPr lvl="1"/>
            <a:r>
              <a:rPr lang="en-US" sz="2000" dirty="0"/>
              <a:t>Money Basics</a:t>
            </a:r>
          </a:p>
          <a:p>
            <a:pPr lvl="2"/>
            <a:r>
              <a:rPr lang="en-US" sz="2000" dirty="0"/>
              <a:t>Information and interactive tools concerning checking, savings and investment options.</a:t>
            </a:r>
            <a:br>
              <a:rPr lang="en-US" sz="2000" dirty="0"/>
            </a:br>
            <a:r>
              <a:rPr lang="en-US" sz="2000" dirty="0"/>
              <a:t>http://www.gcflearnfree.org/moneybasics</a:t>
            </a:r>
          </a:p>
          <a:p>
            <a:pPr lvl="1"/>
            <a:endParaRPr lang="en-US" dirty="0"/>
          </a:p>
        </p:txBody>
      </p:sp>
    </p:spTree>
    <p:extLst>
      <p:ext uri="{BB962C8B-B14F-4D97-AF65-F5344CB8AC3E}">
        <p14:creationId xmlns:p14="http://schemas.microsoft.com/office/powerpoint/2010/main" val="863996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Recalls.gov</a:t>
            </a:r>
          </a:p>
          <a:p>
            <a:pPr lvl="2"/>
            <a:r>
              <a:rPr lang="en-US" sz="2000" dirty="0"/>
              <a:t>To provide better service in alerting the American people to unsafe, hazardous or defective products, six federal agencies with vastly different jurisdictions have joined together to create www.recalls.gov — a “one stop shop” for U.S. Government recalls.</a:t>
            </a:r>
            <a:br>
              <a:rPr lang="en-US" sz="2000" dirty="0"/>
            </a:br>
            <a:r>
              <a:rPr lang="en-US" sz="2000" dirty="0"/>
              <a:t>http://www.recalls.gov</a:t>
            </a:r>
          </a:p>
          <a:p>
            <a:pPr lvl="1"/>
            <a:r>
              <a:rPr lang="en-US" sz="2000" dirty="0"/>
              <a:t>Write Express</a:t>
            </a:r>
          </a:p>
          <a:p>
            <a:pPr lvl="2"/>
            <a:r>
              <a:rPr lang="en-US" sz="2000" dirty="0"/>
              <a:t>How to write a complaint letter</a:t>
            </a:r>
          </a:p>
          <a:p>
            <a:pPr lvl="2"/>
            <a:r>
              <a:rPr lang="en-US" sz="2000" dirty="0"/>
              <a:t>http://www.writeexpress.com/How-to-write-a-complaint-letter.html</a:t>
            </a:r>
          </a:p>
          <a:p>
            <a:pPr lvl="1"/>
            <a:r>
              <a:rPr lang="en-US" sz="2000" dirty="0"/>
              <a:t>Video:</a:t>
            </a:r>
          </a:p>
          <a:p>
            <a:pPr lvl="2"/>
            <a:r>
              <a:rPr lang="en-US" sz="2000" dirty="0"/>
              <a:t>Federal Trade Commission (FTC)</a:t>
            </a:r>
            <a:br>
              <a:rPr lang="en-US" sz="2000" dirty="0"/>
            </a:br>
            <a:r>
              <a:rPr lang="en-US" sz="2000" dirty="0"/>
              <a:t>How to File a Complaint with the Federal Trade Commission – Revised</a:t>
            </a:r>
            <a:br>
              <a:rPr lang="en-US" sz="2000" dirty="0"/>
            </a:br>
            <a:r>
              <a:rPr lang="en-US" sz="2000" dirty="0"/>
              <a:t>https://youtu.be/3LvMO5UMCl8</a:t>
            </a:r>
          </a:p>
          <a:p>
            <a:pPr lvl="1"/>
            <a:endParaRPr lang="en-US" dirty="0"/>
          </a:p>
        </p:txBody>
      </p:sp>
    </p:spTree>
    <p:extLst>
      <p:ext uri="{BB962C8B-B14F-4D97-AF65-F5344CB8AC3E}">
        <p14:creationId xmlns:p14="http://schemas.microsoft.com/office/powerpoint/2010/main" val="37628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Why is it important to make wise decisions pertaining to money matters?</a:t>
            </a:r>
          </a:p>
        </p:txBody>
      </p:sp>
      <p:pic>
        <p:nvPicPr>
          <p:cNvPr id="4" name="Content Placeholder 3">
            <a:extLst>
              <a:ext uri="{FF2B5EF4-FFF2-40B4-BE49-F238E27FC236}">
                <a16:creationId xmlns:a16="http://schemas.microsoft.com/office/drawing/2014/main" id="{E4DE8C7C-6D52-451C-B560-514B03E07719}"/>
              </a:ext>
            </a:extLst>
          </p:cNvPr>
          <p:cNvPicPr>
            <a:picLocks noGrp="1" noChangeAspect="1"/>
          </p:cNvPicPr>
          <p:nvPr>
            <p:ph sz="half" idx="1"/>
          </p:nvPr>
        </p:nvPicPr>
        <p:blipFill>
          <a:blip r:embed="rId3"/>
          <a:stretch>
            <a:fillRect/>
          </a:stretch>
        </p:blipFill>
        <p:spPr>
          <a:xfrm>
            <a:off x="5142282" y="2148114"/>
            <a:ext cx="2425190" cy="3801913"/>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FCCLA Planning Process</a:t>
            </a:r>
          </a:p>
        </p:txBody>
      </p:sp>
      <p:pic>
        <p:nvPicPr>
          <p:cNvPr id="4" name="Content Placeholder 3">
            <a:extLst>
              <a:ext uri="{FF2B5EF4-FFF2-40B4-BE49-F238E27FC236}">
                <a16:creationId xmlns:a16="http://schemas.microsoft.com/office/drawing/2014/main" id="{1F6FEE9D-C182-42BB-9026-8FFFAE6DE7B0}"/>
              </a:ext>
            </a:extLst>
          </p:cNvPr>
          <p:cNvPicPr>
            <a:picLocks noGrp="1" noChangeAspect="1"/>
          </p:cNvPicPr>
          <p:nvPr>
            <p:ph sz="half" idx="1"/>
          </p:nvPr>
        </p:nvPicPr>
        <p:blipFill>
          <a:blip r:embed="rId3"/>
          <a:stretch>
            <a:fillRect/>
          </a:stretch>
        </p:blipFill>
        <p:spPr>
          <a:xfrm>
            <a:off x="2881086" y="1674954"/>
            <a:ext cx="7086942" cy="4363669"/>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Influential Impact of Making Good Financial Decisions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Now </a:t>
            </a:r>
          </a:p>
          <a:p>
            <a:pPr lvl="1"/>
            <a:r>
              <a:rPr lang="en-US" dirty="0"/>
              <a:t>Immediate future</a:t>
            </a:r>
          </a:p>
          <a:p>
            <a:pPr lvl="1"/>
            <a:r>
              <a:rPr lang="en-US" dirty="0"/>
              <a:t>Throughout your lifetime</a:t>
            </a:r>
          </a:p>
          <a:p>
            <a:pPr lvl="1"/>
            <a:endParaRPr lang="en-US" dirty="0"/>
          </a:p>
        </p:txBody>
      </p:sp>
      <p:pic>
        <p:nvPicPr>
          <p:cNvPr id="4" name="Picture 3">
            <a:extLst>
              <a:ext uri="{FF2B5EF4-FFF2-40B4-BE49-F238E27FC236}">
                <a16:creationId xmlns:a16="http://schemas.microsoft.com/office/drawing/2014/main" id="{D0C86BBC-4002-4B5D-9158-95D8D66EAF95}"/>
              </a:ext>
            </a:extLst>
          </p:cNvPr>
          <p:cNvPicPr>
            <a:picLocks noChangeAspect="1"/>
          </p:cNvPicPr>
          <p:nvPr/>
        </p:nvPicPr>
        <p:blipFill>
          <a:blip r:embed="rId3"/>
          <a:stretch>
            <a:fillRect/>
          </a:stretch>
        </p:blipFill>
        <p:spPr>
          <a:xfrm>
            <a:off x="4979700" y="3352799"/>
            <a:ext cx="3118435" cy="2456395"/>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Resources Are Limited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Financial planning can help consumers and their families with their economic choices.</a:t>
            </a:r>
          </a:p>
          <a:p>
            <a:pPr lvl="1"/>
            <a:r>
              <a:rPr lang="en-US" dirty="0"/>
              <a:t>Failing to plan is planning to fail!</a:t>
            </a:r>
          </a:p>
          <a:p>
            <a:pPr lvl="1"/>
            <a:endParaRPr lang="en-US" dirty="0"/>
          </a:p>
        </p:txBody>
      </p:sp>
      <p:pic>
        <p:nvPicPr>
          <p:cNvPr id="4" name="Picture 3">
            <a:extLst>
              <a:ext uri="{FF2B5EF4-FFF2-40B4-BE49-F238E27FC236}">
                <a16:creationId xmlns:a16="http://schemas.microsoft.com/office/drawing/2014/main" id="{E3A41980-3B8A-4FF6-A16D-957241C134A6}"/>
              </a:ext>
            </a:extLst>
          </p:cNvPr>
          <p:cNvPicPr>
            <a:picLocks noChangeAspect="1"/>
          </p:cNvPicPr>
          <p:nvPr/>
        </p:nvPicPr>
        <p:blipFill>
          <a:blip r:embed="rId3"/>
          <a:stretch>
            <a:fillRect/>
          </a:stretch>
        </p:blipFill>
        <p:spPr>
          <a:xfrm>
            <a:off x="5100272" y="3265714"/>
            <a:ext cx="2510422" cy="2515599"/>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Making Financial Decisions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When it comes to making financial decisions, you want to be wise and thorough.  The key to financial well-being is spending less than you earn.</a:t>
            </a:r>
          </a:p>
          <a:p>
            <a:pPr lvl="1"/>
            <a:endParaRPr lang="en-US" dirty="0"/>
          </a:p>
        </p:txBody>
      </p:sp>
      <p:pic>
        <p:nvPicPr>
          <p:cNvPr id="4" name="Picture 3">
            <a:extLst>
              <a:ext uri="{FF2B5EF4-FFF2-40B4-BE49-F238E27FC236}">
                <a16:creationId xmlns:a16="http://schemas.microsoft.com/office/drawing/2014/main" id="{8E529B7B-B5E6-4EB6-86B8-9B4CC1478C0E}"/>
              </a:ext>
            </a:extLst>
          </p:cNvPr>
          <p:cNvPicPr>
            <a:picLocks noChangeAspect="1"/>
          </p:cNvPicPr>
          <p:nvPr/>
        </p:nvPicPr>
        <p:blipFill>
          <a:blip r:embed="rId3"/>
          <a:stretch>
            <a:fillRect/>
          </a:stretch>
        </p:blipFill>
        <p:spPr>
          <a:xfrm>
            <a:off x="4429489" y="2808514"/>
            <a:ext cx="3678100" cy="3175031"/>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Why is it important to follow a budget?</a:t>
            </a:r>
          </a:p>
        </p:txBody>
      </p:sp>
      <p:pic>
        <p:nvPicPr>
          <p:cNvPr id="4" name="Content Placeholder 3">
            <a:extLst>
              <a:ext uri="{FF2B5EF4-FFF2-40B4-BE49-F238E27FC236}">
                <a16:creationId xmlns:a16="http://schemas.microsoft.com/office/drawing/2014/main" id="{52D0DBE1-917D-4ECB-A1C2-D5EE0068E137}"/>
              </a:ext>
            </a:extLst>
          </p:cNvPr>
          <p:cNvPicPr>
            <a:picLocks noGrp="1" noChangeAspect="1"/>
          </p:cNvPicPr>
          <p:nvPr>
            <p:ph sz="half" idx="1"/>
          </p:nvPr>
        </p:nvPicPr>
        <p:blipFill>
          <a:blip r:embed="rId3"/>
          <a:stretch>
            <a:fillRect/>
          </a:stretch>
        </p:blipFill>
        <p:spPr>
          <a:xfrm>
            <a:off x="4390902" y="2059504"/>
            <a:ext cx="4215734" cy="3791092"/>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Budgets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Help you to:</a:t>
            </a:r>
          </a:p>
          <a:p>
            <a:pPr lvl="1"/>
            <a:r>
              <a:rPr lang="en-US" dirty="0"/>
              <a:t>Control where your money goes</a:t>
            </a:r>
          </a:p>
          <a:p>
            <a:pPr lvl="1"/>
            <a:r>
              <a:rPr lang="en-US" dirty="0"/>
              <a:t>Keep from overspending</a:t>
            </a:r>
          </a:p>
          <a:p>
            <a:pPr lvl="1"/>
            <a:r>
              <a:rPr lang="en-US" dirty="0"/>
              <a:t>Reduce wasteful spending</a:t>
            </a:r>
          </a:p>
          <a:p>
            <a:pPr lvl="1"/>
            <a:r>
              <a:rPr lang="en-US" dirty="0"/>
              <a:t>Work toward short- and long- term goals</a:t>
            </a:r>
          </a:p>
          <a:p>
            <a:pPr lvl="1"/>
            <a:endParaRPr lang="en-US" dirty="0"/>
          </a:p>
        </p:txBody>
      </p:sp>
      <p:pic>
        <p:nvPicPr>
          <p:cNvPr id="4" name="Picture 3">
            <a:extLst>
              <a:ext uri="{FF2B5EF4-FFF2-40B4-BE49-F238E27FC236}">
                <a16:creationId xmlns:a16="http://schemas.microsoft.com/office/drawing/2014/main" id="{D720EA46-0DA0-409C-9FFE-B6CBEE949079}"/>
              </a:ext>
            </a:extLst>
          </p:cNvPr>
          <p:cNvPicPr>
            <a:picLocks noChangeAspect="1"/>
          </p:cNvPicPr>
          <p:nvPr/>
        </p:nvPicPr>
        <p:blipFill>
          <a:blip r:embed="rId3"/>
          <a:stretch>
            <a:fillRect/>
          </a:stretch>
        </p:blipFill>
        <p:spPr>
          <a:xfrm>
            <a:off x="8148046" y="3040743"/>
            <a:ext cx="2652070" cy="2652070"/>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 ds:uri="http://purl.org/dc/terms/"/>
    <ds:schemaRef ds:uri="05d88611-e516-4d1a-b12e-39107e78b3d0"/>
    <ds:schemaRef ds:uri="56ea17bb-c96d-4826-b465-01eec0dd23dd"/>
    <ds:schemaRef ds:uri="http://purl.org/dc/elements/1.1/"/>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164</TotalTime>
  <Words>1945</Words>
  <Application>Microsoft Office PowerPoint</Application>
  <PresentationFormat>Widescreen</PresentationFormat>
  <Paragraphs>296</Paragraphs>
  <Slides>24</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Why is it important to make wise decisions pertaining to money matters?</vt:lpstr>
      <vt:lpstr>FCCLA Planning Process</vt:lpstr>
      <vt:lpstr>Influential Impact of Making Good Financial Decisions</vt:lpstr>
      <vt:lpstr>Resources Are Limited</vt:lpstr>
      <vt:lpstr>Making Financial Decisions</vt:lpstr>
      <vt:lpstr>Why is it important to follow a budget?</vt:lpstr>
      <vt:lpstr>Budgets</vt:lpstr>
      <vt:lpstr>Budgeting Tips </vt:lpstr>
      <vt:lpstr>Consumer Rights and Responsibilities</vt:lpstr>
      <vt:lpstr>Consumer Complaint Letter</vt:lpstr>
      <vt:lpstr>Tips for Writing a Complaint Letter</vt:lpstr>
      <vt:lpstr>Federal Trade Commission</vt:lpstr>
      <vt:lpstr>Effective Consumer Buying</vt:lpstr>
      <vt:lpstr>What are consumer recalls?</vt:lpstr>
      <vt:lpstr> Impact of Technology on Consumers</vt:lpstr>
      <vt:lpstr>Online Checking and Management</vt:lpstr>
      <vt:lpstr>Review</vt:lpstr>
      <vt:lpstr>PowerPoint Presentation</vt:lpstr>
      <vt:lpstr>References and Resources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7</cp:revision>
  <cp:lastPrinted>2017-07-07T16:17:37Z</cp:lastPrinted>
  <dcterms:created xsi:type="dcterms:W3CDTF">2017-07-11T23:58:30Z</dcterms:created>
  <dcterms:modified xsi:type="dcterms:W3CDTF">2017-11-17T22:02:16Z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