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42"/>
  </p:notesMasterIdLst>
  <p:handoutMasterIdLst>
    <p:handoutMasterId r:id="rId43"/>
  </p:handoutMasterIdLst>
  <p:sldIdLst>
    <p:sldId id="322" r:id="rId6"/>
    <p:sldId id="319"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35" r:id="rId20"/>
    <p:sldId id="336" r:id="rId21"/>
    <p:sldId id="337" r:id="rId22"/>
    <p:sldId id="338" r:id="rId23"/>
    <p:sldId id="339" r:id="rId24"/>
    <p:sldId id="340" r:id="rId25"/>
    <p:sldId id="341" r:id="rId26"/>
    <p:sldId id="342" r:id="rId27"/>
    <p:sldId id="343" r:id="rId28"/>
    <p:sldId id="344" r:id="rId29"/>
    <p:sldId id="345" r:id="rId30"/>
    <p:sldId id="346" r:id="rId31"/>
    <p:sldId id="347" r:id="rId32"/>
    <p:sldId id="348" r:id="rId33"/>
    <p:sldId id="349" r:id="rId34"/>
    <p:sldId id="350" r:id="rId35"/>
    <p:sldId id="351" r:id="rId36"/>
    <p:sldId id="352" r:id="rId37"/>
    <p:sldId id="353" r:id="rId38"/>
    <p:sldId id="354" r:id="rId39"/>
    <p:sldId id="355" r:id="rId40"/>
    <p:sldId id="356" r:id="rId4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75344" autoAdjust="0"/>
  </p:normalViewPr>
  <p:slideViewPr>
    <p:cSldViewPr snapToGrid="0">
      <p:cViewPr varScale="1">
        <p:scale>
          <a:sx n="65" d="100"/>
          <a:sy n="65" d="100"/>
        </p:scale>
        <p:origin x="1382" y="43"/>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11/17/2017</a:t>
            </a:fld>
            <a:endParaRPr lang="en-US"/>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11/17/2017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nationaleatingdisorders.org/eating-disorder-prevention"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youtu.be/9g-uhoCsZVc"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a:t>
            </a:fld>
            <a:endParaRPr lang="en-US"/>
          </a:p>
        </p:txBody>
      </p:sp>
    </p:spTree>
    <p:extLst>
      <p:ext uri="{BB962C8B-B14F-4D97-AF65-F5344CB8AC3E}">
        <p14:creationId xmlns:p14="http://schemas.microsoft.com/office/powerpoint/2010/main" val="3709029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By the time individuals reach this young adulthood, many have reduced their use of alcohol and drugs. A recent study showed that only 20 percent of college male students were more likely to take drugs than their female counterparts.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Early adulthood brings some special challenges, and one of them is the widespread use of “recreational drugs.” This is a period of life when people make important decisions about how they will live the rest of their lives. No one ever sets out to become an addict.</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1999388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Look at the huge spikes in drug use in the 18 – 29</a:t>
            </a:r>
            <a:r>
              <a:rPr lang="en-US" baseline="0" dirty="0"/>
              <a:t> age groups!</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18719349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Our bodies generally reach peak performance during early adulthood, some time between the ages of 19 and 26. During this time, we are also the healthiest. Most young adults don’t have chronic illnesses, and there are fewer acute illnesses than during childhood. Unfortunately, most young adults have unrealistic, overly optimistic beliefs about their future health risks (Santrock, p. 421).</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During this time in life, many people begin to develop lifelong habits concerning food consumption and exercise routines.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33736273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Eating disorders spike in adolescence and young adulthood. Let’s watch this video to help us understand and prevent eating disorders.</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National Eating Disorders Association (NEDA)</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Eating Disorder Prevention (2013).</a:t>
            </a:r>
            <a:br>
              <a:rPr lang="en-US" sz="1200" b="0" i="0"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hlinkClick r:id="rId3"/>
              </a:rPr>
              <a:t>http://www.nationaleatingdisorders.org/eating-disorder-prevention</a:t>
            </a:r>
            <a:endParaRPr lang="en-US" sz="1200" b="0" i="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14</a:t>
            </a:fld>
            <a:endParaRPr lang="en-US"/>
          </a:p>
        </p:txBody>
      </p:sp>
    </p:spTree>
    <p:extLst>
      <p:ext uri="{BB962C8B-B14F-4D97-AF65-F5344CB8AC3E}">
        <p14:creationId xmlns:p14="http://schemas.microsoft.com/office/powerpoint/2010/main" val="976104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While there are many theories that will help us look at development in young adulthood, </a:t>
            </a:r>
            <a:r>
              <a:rPr lang="en-US" sz="1200" kern="1200" dirty="0" err="1">
                <a:solidFill>
                  <a:schemeClr val="tx1"/>
                </a:solidFill>
                <a:effectLst/>
                <a:latin typeface="+mn-lt"/>
                <a:ea typeface="+mn-ea"/>
                <a:cs typeface="+mn-cs"/>
              </a:rPr>
              <a:t>Havighurst’s</a:t>
            </a:r>
            <a:r>
              <a:rPr lang="en-US" sz="1200" kern="1200" dirty="0">
                <a:solidFill>
                  <a:schemeClr val="tx1"/>
                </a:solidFill>
                <a:effectLst/>
                <a:latin typeface="+mn-lt"/>
                <a:ea typeface="+mn-ea"/>
                <a:cs typeface="+mn-cs"/>
              </a:rPr>
              <a:t> is one of the leading theories in helping us learn about various developmental tasks. He states that people at this age have several developmental tasks that are necessary to succeed in this stage of life.</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16</a:t>
            </a:fld>
            <a:endParaRPr lang="en-US"/>
          </a:p>
        </p:txBody>
      </p:sp>
    </p:spTree>
    <p:extLst>
      <p:ext uri="{BB962C8B-B14F-4D97-AF65-F5344CB8AC3E}">
        <p14:creationId xmlns:p14="http://schemas.microsoft.com/office/powerpoint/2010/main" val="39962016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One of the primary personal tasks in young adulthood is to find the person with whom you wish to share life. Selecting a mate is an important task, one often treated lightly.  Many items go into our choice, including such things as historical events. For instance, in times of war, marriages are often quickly made, due to the threat of one of the couple being called up for duty or deployed to a war zone. Those types of threats can cause people to hope for security and safety, thereby increasing the rate of marriage.  Historical events often influence mate selection.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Race and ethnicity is a factor for many people. Marriage and family patterns vary among racial and ethnic groups, and these patterns may play a part in a person’s choice of a mate.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Social class or status may be as important as race or ethnicity in affecting people’s choices. Economic status can bring differences in attitudes and values. These differences can influence dating behaviors, marriage attitudes and the way children are reared.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family heritage of religion can have a major impact on mate selection. For persons who are seriously involved with their religious beliefs, mate selection will also be influenced by this, as can a choice of where one wishes to live. Urban and rural lifestyles are very different, and potential mates should carefully consider this. Age is also a factor. Some people can immediately determine whether someone is “too young” or “too old” for them. Others have a more flexible approach to age differences. The important thing is that both people are comfortable with the ages.</a:t>
            </a:r>
          </a:p>
        </p:txBody>
      </p:sp>
      <p:sp>
        <p:nvSpPr>
          <p:cNvPr id="4" name="Slide Number Placeholder 3"/>
          <p:cNvSpPr>
            <a:spLocks noGrp="1"/>
          </p:cNvSpPr>
          <p:nvPr>
            <p:ph type="sldNum" sz="quarter" idx="10"/>
          </p:nvPr>
        </p:nvSpPr>
        <p:spPr/>
        <p:txBody>
          <a:bodyPr/>
          <a:lstStyle/>
          <a:p>
            <a:fld id="{B36392A5-00F8-4B40-B46C-7CA31B660224}" type="slidenum">
              <a:rPr lang="en-US" smtClean="0"/>
              <a:t>17</a:t>
            </a:fld>
            <a:endParaRPr lang="en-US"/>
          </a:p>
        </p:txBody>
      </p:sp>
    </p:spTree>
    <p:extLst>
      <p:ext uri="{BB962C8B-B14F-4D97-AF65-F5344CB8AC3E}">
        <p14:creationId xmlns:p14="http://schemas.microsoft.com/office/powerpoint/2010/main" val="10288525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Why is marriage important? Research has long supported that marriage increases length of life and that life is healthier and more satisfying. The establishment of home and family is a major task of young adulthood. Most young adults choose to have meaningful, loving relationships with another person. In the United States, most choose to marry, but many choose to live together. Family sizes have become smaller in the last few decades with most families having only one or two children.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Horvitz and Associates (1996) completed a study of 450 males and females ages 12, 15 and 18 years old in a longitudinal study that took place from 1982 to 1994. They concluded that with controls for premarital rates of mental health, young adults who get married and stay married experience higher levels of well-being than those who remain single. When both male-prevalent and female-prevalent outcome measures are used, both men and women benefit from marriage. (Dacey, Travers, and Fiore, 1999 p. 895)</a:t>
            </a:r>
          </a:p>
          <a:p>
            <a:endParaRPr lang="en-US" i="0"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18</a:t>
            </a:fld>
            <a:endParaRPr lang="en-US"/>
          </a:p>
        </p:txBody>
      </p:sp>
    </p:spTree>
    <p:extLst>
      <p:ext uri="{BB962C8B-B14F-4D97-AF65-F5344CB8AC3E}">
        <p14:creationId xmlns:p14="http://schemas.microsoft.com/office/powerpoint/2010/main" val="39200881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When considering mate selection, it is important that each person becomes knowledgeable about the issue and is aware that social, cultural and family influences come into play. Once a person recognizes these influences, he/she will be better able to choose wisely.  If these things are not taken into account, a person may wind up choosing by default. This means that a decision is made because it is easy or quick. Choosing knowledgeably means that one has looked at all the factors and made a decision that is best for him/her.</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19</a:t>
            </a:fld>
            <a:endParaRPr lang="en-US"/>
          </a:p>
        </p:txBody>
      </p:sp>
    </p:spTree>
    <p:extLst>
      <p:ext uri="{BB962C8B-B14F-4D97-AF65-F5344CB8AC3E}">
        <p14:creationId xmlns:p14="http://schemas.microsoft.com/office/powerpoint/2010/main" val="10994043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in any relationship, learning to live with a partner requires work from both parties. Beginning life together means learning to care and accept the other person, without trying to change his/her basic personality. A commitment to sharing means sharing life, but it also means sharing time, events, belongings, emotions and all the major aspect of life. Martyring is when one partner feels that he/she is always giving, getting nothing in return. Martyring is a dangerous state of mind that can sour both people on the relationship. A spirit of giving is much more beneficial to a lifetime commitment.  In addition, one partner should not try to manipulate the other, either by words or deeds. Each partner must be in control of his/her own life, deeds, accomplishments and even failures. One person cannot manipulate another into being something that person is not.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Emotional interdependence happens when two persons are committed to one another. Emotional independence generally happens with roommates, but a partner is one in whom the other invests emotionally. Emotional interdependence is a frightening thing to some people, due to the intimacy of that state. However, a solid foundation of a committed marriage includes that vulnerability of being emotionally interdependent.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Lastly, each partner should acknowledge the unique and special aspects of the other person. Each of us has special talents, abilities and characteristics. Each partner should be able to celebrate these unique aspects of the other.</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20</a:t>
            </a:fld>
            <a:endParaRPr lang="en-US"/>
          </a:p>
        </p:txBody>
      </p:sp>
    </p:spTree>
    <p:extLst>
      <p:ext uri="{BB962C8B-B14F-4D97-AF65-F5344CB8AC3E}">
        <p14:creationId xmlns:p14="http://schemas.microsoft.com/office/powerpoint/2010/main" val="2746788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Starting a family has long been considered a hallmark of adulthood. Do you agree? Does being a parent make you an adult? Why or why not? </a:t>
            </a:r>
          </a:p>
          <a:p>
            <a:endParaRPr lang="en-US" dirty="0"/>
          </a:p>
          <a:p>
            <a:r>
              <a:rPr lang="en-US" dirty="0"/>
              <a:t>What does it have a cost to</a:t>
            </a:r>
            <a:r>
              <a:rPr lang="en-US" baseline="0" dirty="0"/>
              <a:t> have a baby? To bring up a child to the age of 18? When is the perfect time to have a child? An interesting website is the U.S. Department of Agriculture’s “Cost of Raising a Child Calculator” at http://www.cnpp.usda.gov/calculatorintro.htm. </a:t>
            </a:r>
          </a:p>
          <a:p>
            <a:endParaRPr lang="en-US" baseline="0" dirty="0"/>
          </a:p>
          <a:p>
            <a:r>
              <a:rPr lang="en-US" baseline="0" dirty="0"/>
              <a:t>Teacher note:  Students will be completing an assignment to determine the cost of raising a child during Independent Practice.</a:t>
            </a:r>
          </a:p>
          <a:p>
            <a:endParaRPr lang="en-US" baseline="0" dirty="0"/>
          </a:p>
          <a:p>
            <a:r>
              <a:rPr lang="en-US" baseline="0" dirty="0"/>
              <a:t>Now that we have some information, when do you think it’s the perfect time to have a baby? Why?</a:t>
            </a:r>
          </a:p>
          <a:p>
            <a:endParaRPr lang="en-US" baseline="0" dirty="0"/>
          </a:p>
          <a:p>
            <a:r>
              <a:rPr lang="en-US" baseline="0" dirty="0"/>
              <a:t>U.S. Department of Agriculture</a:t>
            </a:r>
          </a:p>
          <a:p>
            <a:r>
              <a:rPr lang="en-US" baseline="0" dirty="0"/>
              <a:t>Cost of Raising a Child Calculator</a:t>
            </a:r>
          </a:p>
          <a:p>
            <a:r>
              <a:rPr lang="en-US" dirty="0"/>
              <a:t>http://www.cnpp.usda.gov/calculatorintro.htm</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21</a:t>
            </a:fld>
            <a:endParaRPr lang="en-US"/>
          </a:p>
        </p:txBody>
      </p:sp>
    </p:spTree>
    <p:extLst>
      <p:ext uri="{BB962C8B-B14F-4D97-AF65-F5344CB8AC3E}">
        <p14:creationId xmlns:p14="http://schemas.microsoft.com/office/powerpoint/2010/main" val="1422941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Of course, we all know</a:t>
            </a:r>
            <a:r>
              <a:rPr lang="en-US" baseline="0" dirty="0"/>
              <a:t> that we change as we age. What kinds of changes happen in the young adult years?</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7350384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talked about the cost of rearing children. What other things are involved?</a:t>
            </a:r>
          </a:p>
          <a:p>
            <a:endParaRPr lang="en-US" dirty="0"/>
          </a:p>
          <a:p>
            <a:r>
              <a:rPr lang="en-US" dirty="0"/>
              <a:t>Being a good parent takes a great deal of time. Laurence Steinberg, Ph.D., a nationally</a:t>
            </a:r>
            <a:r>
              <a:rPr lang="en-US" baseline="0" dirty="0"/>
              <a:t> </a:t>
            </a:r>
            <a:r>
              <a:rPr lang="en-US" dirty="0"/>
              <a:t>recognized expert on development,</a:t>
            </a:r>
            <a:r>
              <a:rPr lang="en-US" baseline="0" dirty="0"/>
              <a:t> says that “good parenting </a:t>
            </a:r>
            <a:r>
              <a:rPr lang="en-US" sz="1200" b="0" i="0" u="none" strike="noStrike" kern="1200" baseline="0" dirty="0">
                <a:solidFill>
                  <a:schemeClr val="tx1"/>
                </a:solidFill>
                <a:latin typeface="+mn-lt"/>
                <a:ea typeface="+mn-ea"/>
                <a:cs typeface="+mn-cs"/>
              </a:rPr>
              <a:t>promotes the development of intellectual curiosity, motivation to learn and desire to achieve. It deters children from anti-social behavior, delinquency and drug and alcohol use. Good parenting is parenting that helps protect children against the development of anxiety, depression, eating disorders and other types of psychological distress.” He states the importance of spending time with children and that the time should be loving and nurturing (Steinberg, 2004).</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How does the extended family and circle of friends influence the rearing of children?</a:t>
            </a:r>
          </a:p>
          <a:p>
            <a:r>
              <a:rPr lang="en-US" sz="1200" b="0" i="0" u="none" strike="noStrike" kern="1200" baseline="0" dirty="0">
                <a:solidFill>
                  <a:schemeClr val="tx1"/>
                </a:solidFill>
                <a:latin typeface="+mn-lt"/>
                <a:ea typeface="+mn-ea"/>
                <a:cs typeface="+mn-cs"/>
              </a:rPr>
              <a:t>Are these valuable resources? Why or why not?</a:t>
            </a:r>
          </a:p>
          <a:p>
            <a:r>
              <a:rPr lang="en-US" sz="1200" b="0" i="0" u="none" strike="noStrike" kern="1200" baseline="0" dirty="0">
                <a:solidFill>
                  <a:schemeClr val="tx1"/>
                </a:solidFill>
                <a:latin typeface="+mn-lt"/>
                <a:ea typeface="+mn-ea"/>
                <a:cs typeface="+mn-cs"/>
              </a:rPr>
              <a:t>Social outlets and community entities, such as church, playgroups, mothers’ groups and others can also be helpful in child rearing.  </a:t>
            </a:r>
          </a:p>
          <a:p>
            <a:r>
              <a:rPr lang="en-US" sz="1200" b="0" i="0" u="none" strike="noStrike" kern="1200" baseline="0" dirty="0">
                <a:solidFill>
                  <a:schemeClr val="tx1"/>
                </a:solidFill>
                <a:latin typeface="+mn-lt"/>
                <a:ea typeface="+mn-ea"/>
                <a:cs typeface="+mn-cs"/>
              </a:rPr>
              <a:t>Do you have any examples of how these can help parents?</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22</a:t>
            </a:fld>
            <a:endParaRPr lang="en-US"/>
          </a:p>
        </p:txBody>
      </p:sp>
    </p:spTree>
    <p:extLst>
      <p:ext uri="{BB962C8B-B14F-4D97-AF65-F5344CB8AC3E}">
        <p14:creationId xmlns:p14="http://schemas.microsoft.com/office/powerpoint/2010/main" val="6969489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Managing a home requires</a:t>
            </a:r>
            <a:r>
              <a:rPr lang="en-US" baseline="0" dirty="0"/>
              <a:t> more than just paying the rent. What are some of the things that are involved in having a home of your own, whether you are renting or buying?</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23</a:t>
            </a:fld>
            <a:endParaRPr lang="en-US"/>
          </a:p>
        </p:txBody>
      </p:sp>
    </p:spTree>
    <p:extLst>
      <p:ext uri="{BB962C8B-B14F-4D97-AF65-F5344CB8AC3E}">
        <p14:creationId xmlns:p14="http://schemas.microsoft.com/office/powerpoint/2010/main" val="12516844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Emotional and psychosocial development for young adults is very much connected to their careers. Careers open the door to new social groups, feelings of self-worth and respect, or disappointment and rejection. There is much pressure from the self, family and society at large to be successful, and most young adults expect to move upward in their chosen professions. They are generally optimistic about their ability to do so.</a:t>
            </a:r>
          </a:p>
          <a:p>
            <a:endParaRPr lang="en-US" dirty="0"/>
          </a:p>
          <a:p>
            <a:r>
              <a:rPr lang="en-US" dirty="0"/>
              <a:t>As you move into adulthood, it’s important to think</a:t>
            </a:r>
            <a:r>
              <a:rPr lang="en-US" baseline="0" dirty="0"/>
              <a:t> about a career. What does a “real” job require? </a:t>
            </a:r>
            <a:endParaRPr lang="en-US" i="1"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24</a:t>
            </a:fld>
            <a:endParaRPr lang="en-US"/>
          </a:p>
        </p:txBody>
      </p:sp>
    </p:spTree>
    <p:extLst>
      <p:ext uri="{BB962C8B-B14F-4D97-AF65-F5344CB8AC3E}">
        <p14:creationId xmlns:p14="http://schemas.microsoft.com/office/powerpoint/2010/main" val="35307796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 does giving back to the community increase</a:t>
            </a:r>
            <a:r>
              <a:rPr lang="en-US" baseline="0" dirty="0"/>
              <a:t> your standing as an adult? Why is it important? Here are some ideas for taking on civic responsibility. Which ones sound interesting to you? What are some other ways you could become involved? </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25</a:t>
            </a:fld>
            <a:endParaRPr lang="en-US"/>
          </a:p>
        </p:txBody>
      </p:sp>
    </p:spTree>
    <p:extLst>
      <p:ext uri="{BB962C8B-B14F-4D97-AF65-F5344CB8AC3E}">
        <p14:creationId xmlns:p14="http://schemas.microsoft.com/office/powerpoint/2010/main" val="36064328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Friendships formed in early adulthood are often the friendships that will continue the longest regardless of geographic separations. These relationships are characterized by reciprocity, compatibility, respectability and proximity. Adult friendships can occur in the home, work</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and in the community and are essential in providing the individuals involved with emotional support.</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26</a:t>
            </a:fld>
            <a:endParaRPr lang="en-US"/>
          </a:p>
        </p:txBody>
      </p:sp>
    </p:spTree>
    <p:extLst>
      <p:ext uri="{BB962C8B-B14F-4D97-AF65-F5344CB8AC3E}">
        <p14:creationId xmlns:p14="http://schemas.microsoft.com/office/powerpoint/2010/main" val="16250660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all influenced</a:t>
            </a:r>
            <a:r>
              <a:rPr lang="en-US" baseline="0" dirty="0"/>
              <a:t> by a variety of things. Our own family growing up has great influence on our lives as adults. How will your childhood impact your parenting style? Will you parent in the same ways your parents did, or will you find a different model of parenting? What about finances and money management? Were you taught about these things? How did your parents model their financial ideas? What do you believe about working?  Is it important? Are there ethical issues involved with work?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Most young adults have developed the principle and rules by which they will live. Adults are able to develop these rules in relationship to the context of a particular situation. Adults with high morals respect the rights of other individuals. In many families, adults will turn to their religious upbringing to teach their children about religion.</a:t>
            </a:r>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27</a:t>
            </a:fld>
            <a:endParaRPr lang="en-US"/>
          </a:p>
        </p:txBody>
      </p:sp>
    </p:spTree>
    <p:extLst>
      <p:ext uri="{BB962C8B-B14F-4D97-AF65-F5344CB8AC3E}">
        <p14:creationId xmlns:p14="http://schemas.microsoft.com/office/powerpoint/2010/main" val="22371677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Past research tells</a:t>
            </a:r>
            <a:r>
              <a:rPr lang="en-US" baseline="0" dirty="0"/>
              <a:t> us</a:t>
            </a:r>
            <a:r>
              <a:rPr lang="en-US" dirty="0"/>
              <a:t> that close friendships are crucial for psychosocial health and well-being. (Larson, 2010). Young adults are loosening the emotional ties to family.</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When people feel that other</a:t>
            </a:r>
            <a:r>
              <a:rPr lang="en-US" baseline="0" dirty="0"/>
              <a:t> people</a:t>
            </a:r>
            <a:r>
              <a:rPr lang="en-US" dirty="0"/>
              <a:t> share their values, a stronger friendship generally will result. Because</a:t>
            </a:r>
            <a:r>
              <a:rPr lang="en-US" baseline="0" dirty="0"/>
              <a:t> </a:t>
            </a:r>
            <a:r>
              <a:rPr lang="en-US" dirty="0"/>
              <a:t>young adults have fewer</a:t>
            </a:r>
            <a:r>
              <a:rPr lang="en-US" baseline="0" dirty="0"/>
              <a:t> </a:t>
            </a:r>
            <a:r>
              <a:rPr lang="en-US" dirty="0"/>
              <a:t>commitments and ties, they are able to form</a:t>
            </a:r>
            <a:r>
              <a:rPr lang="en-US" baseline="0" dirty="0"/>
              <a:t> many new bonds. Y</a:t>
            </a:r>
            <a:r>
              <a:rPr lang="en-US" dirty="0"/>
              <a:t>oung</a:t>
            </a:r>
            <a:r>
              <a:rPr lang="en-US" baseline="0" dirty="0"/>
              <a:t> single adults report more friendships, including cross-gender friendships, than adults at any other stage. Young adults who have friends report being happier, less lonely and better adjusted than those who have few or no friends. </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28</a:t>
            </a:fld>
            <a:endParaRPr lang="en-US"/>
          </a:p>
        </p:txBody>
      </p:sp>
    </p:spTree>
    <p:extLst>
      <p:ext uri="{BB962C8B-B14F-4D97-AF65-F5344CB8AC3E}">
        <p14:creationId xmlns:p14="http://schemas.microsoft.com/office/powerpoint/2010/main" val="27839246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 do all of these</a:t>
            </a:r>
            <a:r>
              <a:rPr lang="en-US" baseline="0" dirty="0"/>
              <a:t> things fit into your understanding of becoming an adult? Is there a place in adulthood for these things? Are they used differently than when they are used by teenagers? What are the pros and cons of using any of these social media sites?</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29</a:t>
            </a:fld>
            <a:endParaRPr lang="en-US"/>
          </a:p>
        </p:txBody>
      </p:sp>
    </p:spTree>
    <p:extLst>
      <p:ext uri="{BB962C8B-B14F-4D97-AF65-F5344CB8AC3E}">
        <p14:creationId xmlns:p14="http://schemas.microsoft.com/office/powerpoint/2010/main" val="5650770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Lastly,</a:t>
            </a:r>
            <a:r>
              <a:rPr lang="en-US" baseline="0" dirty="0"/>
              <a:t> transitioning to early adulthood requires (in the opinion of most people), becoming self-supporting and an autonomous person in your own right. Do you have a plan for this? When do you expect to be a self-supporting adult who can provide emotional support as well as receive it? What will you have to do to attain this goal? How will your family support you in reaching that goal? </a:t>
            </a:r>
          </a:p>
          <a:p>
            <a:endParaRPr lang="en-US" baseline="0" dirty="0"/>
          </a:p>
          <a:p>
            <a:r>
              <a:rPr lang="en-US" baseline="0" dirty="0"/>
              <a:t>What do you need to do to be in an egalitarian (equal) relationship with your parents? Do you think that will happen? When?</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Sometimes aging parents are the focus of this type of family. Middle-age has taken on a new image in recent years, partly due to finances. Some sociologists have labeled today’s middle-aged couples as the “sandwich generation.” The couple is often “sandwiched” between caring for their own children and their aging parents.</a:t>
            </a:r>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30</a:t>
            </a:fld>
            <a:endParaRPr lang="en-US"/>
          </a:p>
        </p:txBody>
      </p:sp>
    </p:spTree>
    <p:extLst>
      <p:ext uri="{BB962C8B-B14F-4D97-AF65-F5344CB8AC3E}">
        <p14:creationId xmlns:p14="http://schemas.microsoft.com/office/powerpoint/2010/main" val="9992262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Failure to launch is a phrase used to describe adult children who do not leave their parents’ home, for whatever reason. There are also those who leave for a while but come back. These are called “boomerangs,” and we’ll talk about them in the next unit.</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31</a:t>
            </a:fld>
            <a:endParaRPr lang="en-US"/>
          </a:p>
        </p:txBody>
      </p:sp>
    </p:spTree>
    <p:extLst>
      <p:ext uri="{BB962C8B-B14F-4D97-AF65-F5344CB8AC3E}">
        <p14:creationId xmlns:p14="http://schemas.microsoft.com/office/powerpoint/2010/main" val="1478142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Piaget is one of the leading developmental theorists. He believed there are four stages of cognitive development, the fourth being the one we use in adulthood. This stage allows us to think abstractly and make decisions based on this kind of abstract thinking.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Perry focused on intellectual and ethical development. He also talked about the way we think about things. He said that in our childhood and teen years, we often think in terms of absolutely right or absolutely wrong. As we mature, we learn that most things are relative and, as Piaget stated, we must begin to think abstractly and form our opinions and actions based on the ability to compare outcomes.</a:t>
            </a:r>
          </a:p>
          <a:p>
            <a:r>
              <a:rPr lang="en-US" sz="1200" kern="1200" dirty="0">
                <a:solidFill>
                  <a:schemeClr val="tx1"/>
                </a:solidFill>
                <a:effectLst/>
                <a:latin typeface="+mn-lt"/>
                <a:ea typeface="+mn-ea"/>
                <a:cs typeface="+mn-cs"/>
              </a:rPr>
              <a:t> </a:t>
            </a:r>
          </a:p>
          <a:p>
            <a:r>
              <a:rPr lang="en-US" sz="1200" kern="1200" dirty="0" err="1">
                <a:solidFill>
                  <a:schemeClr val="tx1"/>
                </a:solidFill>
                <a:effectLst/>
                <a:latin typeface="+mn-lt"/>
                <a:ea typeface="+mn-ea"/>
                <a:cs typeface="+mn-cs"/>
              </a:rPr>
              <a:t>Havighurst</a:t>
            </a:r>
            <a:r>
              <a:rPr lang="en-US" sz="1200" kern="1200" dirty="0">
                <a:solidFill>
                  <a:schemeClr val="tx1"/>
                </a:solidFill>
                <a:effectLst/>
                <a:latin typeface="+mn-lt"/>
                <a:ea typeface="+mn-ea"/>
                <a:cs typeface="+mn-cs"/>
              </a:rPr>
              <a:t> took a different approach. He studied the “maturational tasks of early adulthood.” These are the things that move us from child to adult. We’ll talk about these a bit later in the lesson.</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1616950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Beginning in 1968, Perry advanced a theory that male teenagers moving into young adulthood go through three distinct phases: </a:t>
            </a:r>
          </a:p>
          <a:p>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Dualism – “Things are absolutely right or absolutely wrong.”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Relativism – “Things can be right or wrong, depending on the circumstances.”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Commitment – “Because of evidence and my own values, I have come to my own beliefs.”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Cognitive development for adults moves from the dualistic thinking of adolescence to the more flexible thought patterns of adulthood. Young adults switch emphasis from adding new knowledge to applying the knowledge gained through school and training to their new careers and life experiences.</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2704919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Things are changing! Boys are becoming men, and girls are becoming women. Boys are getting taller and gaining upper body strength. Girls are reaching their full height, and body shapes are changing. Males reach their full height at about age 20. Women will be at their full height by about age 18.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While genetics play a large part in our physical development, lifestyle also makes a difference. Drinking, smoking, nutrition and exercise habits all impact our growth and development, either in a positive way or in a negative way. Let’s explore those for a few minutes.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3519754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Smoking</a:t>
            </a:r>
            <a:r>
              <a:rPr lang="en-US" baseline="0" dirty="0"/>
              <a:t> is still a major cause of illness and death in the United States. The Centers for Disease Control and Prevention has some alarming statistics.</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3434210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this short video, we see children of families impacted by lung cancer.</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Centers for Disease Control and Prevention</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Cancer in the Family. A news segment about individuals with a family member whose cigarette smoking led to a cancer diagnosis. (2013).</a:t>
            </a:r>
            <a:br>
              <a:rPr lang="en-US" sz="1200" b="0" i="0"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hlinkClick r:id="rId3"/>
              </a:rPr>
              <a:t>http://youtu.be/9g-uhoCsZVc</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22640557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Alcohol is a drug. It impacts the body in the same way many other drugs do. It is the third leading cause of lifestyle-related deaths in the United States.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1160605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Two problems associated with drinking are binge-drinking and alcoholism. Binge-drinking can lead to students falling behind in school, drunk driving and having unprotected sex. Binge-drinking peaks at about 21 to 22 years of age and then declines through the remainder of the twenties. One in nine individuals who drink continues the road to alcoholism.</a:t>
            </a:r>
          </a:p>
          <a:p>
            <a:endParaRPr lang="en-US" dirty="0"/>
          </a:p>
          <a:p>
            <a:r>
              <a:rPr lang="en-US" dirty="0"/>
              <a:t>Let’s look at this survey about high-risk</a:t>
            </a:r>
            <a:r>
              <a:rPr lang="en-US" baseline="0" dirty="0"/>
              <a:t> drinking behaviors.</a:t>
            </a:r>
          </a:p>
          <a:p>
            <a:endParaRPr lang="en-US" baseline="0" dirty="0"/>
          </a:p>
          <a:p>
            <a:r>
              <a:rPr lang="en-US" baseline="0" dirty="0"/>
              <a:t>National Institute of Health</a:t>
            </a:r>
          </a:p>
          <a:p>
            <a:r>
              <a:rPr lang="en-US" baseline="0" dirty="0"/>
              <a:t>Rethinking Drinking. Alcohol and Your Health.</a:t>
            </a:r>
          </a:p>
          <a:p>
            <a:r>
              <a:rPr lang="en-US" dirty="0"/>
              <a:t>http://rethinkingdrinking.niaaa.nih.gov/IsYourDrinkingPatternRisky/WhatsAtRiskOrHeavyDrinking.asp</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15121088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rethinkingdrinking.niaaa.nih.gov/IsYourDrinkingPatternRisky/WhatsAtRiskOrHeavyDrinking.asp"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9.WMF"/></Relationships>
</file>

<file path=ppt/slides/_rels/slide11.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www.nationaleatingdisorders.org/eating-disorder-prevention"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www.cnpp.usda.gov/calculatorintro.htm" TargetMode="External"/><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24.jpe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26.jpeg"/></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hyperlink" Target="http://pid.emory.edu/ark:/25593/7t42k" TargetMode="Externa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8" Type="http://schemas.openxmlformats.org/officeDocument/2006/relationships/hyperlink" Target="http://www.drugabuse.gov/sites/default/files/sciofaddiction.pdf" TargetMode="External"/><Relationship Id="rId3" Type="http://schemas.openxmlformats.org/officeDocument/2006/relationships/hyperlink" Target="http://www.cdc.gov/tobacco/data_statistics/tables/health/attrdeaths/index.htm" TargetMode="External"/><Relationship Id="rId7" Type="http://schemas.openxmlformats.org/officeDocument/2006/relationships/hyperlink" Target="http://www.nationaleatingdisorders.org/eating-disorder-prevention" TargetMode="External"/><Relationship Id="rId2" Type="http://schemas.openxmlformats.org/officeDocument/2006/relationships/hyperlink" Target="http://www.cdc.gov/alcohol/fact-sheets/alcohol-use.htm" TargetMode="External"/><Relationship Id="rId1" Type="http://schemas.openxmlformats.org/officeDocument/2006/relationships/slideLayout" Target="../slideLayouts/slideLayout3.xml"/><Relationship Id="rId6" Type="http://schemas.openxmlformats.org/officeDocument/2006/relationships/hyperlink" Target="http://www.jmu.edu/geology/evolutionarysystems/protected/handouts/willperry2.pdf" TargetMode="External"/><Relationship Id="rId5" Type="http://schemas.openxmlformats.org/officeDocument/2006/relationships/hyperlink" Target="http://www.dol.state.ga.us/js/resume_writing.htm" TargetMode="External"/><Relationship Id="rId4" Type="http://schemas.openxmlformats.org/officeDocument/2006/relationships/hyperlink" Target="http://ehlt.flinders.edu.au/education/DLiT/2000/Piaget/stages.htm" TargetMode="External"/><Relationship Id="rId9" Type="http://schemas.openxmlformats.org/officeDocument/2006/relationships/hyperlink" Target="http://pubs.niaaa.nih.gov/publications/FASDFactsheet/FASD.pdf"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family.jrank.org/pages/664/Friendship-Friendships-Throughout-Adulthood.html" TargetMode="External"/><Relationship Id="rId2" Type="http://schemas.openxmlformats.org/officeDocument/2006/relationships/hyperlink" Target="http://www.ndsu.edu/fileadmin/counseling/Eating_Disorder_Statistics.pdf" TargetMode="External"/><Relationship Id="rId1" Type="http://schemas.openxmlformats.org/officeDocument/2006/relationships/slideLayout" Target="../slideLayouts/slideLayout3.xml"/><Relationship Id="rId6" Type="http://schemas.openxmlformats.org/officeDocument/2006/relationships/hyperlink" Target="http://youtu.be/9g-uhoCsZVc" TargetMode="External"/><Relationship Id="rId5" Type="http://schemas.openxmlformats.org/officeDocument/2006/relationships/hyperlink" Target="http://www.cnpp.usda.gov/calculatorintro.htm" TargetMode="External"/><Relationship Id="rId4" Type="http://schemas.openxmlformats.org/officeDocument/2006/relationships/hyperlink" Target="http://www.odessa.edu/dept/psyc/wells/2308/fall/gh.ht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youtu.be/9g-uhoCsZVc"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8.W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a:xfrm>
            <a:off x="4571999" y="1494129"/>
            <a:ext cx="7462935" cy="3413772"/>
          </a:xfrm>
        </p:spPr>
        <p:txBody>
          <a:bodyPr>
            <a:normAutofit/>
          </a:bodyPr>
          <a:lstStyle/>
          <a:p>
            <a:r>
              <a:rPr lang="en-US" sz="6000" dirty="0"/>
              <a:t>No Longer a Teen:</a:t>
            </a:r>
            <a:br>
              <a:rPr lang="en-US" sz="6000" dirty="0"/>
            </a:br>
            <a:br>
              <a:rPr lang="en-US" sz="6000" dirty="0"/>
            </a:br>
            <a:r>
              <a:rPr lang="en-US" sz="6000" dirty="0"/>
              <a:t>Development in Young Adulthood</a:t>
            </a:r>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4B59D-E536-410C-8DE2-D567F5B1CC42}"/>
              </a:ext>
            </a:extLst>
          </p:cNvPr>
          <p:cNvSpPr>
            <a:spLocks noGrp="1"/>
          </p:cNvSpPr>
          <p:nvPr>
            <p:ph type="title"/>
          </p:nvPr>
        </p:nvSpPr>
        <p:spPr/>
        <p:txBody>
          <a:bodyPr/>
          <a:lstStyle/>
          <a:p>
            <a:r>
              <a:rPr lang="en-US" dirty="0"/>
              <a:t>Smoking, Alcohol and Drugs</a:t>
            </a:r>
          </a:p>
        </p:txBody>
      </p:sp>
      <p:sp>
        <p:nvSpPr>
          <p:cNvPr id="3" name="Content Placeholder 2">
            <a:extLst>
              <a:ext uri="{FF2B5EF4-FFF2-40B4-BE49-F238E27FC236}">
                <a16:creationId xmlns:a16="http://schemas.microsoft.com/office/drawing/2014/main" id="{0EFB8704-79EE-4664-BFFA-8B4B9B45ED92}"/>
              </a:ext>
            </a:extLst>
          </p:cNvPr>
          <p:cNvSpPr>
            <a:spLocks noGrp="1"/>
          </p:cNvSpPr>
          <p:nvPr>
            <p:ph sz="half" idx="1"/>
          </p:nvPr>
        </p:nvSpPr>
        <p:spPr/>
        <p:txBody>
          <a:bodyPr/>
          <a:lstStyle/>
          <a:p>
            <a:pPr marL="109728"/>
            <a:r>
              <a:rPr lang="en-US" dirty="0"/>
              <a:t>Take a survey on high-risk drinking behaviors:</a:t>
            </a:r>
          </a:p>
          <a:p>
            <a:pPr marL="109728"/>
            <a:endParaRPr lang="en-US" dirty="0"/>
          </a:p>
          <a:p>
            <a:pPr marL="109728"/>
            <a:r>
              <a:rPr lang="en-US" dirty="0">
                <a:hlinkClick r:id="rId3"/>
              </a:rPr>
              <a:t>Re-thinking Drinking</a:t>
            </a:r>
            <a:r>
              <a:rPr lang="en-US" dirty="0"/>
              <a:t> (click on link)</a:t>
            </a:r>
          </a:p>
        </p:txBody>
      </p:sp>
      <p:pic>
        <p:nvPicPr>
          <p:cNvPr id="4" name="Picture 3">
            <a:extLst>
              <a:ext uri="{FF2B5EF4-FFF2-40B4-BE49-F238E27FC236}">
                <a16:creationId xmlns:a16="http://schemas.microsoft.com/office/drawing/2014/main" id="{C3A6F563-D71E-4574-B6F7-434B34479D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46631" y="2554906"/>
            <a:ext cx="4355123" cy="3140399"/>
          </a:xfrm>
          <a:prstGeom prst="rect">
            <a:avLst/>
          </a:prstGeom>
        </p:spPr>
      </p:pic>
    </p:spTree>
    <p:extLst>
      <p:ext uri="{BB962C8B-B14F-4D97-AF65-F5344CB8AC3E}">
        <p14:creationId xmlns:p14="http://schemas.microsoft.com/office/powerpoint/2010/main" val="2843729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10722-B10D-40CC-B257-D5D43713B6AB}"/>
              </a:ext>
            </a:extLst>
          </p:cNvPr>
          <p:cNvSpPr>
            <a:spLocks noGrp="1"/>
          </p:cNvSpPr>
          <p:nvPr>
            <p:ph type="title"/>
          </p:nvPr>
        </p:nvSpPr>
        <p:spPr/>
        <p:txBody>
          <a:bodyPr/>
          <a:lstStyle/>
          <a:p>
            <a:r>
              <a:rPr lang="en-US" dirty="0"/>
              <a:t>Smoking, Alcohol, and Drugs</a:t>
            </a:r>
          </a:p>
        </p:txBody>
      </p:sp>
      <p:sp>
        <p:nvSpPr>
          <p:cNvPr id="3" name="Content Placeholder 2">
            <a:extLst>
              <a:ext uri="{FF2B5EF4-FFF2-40B4-BE49-F238E27FC236}">
                <a16:creationId xmlns:a16="http://schemas.microsoft.com/office/drawing/2014/main" id="{A8F46CB7-44D2-4975-9B9E-A080041DF960}"/>
              </a:ext>
            </a:extLst>
          </p:cNvPr>
          <p:cNvSpPr>
            <a:spLocks noGrp="1"/>
          </p:cNvSpPr>
          <p:nvPr>
            <p:ph sz="half" idx="1"/>
          </p:nvPr>
        </p:nvSpPr>
        <p:spPr/>
        <p:txBody>
          <a:bodyPr/>
          <a:lstStyle/>
          <a:p>
            <a:pPr marL="109728"/>
            <a:r>
              <a:rPr lang="en-US" b="1" dirty="0"/>
              <a:t>Drug use is highest among people in their late teens and twenties.</a:t>
            </a:r>
            <a:r>
              <a:rPr lang="en-US" dirty="0"/>
              <a:t> </a:t>
            </a:r>
          </a:p>
          <a:p>
            <a:pPr marL="109728"/>
            <a:endParaRPr lang="en-US" dirty="0"/>
          </a:p>
          <a:p>
            <a:pPr marL="109728"/>
            <a:r>
              <a:rPr lang="en-US" dirty="0"/>
              <a:t>In 2011, 23.8 percent of 18- to 20-year-olds reported using an illicit drug in the past month.</a:t>
            </a:r>
          </a:p>
          <a:p>
            <a:endParaRPr lang="en-US" dirty="0"/>
          </a:p>
        </p:txBody>
      </p:sp>
      <p:pic>
        <p:nvPicPr>
          <p:cNvPr id="4" name="Picture 3">
            <a:extLst>
              <a:ext uri="{FF2B5EF4-FFF2-40B4-BE49-F238E27FC236}">
                <a16:creationId xmlns:a16="http://schemas.microsoft.com/office/drawing/2014/main" id="{48B36C18-3BCE-4662-96ED-B90BD45048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72707" y="3156023"/>
            <a:ext cx="3446585" cy="3701977"/>
          </a:xfrm>
          <a:prstGeom prst="rect">
            <a:avLst/>
          </a:prstGeom>
        </p:spPr>
      </p:pic>
    </p:spTree>
    <p:extLst>
      <p:ext uri="{BB962C8B-B14F-4D97-AF65-F5344CB8AC3E}">
        <p14:creationId xmlns:p14="http://schemas.microsoft.com/office/powerpoint/2010/main" val="3106104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5C7D9-C94C-4116-B165-EED98863ED64}"/>
              </a:ext>
            </a:extLst>
          </p:cNvPr>
          <p:cNvSpPr>
            <a:spLocks noGrp="1"/>
          </p:cNvSpPr>
          <p:nvPr>
            <p:ph type="title"/>
          </p:nvPr>
        </p:nvSpPr>
        <p:spPr/>
        <p:txBody>
          <a:bodyPr/>
          <a:lstStyle/>
          <a:p>
            <a:r>
              <a:rPr lang="en-US" dirty="0"/>
              <a:t>Smoking, Alcohol, and Drugs</a:t>
            </a:r>
          </a:p>
        </p:txBody>
      </p:sp>
      <p:pic>
        <p:nvPicPr>
          <p:cNvPr id="4" name="Content Placeholder 3">
            <a:extLst>
              <a:ext uri="{FF2B5EF4-FFF2-40B4-BE49-F238E27FC236}">
                <a16:creationId xmlns:a16="http://schemas.microsoft.com/office/drawing/2014/main" id="{C4AEA372-C302-43DB-AD63-5CA8744026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3631" y="1430216"/>
            <a:ext cx="8428892" cy="5234786"/>
          </a:xfrm>
          <a:prstGeom prst="rect">
            <a:avLst/>
          </a:prstGeom>
        </p:spPr>
      </p:pic>
    </p:spTree>
    <p:extLst>
      <p:ext uri="{BB962C8B-B14F-4D97-AF65-F5344CB8AC3E}">
        <p14:creationId xmlns:p14="http://schemas.microsoft.com/office/powerpoint/2010/main" val="26579547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24F4A-CC07-46C3-B4BD-51F817490E58}"/>
              </a:ext>
            </a:extLst>
          </p:cNvPr>
          <p:cNvSpPr>
            <a:spLocks noGrp="1"/>
          </p:cNvSpPr>
          <p:nvPr>
            <p:ph type="title"/>
          </p:nvPr>
        </p:nvSpPr>
        <p:spPr/>
        <p:txBody>
          <a:bodyPr/>
          <a:lstStyle/>
          <a:p>
            <a:r>
              <a:rPr lang="en-US" dirty="0"/>
              <a:t>Food Behaviors</a:t>
            </a:r>
          </a:p>
        </p:txBody>
      </p:sp>
      <p:sp>
        <p:nvSpPr>
          <p:cNvPr id="3" name="Content Placeholder 2">
            <a:extLst>
              <a:ext uri="{FF2B5EF4-FFF2-40B4-BE49-F238E27FC236}">
                <a16:creationId xmlns:a16="http://schemas.microsoft.com/office/drawing/2014/main" id="{61C20029-C072-4C3C-8B1A-77168B2C9F64}"/>
              </a:ext>
            </a:extLst>
          </p:cNvPr>
          <p:cNvSpPr>
            <a:spLocks noGrp="1"/>
          </p:cNvSpPr>
          <p:nvPr>
            <p:ph sz="half" idx="1"/>
          </p:nvPr>
        </p:nvSpPr>
        <p:spPr/>
        <p:txBody>
          <a:bodyPr/>
          <a:lstStyle/>
          <a:p>
            <a:r>
              <a:rPr lang="en-US" dirty="0"/>
              <a:t>Our culture emphasizes</a:t>
            </a:r>
          </a:p>
          <a:p>
            <a:pPr lvl="1">
              <a:buFont typeface="Wingdings" panose="05000000000000000000" pitchFamily="2" charset="2"/>
              <a:buChar char="Ø"/>
            </a:pPr>
            <a:r>
              <a:rPr lang="en-US" dirty="0"/>
              <a:t>Food</a:t>
            </a:r>
          </a:p>
          <a:p>
            <a:pPr lvl="1">
              <a:buFont typeface="Wingdings" panose="05000000000000000000" pitchFamily="2" charset="2"/>
              <a:buChar char="Ø"/>
            </a:pPr>
            <a:r>
              <a:rPr lang="en-US" dirty="0"/>
              <a:t>Exercise</a:t>
            </a:r>
          </a:p>
          <a:p>
            <a:pPr lvl="1">
              <a:buFont typeface="Wingdings" panose="05000000000000000000" pitchFamily="2" charset="2"/>
              <a:buChar char="Ø"/>
            </a:pPr>
            <a:r>
              <a:rPr lang="en-US" dirty="0"/>
              <a:t>Body shape</a:t>
            </a:r>
          </a:p>
          <a:p>
            <a:endParaRPr lang="en-US" dirty="0"/>
          </a:p>
        </p:txBody>
      </p:sp>
      <p:pic>
        <p:nvPicPr>
          <p:cNvPr id="4" name="Picture 3">
            <a:extLst>
              <a:ext uri="{FF2B5EF4-FFF2-40B4-BE49-F238E27FC236}">
                <a16:creationId xmlns:a16="http://schemas.microsoft.com/office/drawing/2014/main" id="{611FFABF-CD74-4850-9CD1-6C7CD8B9C7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6626" y="1002323"/>
            <a:ext cx="4853354" cy="4853354"/>
          </a:xfrm>
          <a:prstGeom prst="rect">
            <a:avLst/>
          </a:prstGeom>
        </p:spPr>
      </p:pic>
    </p:spTree>
    <p:extLst>
      <p:ext uri="{BB962C8B-B14F-4D97-AF65-F5344CB8AC3E}">
        <p14:creationId xmlns:p14="http://schemas.microsoft.com/office/powerpoint/2010/main" val="968206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5895F-8665-4579-A115-27A26A463A29}"/>
              </a:ext>
            </a:extLst>
          </p:cNvPr>
          <p:cNvSpPr>
            <a:spLocks noGrp="1"/>
          </p:cNvSpPr>
          <p:nvPr>
            <p:ph type="title"/>
          </p:nvPr>
        </p:nvSpPr>
        <p:spPr/>
        <p:txBody>
          <a:bodyPr/>
          <a:lstStyle/>
          <a:p>
            <a:r>
              <a:rPr lang="en-US" dirty="0"/>
              <a:t>Food Behaviors</a:t>
            </a:r>
          </a:p>
        </p:txBody>
      </p:sp>
      <p:sp>
        <p:nvSpPr>
          <p:cNvPr id="3" name="Content Placeholder 2">
            <a:extLst>
              <a:ext uri="{FF2B5EF4-FFF2-40B4-BE49-F238E27FC236}">
                <a16:creationId xmlns:a16="http://schemas.microsoft.com/office/drawing/2014/main" id="{7BC4198E-34E0-43CA-AEAF-7EF6BE88DC5C}"/>
              </a:ext>
            </a:extLst>
          </p:cNvPr>
          <p:cNvSpPr>
            <a:spLocks noGrp="1"/>
          </p:cNvSpPr>
          <p:nvPr>
            <p:ph sz="half" idx="1"/>
          </p:nvPr>
        </p:nvSpPr>
        <p:spPr/>
        <p:txBody>
          <a:bodyPr/>
          <a:lstStyle/>
          <a:p>
            <a:pPr marL="109728" algn="ctr"/>
            <a:r>
              <a:rPr lang="en-US" dirty="0">
                <a:hlinkClick r:id="rId3"/>
              </a:rPr>
              <a:t>Eating Disorders Prevention</a:t>
            </a:r>
            <a:endParaRPr lang="en-US" dirty="0"/>
          </a:p>
          <a:p>
            <a:pPr marL="109728" algn="ctr"/>
            <a:r>
              <a:rPr lang="en-US" dirty="0"/>
              <a:t>(click on link)</a:t>
            </a:r>
          </a:p>
          <a:p>
            <a:endParaRPr lang="en-US" dirty="0"/>
          </a:p>
        </p:txBody>
      </p:sp>
      <p:pic>
        <p:nvPicPr>
          <p:cNvPr id="4" name="Picture 2">
            <a:extLst>
              <a:ext uri="{FF2B5EF4-FFF2-40B4-BE49-F238E27FC236}">
                <a16:creationId xmlns:a16="http://schemas.microsoft.com/office/drawing/2014/main" id="{EF8B7844-2B63-4EED-8716-67E7A79748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6722" y="1826894"/>
            <a:ext cx="5027397" cy="3921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84118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CC080-EC2D-46CD-824E-CEE5EFB05FEA}"/>
              </a:ext>
            </a:extLst>
          </p:cNvPr>
          <p:cNvSpPr>
            <a:spLocks noGrp="1"/>
          </p:cNvSpPr>
          <p:nvPr>
            <p:ph type="title"/>
          </p:nvPr>
        </p:nvSpPr>
        <p:spPr>
          <a:xfrm>
            <a:off x="4537069" y="1860416"/>
            <a:ext cx="7462935" cy="3413772"/>
          </a:xfrm>
        </p:spPr>
        <p:txBody>
          <a:bodyPr>
            <a:normAutofit fontScale="90000"/>
          </a:bodyPr>
          <a:lstStyle/>
          <a:p>
            <a:r>
              <a:rPr lang="en-US" dirty="0"/>
              <a:t>Developmental Tasks of Young Adulthood (</a:t>
            </a:r>
            <a:r>
              <a:rPr lang="en-US" dirty="0" err="1"/>
              <a:t>Havighurst</a:t>
            </a:r>
            <a:r>
              <a:rPr lang="en-US" dirty="0"/>
              <a:t>)</a:t>
            </a:r>
          </a:p>
        </p:txBody>
      </p:sp>
    </p:spTree>
    <p:extLst>
      <p:ext uri="{BB962C8B-B14F-4D97-AF65-F5344CB8AC3E}">
        <p14:creationId xmlns:p14="http://schemas.microsoft.com/office/powerpoint/2010/main" val="25460915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CEF7C-4569-408B-8576-841D48969F40}"/>
              </a:ext>
            </a:extLst>
          </p:cNvPr>
          <p:cNvSpPr>
            <a:spLocks noGrp="1"/>
          </p:cNvSpPr>
          <p:nvPr>
            <p:ph type="title"/>
          </p:nvPr>
        </p:nvSpPr>
        <p:spPr/>
        <p:txBody>
          <a:bodyPr/>
          <a:lstStyle/>
          <a:p>
            <a:r>
              <a:rPr lang="en-US" dirty="0"/>
              <a:t>Maturational Theory (</a:t>
            </a:r>
            <a:r>
              <a:rPr lang="en-US" dirty="0" err="1"/>
              <a:t>Havighurst</a:t>
            </a:r>
            <a:r>
              <a:rPr lang="en-US" dirty="0"/>
              <a:t>)</a:t>
            </a:r>
          </a:p>
        </p:txBody>
      </p:sp>
      <p:sp>
        <p:nvSpPr>
          <p:cNvPr id="3" name="Content Placeholder 2">
            <a:extLst>
              <a:ext uri="{FF2B5EF4-FFF2-40B4-BE49-F238E27FC236}">
                <a16:creationId xmlns:a16="http://schemas.microsoft.com/office/drawing/2014/main" id="{17A5F934-4E38-4961-9276-615EAA4DCF0E}"/>
              </a:ext>
            </a:extLst>
          </p:cNvPr>
          <p:cNvSpPr>
            <a:spLocks noGrp="1"/>
          </p:cNvSpPr>
          <p:nvPr>
            <p:ph sz="half" idx="1"/>
          </p:nvPr>
        </p:nvSpPr>
        <p:spPr/>
        <p:txBody>
          <a:bodyPr/>
          <a:lstStyle/>
          <a:p>
            <a:pPr marL="566928" indent="-457200">
              <a:buClr>
                <a:schemeClr val="accent1"/>
              </a:buClr>
              <a:buFont typeface="Wingdings" panose="05000000000000000000" pitchFamily="2" charset="2"/>
              <a:buChar char="Ø"/>
            </a:pPr>
            <a:r>
              <a:rPr lang="en-US" sz="2800" dirty="0"/>
              <a:t>Selecting a mate</a:t>
            </a:r>
          </a:p>
          <a:p>
            <a:pPr marL="574675" indent="-457200">
              <a:buClr>
                <a:schemeClr val="accent1"/>
              </a:buClr>
              <a:buFont typeface="Wingdings" panose="05000000000000000000" pitchFamily="2" charset="2"/>
              <a:buChar char="Ø"/>
            </a:pPr>
            <a:r>
              <a:rPr lang="en-US" sz="2800" dirty="0"/>
              <a:t>Learning to live with a marriage partner</a:t>
            </a:r>
          </a:p>
          <a:p>
            <a:pPr marL="574675" indent="-457200">
              <a:buClr>
                <a:schemeClr val="accent1"/>
              </a:buClr>
              <a:buFont typeface="Wingdings" panose="05000000000000000000" pitchFamily="2" charset="2"/>
              <a:buChar char="Ø"/>
            </a:pPr>
            <a:r>
              <a:rPr lang="en-US" sz="2800" dirty="0"/>
              <a:t>Starting a family</a:t>
            </a:r>
          </a:p>
          <a:p>
            <a:pPr marL="574675" indent="-457200">
              <a:buClr>
                <a:schemeClr val="accent1"/>
              </a:buClr>
              <a:buFont typeface="Wingdings" panose="05000000000000000000" pitchFamily="2" charset="2"/>
              <a:buChar char="Ø"/>
            </a:pPr>
            <a:r>
              <a:rPr lang="en-US" sz="2800" dirty="0"/>
              <a:t>Rearing children</a:t>
            </a:r>
          </a:p>
          <a:p>
            <a:pPr marL="574675" indent="-457200">
              <a:buClr>
                <a:schemeClr val="accent1"/>
              </a:buClr>
              <a:buFont typeface="Wingdings" panose="05000000000000000000" pitchFamily="2" charset="2"/>
              <a:buChar char="Ø"/>
            </a:pPr>
            <a:r>
              <a:rPr lang="en-US" sz="2800" dirty="0"/>
              <a:t>Managing a home</a:t>
            </a:r>
          </a:p>
          <a:p>
            <a:endParaRPr lang="en-US" dirty="0"/>
          </a:p>
        </p:txBody>
      </p:sp>
      <p:sp>
        <p:nvSpPr>
          <p:cNvPr id="4" name="Content Placeholder 3">
            <a:extLst>
              <a:ext uri="{FF2B5EF4-FFF2-40B4-BE49-F238E27FC236}">
                <a16:creationId xmlns:a16="http://schemas.microsoft.com/office/drawing/2014/main" id="{79BC2304-676F-4371-B22E-12DC7FAEBEE0}"/>
              </a:ext>
            </a:extLst>
          </p:cNvPr>
          <p:cNvSpPr>
            <a:spLocks noGrp="1"/>
          </p:cNvSpPr>
          <p:nvPr>
            <p:ph sz="half" idx="10"/>
          </p:nvPr>
        </p:nvSpPr>
        <p:spPr/>
        <p:txBody>
          <a:bodyPr/>
          <a:lstStyle/>
          <a:p>
            <a:pPr marL="631825" indent="-514350">
              <a:buClr>
                <a:schemeClr val="accent5"/>
              </a:buClr>
              <a:buFont typeface="Wingdings" panose="05000000000000000000" pitchFamily="2" charset="2"/>
              <a:buChar char="Ø"/>
            </a:pPr>
            <a:r>
              <a:rPr lang="en-US" sz="2800" dirty="0"/>
              <a:t>Getting started in an occupation</a:t>
            </a:r>
          </a:p>
          <a:p>
            <a:pPr marL="631825" indent="-514350">
              <a:buClr>
                <a:schemeClr val="accent5"/>
              </a:buClr>
              <a:buFont typeface="Wingdings" panose="05000000000000000000" pitchFamily="2" charset="2"/>
              <a:buChar char="Ø"/>
            </a:pPr>
            <a:r>
              <a:rPr lang="en-US" sz="2800" dirty="0"/>
              <a:t>Taking on civic responsibility</a:t>
            </a:r>
          </a:p>
          <a:p>
            <a:pPr marL="631825" indent="-514350">
              <a:buClr>
                <a:schemeClr val="accent5"/>
              </a:buClr>
              <a:buFont typeface="Wingdings" panose="05000000000000000000" pitchFamily="2" charset="2"/>
              <a:buChar char="Ø"/>
            </a:pPr>
            <a:r>
              <a:rPr lang="en-US" sz="2800" dirty="0"/>
              <a:t>Finding a congenial social group</a:t>
            </a:r>
          </a:p>
          <a:p>
            <a:endParaRPr lang="en-US" dirty="0"/>
          </a:p>
        </p:txBody>
      </p:sp>
    </p:spTree>
    <p:extLst>
      <p:ext uri="{BB962C8B-B14F-4D97-AF65-F5344CB8AC3E}">
        <p14:creationId xmlns:p14="http://schemas.microsoft.com/office/powerpoint/2010/main" val="14736017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B1C65-B45B-4C3D-8270-3055CC7876DF}"/>
              </a:ext>
            </a:extLst>
          </p:cNvPr>
          <p:cNvSpPr>
            <a:spLocks noGrp="1"/>
          </p:cNvSpPr>
          <p:nvPr>
            <p:ph type="title"/>
          </p:nvPr>
        </p:nvSpPr>
        <p:spPr/>
        <p:txBody>
          <a:bodyPr/>
          <a:lstStyle/>
          <a:p>
            <a:r>
              <a:rPr lang="en-US" dirty="0"/>
              <a:t>Selecting a Mate</a:t>
            </a:r>
          </a:p>
        </p:txBody>
      </p:sp>
      <p:sp>
        <p:nvSpPr>
          <p:cNvPr id="3" name="Content Placeholder 2">
            <a:extLst>
              <a:ext uri="{FF2B5EF4-FFF2-40B4-BE49-F238E27FC236}">
                <a16:creationId xmlns:a16="http://schemas.microsoft.com/office/drawing/2014/main" id="{89AA4F56-F79C-4BD1-8984-45C1FDD452C4}"/>
              </a:ext>
            </a:extLst>
          </p:cNvPr>
          <p:cNvSpPr>
            <a:spLocks noGrp="1"/>
          </p:cNvSpPr>
          <p:nvPr>
            <p:ph sz="half" idx="1"/>
          </p:nvPr>
        </p:nvSpPr>
        <p:spPr/>
        <p:txBody>
          <a:bodyPr/>
          <a:lstStyle/>
          <a:p>
            <a:pPr marL="457200" indent="-457200">
              <a:buClr>
                <a:schemeClr val="accent1"/>
              </a:buClr>
              <a:buFont typeface="Wingdings" panose="05000000000000000000" pitchFamily="2" charset="2"/>
              <a:buChar char="Ø"/>
            </a:pPr>
            <a:r>
              <a:rPr lang="en-US" dirty="0"/>
              <a:t>Historical events</a:t>
            </a:r>
          </a:p>
          <a:p>
            <a:pPr marL="457200" indent="-457200">
              <a:buClr>
                <a:schemeClr val="accent1"/>
              </a:buClr>
              <a:buFont typeface="Wingdings" panose="05000000000000000000" pitchFamily="2" charset="2"/>
              <a:buChar char="Ø"/>
            </a:pPr>
            <a:r>
              <a:rPr lang="en-US" dirty="0"/>
              <a:t>Race and ethnicity</a:t>
            </a:r>
          </a:p>
          <a:p>
            <a:pPr marL="457200" indent="-457200">
              <a:buClr>
                <a:schemeClr val="accent1"/>
              </a:buClr>
              <a:buFont typeface="Wingdings" panose="05000000000000000000" pitchFamily="2" charset="2"/>
              <a:buChar char="Ø"/>
            </a:pPr>
            <a:r>
              <a:rPr lang="en-US" dirty="0"/>
              <a:t>Social class</a:t>
            </a:r>
          </a:p>
          <a:p>
            <a:pPr marL="457200" indent="-457200">
              <a:buClr>
                <a:schemeClr val="accent1"/>
              </a:buClr>
              <a:buFont typeface="Wingdings" panose="05000000000000000000" pitchFamily="2" charset="2"/>
              <a:buChar char="Ø"/>
            </a:pPr>
            <a:r>
              <a:rPr lang="en-US" dirty="0"/>
              <a:t>Religion</a:t>
            </a:r>
          </a:p>
          <a:p>
            <a:pPr marL="457200" indent="-457200">
              <a:buClr>
                <a:schemeClr val="accent1"/>
              </a:buClr>
              <a:buFont typeface="Wingdings" panose="05000000000000000000" pitchFamily="2" charset="2"/>
              <a:buChar char="Ø"/>
            </a:pPr>
            <a:r>
              <a:rPr lang="en-US" dirty="0"/>
              <a:t>Region and urban/rural decisions</a:t>
            </a:r>
          </a:p>
          <a:p>
            <a:pPr marL="457200" indent="-457200">
              <a:buClr>
                <a:schemeClr val="accent1"/>
              </a:buClr>
              <a:buFont typeface="Wingdings" panose="05000000000000000000" pitchFamily="2" charset="2"/>
              <a:buChar char="Ø"/>
            </a:pPr>
            <a:r>
              <a:rPr lang="en-US" dirty="0"/>
              <a:t>Age expectation</a:t>
            </a:r>
          </a:p>
          <a:p>
            <a:endParaRPr lang="en-US" dirty="0"/>
          </a:p>
        </p:txBody>
      </p:sp>
      <p:pic>
        <p:nvPicPr>
          <p:cNvPr id="4" name="Picture 2" descr="C:\Users\Jean\Pictures\icon-36969_640.png">
            <a:extLst>
              <a:ext uri="{FF2B5EF4-FFF2-40B4-BE49-F238E27FC236}">
                <a16:creationId xmlns:a16="http://schemas.microsoft.com/office/drawing/2014/main" id="{C7C9AA79-05FD-4C98-BACD-2AB0B4D4DE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7086" y="1103845"/>
            <a:ext cx="4452894" cy="4452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95426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92C2B-35D7-40EE-B6DA-F7BAFA65919D}"/>
              </a:ext>
            </a:extLst>
          </p:cNvPr>
          <p:cNvSpPr>
            <a:spLocks noGrp="1"/>
          </p:cNvSpPr>
          <p:nvPr>
            <p:ph type="title"/>
          </p:nvPr>
        </p:nvSpPr>
        <p:spPr/>
        <p:txBody>
          <a:bodyPr/>
          <a:lstStyle/>
          <a:p>
            <a:r>
              <a:rPr lang="en-US" dirty="0"/>
              <a:t>Why Marry?</a:t>
            </a:r>
          </a:p>
        </p:txBody>
      </p:sp>
      <p:sp>
        <p:nvSpPr>
          <p:cNvPr id="3" name="Content Placeholder 2">
            <a:extLst>
              <a:ext uri="{FF2B5EF4-FFF2-40B4-BE49-F238E27FC236}">
                <a16:creationId xmlns:a16="http://schemas.microsoft.com/office/drawing/2014/main" id="{34DE2A07-679B-4292-B867-528168BD6140}"/>
              </a:ext>
            </a:extLst>
          </p:cNvPr>
          <p:cNvSpPr>
            <a:spLocks noGrp="1"/>
          </p:cNvSpPr>
          <p:nvPr>
            <p:ph sz="half" idx="1"/>
          </p:nvPr>
        </p:nvSpPr>
        <p:spPr/>
        <p:txBody>
          <a:bodyPr/>
          <a:lstStyle/>
          <a:p>
            <a:pPr algn="ctr"/>
            <a:endParaRPr lang="en-US" sz="4000" dirty="0"/>
          </a:p>
          <a:p>
            <a:pPr algn="ctr"/>
            <a:r>
              <a:rPr lang="en-US" sz="4000" dirty="0"/>
              <a:t>Marriage has long been linked to life satisfaction and longer, healthier lives. </a:t>
            </a:r>
          </a:p>
          <a:p>
            <a:endParaRPr lang="en-US" dirty="0"/>
          </a:p>
        </p:txBody>
      </p:sp>
      <p:pic>
        <p:nvPicPr>
          <p:cNvPr id="4" name="Picture 3">
            <a:extLst>
              <a:ext uri="{FF2B5EF4-FFF2-40B4-BE49-F238E27FC236}">
                <a16:creationId xmlns:a16="http://schemas.microsoft.com/office/drawing/2014/main" id="{C44AB22D-E869-45B0-B1D2-6B6D22F27A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387694">
            <a:off x="6435894" y="2181652"/>
            <a:ext cx="5146029" cy="2799795"/>
          </a:xfrm>
          <a:prstGeom prst="rect">
            <a:avLst/>
          </a:prstGeom>
        </p:spPr>
      </p:pic>
    </p:spTree>
    <p:extLst>
      <p:ext uri="{BB962C8B-B14F-4D97-AF65-F5344CB8AC3E}">
        <p14:creationId xmlns:p14="http://schemas.microsoft.com/office/powerpoint/2010/main" val="31120751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BF735-0244-453E-8DD7-2513FAB8F4C9}"/>
              </a:ext>
            </a:extLst>
          </p:cNvPr>
          <p:cNvSpPr>
            <a:spLocks noGrp="1"/>
          </p:cNvSpPr>
          <p:nvPr>
            <p:ph type="title"/>
          </p:nvPr>
        </p:nvSpPr>
        <p:spPr/>
        <p:txBody>
          <a:bodyPr/>
          <a:lstStyle/>
          <a:p>
            <a:r>
              <a:rPr lang="en-US" dirty="0"/>
              <a:t>Selecting a Mate</a:t>
            </a:r>
          </a:p>
        </p:txBody>
      </p:sp>
      <p:sp>
        <p:nvSpPr>
          <p:cNvPr id="3" name="Content Placeholder 2">
            <a:extLst>
              <a:ext uri="{FF2B5EF4-FFF2-40B4-BE49-F238E27FC236}">
                <a16:creationId xmlns:a16="http://schemas.microsoft.com/office/drawing/2014/main" id="{0E764EA7-FF4A-4B9D-A589-5FC9969EB98E}"/>
              </a:ext>
            </a:extLst>
          </p:cNvPr>
          <p:cNvSpPr>
            <a:spLocks noGrp="1"/>
          </p:cNvSpPr>
          <p:nvPr>
            <p:ph sz="half" idx="1"/>
          </p:nvPr>
        </p:nvSpPr>
        <p:spPr/>
        <p:txBody>
          <a:bodyPr/>
          <a:lstStyle/>
          <a:p>
            <a:pPr marL="457200" indent="-457200">
              <a:buClr>
                <a:schemeClr val="accent1"/>
              </a:buClr>
              <a:buFont typeface="Wingdings" panose="05000000000000000000" pitchFamily="2" charset="2"/>
              <a:buChar char="Ø"/>
            </a:pPr>
            <a:r>
              <a:rPr lang="en-US" dirty="0"/>
              <a:t>Make a decision knowledgeably</a:t>
            </a:r>
          </a:p>
          <a:p>
            <a:pPr marL="457200" indent="-457200">
              <a:buClr>
                <a:schemeClr val="accent1"/>
              </a:buClr>
              <a:buFont typeface="Wingdings" panose="05000000000000000000" pitchFamily="2" charset="2"/>
              <a:buChar char="Ø"/>
            </a:pPr>
            <a:r>
              <a:rPr lang="en-US" dirty="0"/>
              <a:t>Acknowledge social pressures and factors</a:t>
            </a:r>
          </a:p>
          <a:p>
            <a:pPr marL="457200" indent="-457200">
              <a:buClr>
                <a:schemeClr val="accent1"/>
              </a:buClr>
              <a:buFont typeface="Wingdings" panose="05000000000000000000" pitchFamily="2" charset="2"/>
              <a:buChar char="Ø"/>
            </a:pPr>
            <a:r>
              <a:rPr lang="en-US" dirty="0"/>
              <a:t>Acknowledge cultural pressures and factors</a:t>
            </a:r>
          </a:p>
          <a:p>
            <a:pPr marL="457200" indent="-457200">
              <a:buClr>
                <a:schemeClr val="accent1"/>
              </a:buClr>
              <a:buFont typeface="Wingdings" panose="05000000000000000000" pitchFamily="2" charset="2"/>
              <a:buChar char="Ø"/>
            </a:pPr>
            <a:r>
              <a:rPr lang="en-US" dirty="0"/>
              <a:t>Acknowledge family influences</a:t>
            </a:r>
          </a:p>
          <a:p>
            <a:endParaRPr lang="en-US" dirty="0"/>
          </a:p>
        </p:txBody>
      </p:sp>
      <p:pic>
        <p:nvPicPr>
          <p:cNvPr id="4" name="Picture 2" descr="C:\Users\Jean\AppData\Local\Microsoft\Windows\Temporary Internet Files\Content.IE5\992B68OE\love-163690_150.jpg">
            <a:extLst>
              <a:ext uri="{FF2B5EF4-FFF2-40B4-BE49-F238E27FC236}">
                <a16:creationId xmlns:a16="http://schemas.microsoft.com/office/drawing/2014/main" id="{31AB8A76-1EDD-49CA-8C85-9C0C94992A1D}"/>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26335" y="1940509"/>
            <a:ext cx="5316039" cy="297698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Tree>
    <p:extLst>
      <p:ext uri="{BB962C8B-B14F-4D97-AF65-F5344CB8AC3E}">
        <p14:creationId xmlns:p14="http://schemas.microsoft.com/office/powerpoint/2010/main" val="1420876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9DFB0-2C23-4A25-9D4F-F6F08003017A}"/>
              </a:ext>
            </a:extLst>
          </p:cNvPr>
          <p:cNvSpPr>
            <a:spLocks noGrp="1"/>
          </p:cNvSpPr>
          <p:nvPr>
            <p:ph type="title"/>
          </p:nvPr>
        </p:nvSpPr>
        <p:spPr/>
        <p:txBody>
          <a:bodyPr/>
          <a:lstStyle/>
          <a:p>
            <a:r>
              <a:rPr lang="en-US" dirty="0"/>
              <a:t>Learning to Live with a Marriage Partner</a:t>
            </a:r>
          </a:p>
        </p:txBody>
      </p:sp>
      <p:sp>
        <p:nvSpPr>
          <p:cNvPr id="3" name="Content Placeholder 2">
            <a:extLst>
              <a:ext uri="{FF2B5EF4-FFF2-40B4-BE49-F238E27FC236}">
                <a16:creationId xmlns:a16="http://schemas.microsoft.com/office/drawing/2014/main" id="{9C5C9FD2-B152-4B66-BB0D-909EC76561A9}"/>
              </a:ext>
            </a:extLst>
          </p:cNvPr>
          <p:cNvSpPr>
            <a:spLocks noGrp="1"/>
          </p:cNvSpPr>
          <p:nvPr>
            <p:ph sz="half" idx="1"/>
          </p:nvPr>
        </p:nvSpPr>
        <p:spPr/>
        <p:txBody>
          <a:bodyPr/>
          <a:lstStyle/>
          <a:p>
            <a:pPr marL="457200" indent="-457200">
              <a:buClr>
                <a:schemeClr val="accent1"/>
              </a:buClr>
              <a:buFont typeface="Wingdings" panose="05000000000000000000" pitchFamily="2" charset="2"/>
              <a:buChar char="Ø"/>
            </a:pPr>
            <a:r>
              <a:rPr lang="en-US" dirty="0"/>
              <a:t>Caring and acceptance</a:t>
            </a:r>
          </a:p>
          <a:p>
            <a:pPr marL="457200" indent="-457200">
              <a:buClr>
                <a:schemeClr val="accent1"/>
              </a:buClr>
              <a:buFont typeface="Wingdings" panose="05000000000000000000" pitchFamily="2" charset="2"/>
              <a:buChar char="Ø"/>
            </a:pPr>
            <a:r>
              <a:rPr lang="en-US" dirty="0"/>
              <a:t>Commitment to sharing</a:t>
            </a:r>
          </a:p>
          <a:p>
            <a:pPr marL="457200" indent="-457200">
              <a:buClr>
                <a:schemeClr val="accent1"/>
              </a:buClr>
              <a:buFont typeface="Wingdings" panose="05000000000000000000" pitchFamily="2" charset="2"/>
              <a:buChar char="Ø"/>
            </a:pPr>
            <a:r>
              <a:rPr lang="en-US" dirty="0"/>
              <a:t>Not martyring</a:t>
            </a:r>
          </a:p>
          <a:p>
            <a:pPr marL="457200" indent="-457200">
              <a:buClr>
                <a:schemeClr val="accent1"/>
              </a:buClr>
              <a:buFont typeface="Wingdings" panose="05000000000000000000" pitchFamily="2" charset="2"/>
              <a:buChar char="Ø"/>
            </a:pPr>
            <a:r>
              <a:rPr lang="en-US" dirty="0"/>
              <a:t>Not manipulating</a:t>
            </a:r>
          </a:p>
          <a:p>
            <a:endParaRPr lang="en-US" dirty="0"/>
          </a:p>
        </p:txBody>
      </p:sp>
      <p:sp>
        <p:nvSpPr>
          <p:cNvPr id="4" name="Content Placeholder 3">
            <a:extLst>
              <a:ext uri="{FF2B5EF4-FFF2-40B4-BE49-F238E27FC236}">
                <a16:creationId xmlns:a16="http://schemas.microsoft.com/office/drawing/2014/main" id="{B8FFE0E3-17F6-4D0D-ADF0-259163F53B01}"/>
              </a:ext>
            </a:extLst>
          </p:cNvPr>
          <p:cNvSpPr>
            <a:spLocks noGrp="1"/>
          </p:cNvSpPr>
          <p:nvPr>
            <p:ph sz="half" idx="10"/>
          </p:nvPr>
        </p:nvSpPr>
        <p:spPr/>
        <p:txBody>
          <a:bodyPr/>
          <a:lstStyle/>
          <a:p>
            <a:pPr marL="457200" indent="-457200">
              <a:buClr>
                <a:schemeClr val="accent1"/>
              </a:buClr>
              <a:buFont typeface="Wingdings" panose="05000000000000000000" pitchFamily="2" charset="2"/>
              <a:buChar char="Ø"/>
            </a:pPr>
            <a:r>
              <a:rPr lang="en-US" dirty="0"/>
              <a:t>Accepting emotional interdependence</a:t>
            </a:r>
          </a:p>
          <a:p>
            <a:pPr marL="457200" indent="-457200">
              <a:buClr>
                <a:schemeClr val="accent1"/>
              </a:buClr>
              <a:buFont typeface="Wingdings" panose="05000000000000000000" pitchFamily="2" charset="2"/>
              <a:buChar char="Ø"/>
            </a:pPr>
            <a:r>
              <a:rPr lang="en-US" dirty="0"/>
              <a:t>Acknowledging uniqueness of partner</a:t>
            </a:r>
          </a:p>
          <a:p>
            <a:endParaRPr lang="en-US" dirty="0"/>
          </a:p>
        </p:txBody>
      </p:sp>
      <p:pic>
        <p:nvPicPr>
          <p:cNvPr id="5" name="Picture 4">
            <a:extLst>
              <a:ext uri="{FF2B5EF4-FFF2-40B4-BE49-F238E27FC236}">
                <a16:creationId xmlns:a16="http://schemas.microsoft.com/office/drawing/2014/main" id="{DC08487B-FBAA-4FC9-B317-6F25C4FBCD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56184" y="3089658"/>
            <a:ext cx="2819401" cy="3525112"/>
          </a:xfrm>
          <a:prstGeom prst="rect">
            <a:avLst/>
          </a:prstGeom>
        </p:spPr>
      </p:pic>
    </p:spTree>
    <p:extLst>
      <p:ext uri="{BB962C8B-B14F-4D97-AF65-F5344CB8AC3E}">
        <p14:creationId xmlns:p14="http://schemas.microsoft.com/office/powerpoint/2010/main" val="1984206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2F7C4-257D-4BB6-8E14-6CF928C53F66}"/>
              </a:ext>
            </a:extLst>
          </p:cNvPr>
          <p:cNvSpPr>
            <a:spLocks noGrp="1"/>
          </p:cNvSpPr>
          <p:nvPr>
            <p:ph type="title"/>
          </p:nvPr>
        </p:nvSpPr>
        <p:spPr/>
        <p:txBody>
          <a:bodyPr/>
          <a:lstStyle/>
          <a:p>
            <a:r>
              <a:rPr lang="en-US" dirty="0"/>
              <a:t>Starting a Family</a:t>
            </a:r>
          </a:p>
        </p:txBody>
      </p:sp>
      <p:sp>
        <p:nvSpPr>
          <p:cNvPr id="3" name="Content Placeholder 2">
            <a:extLst>
              <a:ext uri="{FF2B5EF4-FFF2-40B4-BE49-F238E27FC236}">
                <a16:creationId xmlns:a16="http://schemas.microsoft.com/office/drawing/2014/main" id="{3E4235E3-0D9F-43CE-AEAC-5D2418891C8A}"/>
              </a:ext>
            </a:extLst>
          </p:cNvPr>
          <p:cNvSpPr>
            <a:spLocks noGrp="1"/>
          </p:cNvSpPr>
          <p:nvPr>
            <p:ph sz="half" idx="1"/>
          </p:nvPr>
        </p:nvSpPr>
        <p:spPr/>
        <p:txBody>
          <a:bodyPr/>
          <a:lstStyle/>
          <a:p>
            <a:r>
              <a:rPr lang="en-US" dirty="0"/>
              <a:t>What does this involve? </a:t>
            </a:r>
          </a:p>
          <a:p>
            <a:endParaRPr lang="en-US" dirty="0"/>
          </a:p>
          <a:p>
            <a:r>
              <a:rPr lang="en-US" dirty="0"/>
              <a:t>What does this cost?  </a:t>
            </a:r>
          </a:p>
          <a:p>
            <a:pPr marL="109728"/>
            <a:r>
              <a:rPr lang="en-US" dirty="0"/>
              <a:t>     </a:t>
            </a:r>
          </a:p>
          <a:p>
            <a:pPr marL="109728" algn="ctr"/>
            <a:r>
              <a:rPr lang="en-US" dirty="0">
                <a:hlinkClick r:id="rId3"/>
              </a:rPr>
              <a:t>Cost of Raising a Child Calculator</a:t>
            </a:r>
            <a:endParaRPr lang="en-US" dirty="0"/>
          </a:p>
          <a:p>
            <a:pPr marL="109728" algn="ctr"/>
            <a:r>
              <a:rPr lang="en-US" dirty="0"/>
              <a:t>(click on link)</a:t>
            </a:r>
          </a:p>
          <a:p>
            <a:endParaRPr lang="en-US" dirty="0"/>
          </a:p>
        </p:txBody>
      </p:sp>
      <p:pic>
        <p:nvPicPr>
          <p:cNvPr id="5" name="Picture 4">
            <a:extLst>
              <a:ext uri="{FF2B5EF4-FFF2-40B4-BE49-F238E27FC236}">
                <a16:creationId xmlns:a16="http://schemas.microsoft.com/office/drawing/2014/main" id="{F8DE5890-051C-4B55-821A-70A4267EE1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8185" y="1979325"/>
            <a:ext cx="2765660" cy="2194091"/>
          </a:xfrm>
          <a:prstGeom prst="rect">
            <a:avLst/>
          </a:prstGeom>
        </p:spPr>
      </p:pic>
    </p:spTree>
    <p:extLst>
      <p:ext uri="{BB962C8B-B14F-4D97-AF65-F5344CB8AC3E}">
        <p14:creationId xmlns:p14="http://schemas.microsoft.com/office/powerpoint/2010/main" val="23210458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0651B-E6AC-4719-8DFA-21922251E59F}"/>
              </a:ext>
            </a:extLst>
          </p:cNvPr>
          <p:cNvSpPr>
            <a:spLocks noGrp="1"/>
          </p:cNvSpPr>
          <p:nvPr>
            <p:ph type="title"/>
          </p:nvPr>
        </p:nvSpPr>
        <p:spPr/>
        <p:txBody>
          <a:bodyPr/>
          <a:lstStyle/>
          <a:p>
            <a:r>
              <a:rPr lang="en-US" dirty="0"/>
              <a:t>Rearing Children</a:t>
            </a:r>
          </a:p>
        </p:txBody>
      </p:sp>
      <p:sp>
        <p:nvSpPr>
          <p:cNvPr id="3" name="Content Placeholder 2">
            <a:extLst>
              <a:ext uri="{FF2B5EF4-FFF2-40B4-BE49-F238E27FC236}">
                <a16:creationId xmlns:a16="http://schemas.microsoft.com/office/drawing/2014/main" id="{2988A292-E81B-46B8-8D17-E583A5F4ECD1}"/>
              </a:ext>
            </a:extLst>
          </p:cNvPr>
          <p:cNvSpPr>
            <a:spLocks noGrp="1"/>
          </p:cNvSpPr>
          <p:nvPr>
            <p:ph sz="half" idx="1"/>
          </p:nvPr>
        </p:nvSpPr>
        <p:spPr/>
        <p:txBody>
          <a:bodyPr/>
          <a:lstStyle/>
          <a:p>
            <a:r>
              <a:rPr lang="en-US" dirty="0"/>
              <a:t>Other resources include:</a:t>
            </a:r>
          </a:p>
          <a:p>
            <a:pPr lvl="1">
              <a:buFont typeface="Wingdings" panose="05000000000000000000" pitchFamily="2" charset="2"/>
              <a:buChar char="Ø"/>
            </a:pPr>
            <a:r>
              <a:rPr lang="en-US" dirty="0"/>
              <a:t>Time</a:t>
            </a:r>
          </a:p>
          <a:p>
            <a:pPr lvl="1">
              <a:buFont typeface="Wingdings" panose="05000000000000000000" pitchFamily="2" charset="2"/>
              <a:buChar char="Ø"/>
            </a:pPr>
            <a:r>
              <a:rPr lang="en-US" dirty="0"/>
              <a:t>Energy</a:t>
            </a:r>
          </a:p>
          <a:p>
            <a:pPr lvl="1">
              <a:buFont typeface="Wingdings" panose="05000000000000000000" pitchFamily="2" charset="2"/>
              <a:buChar char="Ø"/>
            </a:pPr>
            <a:r>
              <a:rPr lang="en-US" dirty="0"/>
              <a:t>Abstract resources, such as family help, social outlets or community support</a:t>
            </a:r>
          </a:p>
          <a:p>
            <a:endParaRPr lang="en-US" dirty="0"/>
          </a:p>
        </p:txBody>
      </p:sp>
      <p:pic>
        <p:nvPicPr>
          <p:cNvPr id="4" name="Picture 2" descr="Playschool, Children, Human, Kids">
            <a:extLst>
              <a:ext uri="{FF2B5EF4-FFF2-40B4-BE49-F238E27FC236}">
                <a16:creationId xmlns:a16="http://schemas.microsoft.com/office/drawing/2014/main" id="{E77E076E-84BD-46F2-9694-89AD709EC2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2830" y="3429000"/>
            <a:ext cx="6518031" cy="3259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33312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ADA49-55A5-4832-88EA-1B620DE7339D}"/>
              </a:ext>
            </a:extLst>
          </p:cNvPr>
          <p:cNvSpPr>
            <a:spLocks noGrp="1"/>
          </p:cNvSpPr>
          <p:nvPr>
            <p:ph type="title"/>
          </p:nvPr>
        </p:nvSpPr>
        <p:spPr/>
        <p:txBody>
          <a:bodyPr/>
          <a:lstStyle/>
          <a:p>
            <a:r>
              <a:rPr lang="en-US" dirty="0"/>
              <a:t>Managing a Home</a:t>
            </a:r>
          </a:p>
        </p:txBody>
      </p:sp>
      <p:sp>
        <p:nvSpPr>
          <p:cNvPr id="3" name="Content Placeholder 2">
            <a:extLst>
              <a:ext uri="{FF2B5EF4-FFF2-40B4-BE49-F238E27FC236}">
                <a16:creationId xmlns:a16="http://schemas.microsoft.com/office/drawing/2014/main" id="{447900CD-1414-473F-9C73-660EA5CBC357}"/>
              </a:ext>
            </a:extLst>
          </p:cNvPr>
          <p:cNvSpPr>
            <a:spLocks noGrp="1"/>
          </p:cNvSpPr>
          <p:nvPr>
            <p:ph sz="half" idx="1"/>
          </p:nvPr>
        </p:nvSpPr>
        <p:spPr/>
        <p:txBody>
          <a:bodyPr/>
          <a:lstStyle/>
          <a:p>
            <a:pPr marL="457200" indent="-457200">
              <a:buClr>
                <a:schemeClr val="accent1"/>
              </a:buClr>
              <a:buSzPct val="78000"/>
              <a:buFont typeface="Wingdings" panose="05000000000000000000" pitchFamily="2" charset="2"/>
              <a:buChar char="Ø"/>
            </a:pPr>
            <a:r>
              <a:rPr lang="en-US" sz="2800" dirty="0"/>
              <a:t>Own or rent</a:t>
            </a:r>
          </a:p>
          <a:p>
            <a:pPr marL="457200" indent="-457200">
              <a:buClr>
                <a:schemeClr val="accent1"/>
              </a:buClr>
              <a:buSzPct val="78000"/>
              <a:buFont typeface="Wingdings" panose="05000000000000000000" pitchFamily="2" charset="2"/>
              <a:buChar char="Ø"/>
            </a:pPr>
            <a:r>
              <a:rPr lang="en-US" sz="2800" dirty="0"/>
              <a:t>House or apartment</a:t>
            </a:r>
          </a:p>
          <a:p>
            <a:pPr marL="457200" indent="-457200">
              <a:buClr>
                <a:schemeClr val="accent1"/>
              </a:buClr>
              <a:buSzPct val="78000"/>
              <a:buFont typeface="Wingdings" panose="05000000000000000000" pitchFamily="2" charset="2"/>
              <a:buChar char="Ø"/>
            </a:pPr>
            <a:r>
              <a:rPr lang="en-US" sz="2800" dirty="0"/>
              <a:t>Geographic location</a:t>
            </a:r>
          </a:p>
          <a:p>
            <a:pPr marL="457200" indent="-457200">
              <a:buClr>
                <a:schemeClr val="accent1"/>
              </a:buClr>
              <a:buSzPct val="78000"/>
              <a:buFont typeface="Wingdings" panose="05000000000000000000" pitchFamily="2" charset="2"/>
              <a:buChar char="Ø"/>
            </a:pPr>
            <a:r>
              <a:rPr lang="en-US" sz="2800" dirty="0"/>
              <a:t>Paying bills</a:t>
            </a:r>
          </a:p>
          <a:p>
            <a:pPr marL="457200" indent="-457200">
              <a:buClr>
                <a:schemeClr val="accent1"/>
              </a:buClr>
              <a:buSzPct val="78000"/>
              <a:buFont typeface="Wingdings" panose="05000000000000000000" pitchFamily="2" charset="2"/>
              <a:buChar char="Ø"/>
            </a:pPr>
            <a:r>
              <a:rPr lang="en-US" sz="2800" dirty="0"/>
              <a:t>Managing repairs or needs</a:t>
            </a:r>
          </a:p>
          <a:p>
            <a:pPr marL="457200" indent="-457200">
              <a:buClr>
                <a:schemeClr val="accent1"/>
              </a:buClr>
              <a:buSzPct val="78000"/>
              <a:buFont typeface="Wingdings" panose="05000000000000000000" pitchFamily="2" charset="2"/>
              <a:buChar char="Ø"/>
            </a:pPr>
            <a:r>
              <a:rPr lang="en-US" sz="2800" dirty="0"/>
              <a:t>Other considerations</a:t>
            </a:r>
          </a:p>
          <a:p>
            <a:endParaRPr lang="en-US" dirty="0"/>
          </a:p>
        </p:txBody>
      </p:sp>
      <p:pic>
        <p:nvPicPr>
          <p:cNvPr id="4" name="Content Placeholder 3">
            <a:extLst>
              <a:ext uri="{FF2B5EF4-FFF2-40B4-BE49-F238E27FC236}">
                <a16:creationId xmlns:a16="http://schemas.microsoft.com/office/drawing/2014/main" id="{C45EF6BB-3ACB-41D0-81E5-2FFA3087AD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9296" y="1420420"/>
            <a:ext cx="3630684" cy="4094871"/>
          </a:xfrm>
          <a:prstGeom prst="rect">
            <a:avLst/>
          </a:prstGeom>
        </p:spPr>
      </p:pic>
    </p:spTree>
    <p:extLst>
      <p:ext uri="{BB962C8B-B14F-4D97-AF65-F5344CB8AC3E}">
        <p14:creationId xmlns:p14="http://schemas.microsoft.com/office/powerpoint/2010/main" val="16050821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9BD98-7D11-479B-B8C2-F8D2A91862BD}"/>
              </a:ext>
            </a:extLst>
          </p:cNvPr>
          <p:cNvSpPr>
            <a:spLocks noGrp="1"/>
          </p:cNvSpPr>
          <p:nvPr>
            <p:ph type="title"/>
          </p:nvPr>
        </p:nvSpPr>
        <p:spPr/>
        <p:txBody>
          <a:bodyPr/>
          <a:lstStyle/>
          <a:p>
            <a:r>
              <a:rPr lang="en-US" dirty="0"/>
              <a:t>Starting a Career</a:t>
            </a:r>
          </a:p>
        </p:txBody>
      </p:sp>
      <p:sp>
        <p:nvSpPr>
          <p:cNvPr id="3" name="Content Placeholder 2">
            <a:extLst>
              <a:ext uri="{FF2B5EF4-FFF2-40B4-BE49-F238E27FC236}">
                <a16:creationId xmlns:a16="http://schemas.microsoft.com/office/drawing/2014/main" id="{C649B902-BF89-4FFF-9981-5FC38F52FFDB}"/>
              </a:ext>
            </a:extLst>
          </p:cNvPr>
          <p:cNvSpPr>
            <a:spLocks noGrp="1"/>
          </p:cNvSpPr>
          <p:nvPr>
            <p:ph sz="half" idx="1"/>
          </p:nvPr>
        </p:nvSpPr>
        <p:spPr/>
        <p:txBody>
          <a:bodyPr/>
          <a:lstStyle/>
          <a:p>
            <a:r>
              <a:rPr lang="en-US" sz="3200" dirty="0"/>
              <a:t>What does this require?</a:t>
            </a:r>
          </a:p>
          <a:p>
            <a:pPr marL="914400" lvl="1" indent="-457200">
              <a:buFont typeface="Wingdings" panose="05000000000000000000" pitchFamily="2" charset="2"/>
              <a:buChar char="Ø"/>
            </a:pPr>
            <a:r>
              <a:rPr lang="en-US" sz="2800" dirty="0"/>
              <a:t>Level of education</a:t>
            </a:r>
          </a:p>
          <a:p>
            <a:pPr marL="914400" lvl="1" indent="-457200">
              <a:buFont typeface="Wingdings" panose="05000000000000000000" pitchFamily="2" charset="2"/>
              <a:buChar char="Ø"/>
            </a:pPr>
            <a:r>
              <a:rPr lang="en-US" sz="2800" dirty="0"/>
              <a:t>Experience</a:t>
            </a:r>
          </a:p>
          <a:p>
            <a:pPr marL="914400" lvl="1" indent="-457200">
              <a:buFont typeface="Wingdings" panose="05000000000000000000" pitchFamily="2" charset="2"/>
              <a:buChar char="Ø"/>
            </a:pPr>
            <a:r>
              <a:rPr lang="en-US" sz="2800" dirty="0"/>
              <a:t>Willingness to relocate</a:t>
            </a:r>
          </a:p>
          <a:p>
            <a:pPr marL="914400" lvl="1" indent="-457200">
              <a:buFont typeface="Wingdings" panose="05000000000000000000" pitchFamily="2" charset="2"/>
              <a:buChar char="Ø"/>
            </a:pPr>
            <a:r>
              <a:rPr lang="en-US" sz="2800" dirty="0"/>
              <a:t>Salary conditions</a:t>
            </a:r>
          </a:p>
          <a:p>
            <a:pPr marL="914400" lvl="1" indent="-457200">
              <a:buFont typeface="Wingdings" panose="05000000000000000000" pitchFamily="2" charset="2"/>
              <a:buChar char="Ø"/>
            </a:pPr>
            <a:r>
              <a:rPr lang="en-US" sz="2800" dirty="0"/>
              <a:t>Degree of interest to you</a:t>
            </a:r>
          </a:p>
          <a:p>
            <a:pPr marL="914400" lvl="1" indent="-457200">
              <a:buFont typeface="Wingdings" panose="05000000000000000000" pitchFamily="2" charset="2"/>
              <a:buChar char="Ø"/>
            </a:pPr>
            <a:r>
              <a:rPr lang="en-US" sz="2800" dirty="0"/>
              <a:t>Hours of work per week</a:t>
            </a:r>
          </a:p>
          <a:p>
            <a:endParaRPr lang="en-US" dirty="0"/>
          </a:p>
        </p:txBody>
      </p:sp>
      <p:pic>
        <p:nvPicPr>
          <p:cNvPr id="4" name="Picture 3">
            <a:extLst>
              <a:ext uri="{FF2B5EF4-FFF2-40B4-BE49-F238E27FC236}">
                <a16:creationId xmlns:a16="http://schemas.microsoft.com/office/drawing/2014/main" id="{A68860C7-DFD3-46EB-8DE4-28CA8DB0CC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3337" y="1645650"/>
            <a:ext cx="2941582" cy="4283858"/>
          </a:xfrm>
          <a:prstGeom prst="rect">
            <a:avLst/>
          </a:prstGeom>
        </p:spPr>
      </p:pic>
    </p:spTree>
    <p:extLst>
      <p:ext uri="{BB962C8B-B14F-4D97-AF65-F5344CB8AC3E}">
        <p14:creationId xmlns:p14="http://schemas.microsoft.com/office/powerpoint/2010/main" val="16221584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AE447-BEE3-43F8-9C1C-987B954DF266}"/>
              </a:ext>
            </a:extLst>
          </p:cNvPr>
          <p:cNvSpPr>
            <a:spLocks noGrp="1"/>
          </p:cNvSpPr>
          <p:nvPr>
            <p:ph type="title"/>
          </p:nvPr>
        </p:nvSpPr>
        <p:spPr/>
        <p:txBody>
          <a:bodyPr/>
          <a:lstStyle/>
          <a:p>
            <a:r>
              <a:rPr lang="en-US" dirty="0"/>
              <a:t>Taking on Civic Responsibility </a:t>
            </a:r>
          </a:p>
        </p:txBody>
      </p:sp>
      <p:sp>
        <p:nvSpPr>
          <p:cNvPr id="3" name="Content Placeholder 2">
            <a:extLst>
              <a:ext uri="{FF2B5EF4-FFF2-40B4-BE49-F238E27FC236}">
                <a16:creationId xmlns:a16="http://schemas.microsoft.com/office/drawing/2014/main" id="{662B14B5-1E4A-41C5-B29E-2777293ABE70}"/>
              </a:ext>
            </a:extLst>
          </p:cNvPr>
          <p:cNvSpPr>
            <a:spLocks noGrp="1"/>
          </p:cNvSpPr>
          <p:nvPr>
            <p:ph sz="half" idx="1"/>
          </p:nvPr>
        </p:nvSpPr>
        <p:spPr/>
        <p:txBody>
          <a:bodyPr/>
          <a:lstStyle/>
          <a:p>
            <a:pPr marL="457200" indent="-457200">
              <a:buClr>
                <a:schemeClr val="accent1"/>
              </a:buClr>
              <a:buSzPct val="75000"/>
              <a:buFont typeface="Wingdings" panose="05000000000000000000" pitchFamily="2" charset="2"/>
              <a:buChar char="Ø"/>
            </a:pPr>
            <a:r>
              <a:rPr lang="en-US" sz="2800" dirty="0"/>
              <a:t>Church or other faith-based involvement</a:t>
            </a:r>
          </a:p>
          <a:p>
            <a:pPr marL="457200" indent="-457200">
              <a:buClr>
                <a:schemeClr val="accent1"/>
              </a:buClr>
              <a:buSzPct val="75000"/>
              <a:buFont typeface="Wingdings" panose="05000000000000000000" pitchFamily="2" charset="2"/>
              <a:buChar char="Ø"/>
            </a:pPr>
            <a:r>
              <a:rPr lang="en-US" sz="2800" dirty="0"/>
              <a:t>Working with schools</a:t>
            </a:r>
          </a:p>
          <a:p>
            <a:pPr marL="457200" indent="-457200">
              <a:buClr>
                <a:schemeClr val="accent1"/>
              </a:buClr>
              <a:buSzPct val="75000"/>
              <a:buFont typeface="Wingdings" panose="05000000000000000000" pitchFamily="2" charset="2"/>
              <a:buChar char="Ø"/>
            </a:pPr>
            <a:r>
              <a:rPr lang="en-US" sz="2800" dirty="0"/>
              <a:t>Running for public office</a:t>
            </a:r>
          </a:p>
          <a:p>
            <a:pPr marL="457200" indent="-457200">
              <a:buClr>
                <a:schemeClr val="accent1"/>
              </a:buClr>
              <a:buSzPct val="75000"/>
              <a:buFont typeface="Wingdings" panose="05000000000000000000" pitchFamily="2" charset="2"/>
              <a:buChar char="Ø"/>
            </a:pPr>
            <a:r>
              <a:rPr lang="en-US" sz="2800" dirty="0"/>
              <a:t>Being a part of civic clubs, such as Lions or Rotary</a:t>
            </a:r>
          </a:p>
          <a:p>
            <a:pPr marL="457200" indent="-457200">
              <a:buClr>
                <a:schemeClr val="accent1"/>
              </a:buClr>
              <a:buSzPct val="75000"/>
              <a:buFont typeface="Wingdings" panose="05000000000000000000" pitchFamily="2" charset="2"/>
              <a:buChar char="Ø"/>
            </a:pPr>
            <a:r>
              <a:rPr lang="en-US" sz="2800" dirty="0"/>
              <a:t>Involvement with youth groups, such as Boy Scouts or YWCA</a:t>
            </a:r>
          </a:p>
          <a:p>
            <a:pPr marL="457200" indent="-457200">
              <a:buClr>
                <a:schemeClr val="accent1"/>
              </a:buClr>
              <a:buSzPct val="75000"/>
              <a:buFont typeface="Wingdings" panose="05000000000000000000" pitchFamily="2" charset="2"/>
              <a:buChar char="Ø"/>
            </a:pPr>
            <a:r>
              <a:rPr lang="en-US" sz="2800" dirty="0"/>
              <a:t>Volunteering for social service agencies, such as Meals on Wheels</a:t>
            </a:r>
          </a:p>
          <a:p>
            <a:endParaRPr lang="en-US" dirty="0"/>
          </a:p>
        </p:txBody>
      </p:sp>
    </p:spTree>
    <p:extLst>
      <p:ext uri="{BB962C8B-B14F-4D97-AF65-F5344CB8AC3E}">
        <p14:creationId xmlns:p14="http://schemas.microsoft.com/office/powerpoint/2010/main" val="29482802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C7501-C9A3-4B18-8A02-4D8383E3F477}"/>
              </a:ext>
            </a:extLst>
          </p:cNvPr>
          <p:cNvSpPr>
            <a:spLocks noGrp="1"/>
          </p:cNvSpPr>
          <p:nvPr>
            <p:ph type="title"/>
          </p:nvPr>
        </p:nvSpPr>
        <p:spPr/>
        <p:txBody>
          <a:bodyPr/>
          <a:lstStyle/>
          <a:p>
            <a:r>
              <a:rPr lang="en-US" dirty="0"/>
              <a:t>Societal and Cultural Influences</a:t>
            </a:r>
          </a:p>
        </p:txBody>
      </p:sp>
      <p:pic>
        <p:nvPicPr>
          <p:cNvPr id="4" name="Picture 3">
            <a:extLst>
              <a:ext uri="{FF2B5EF4-FFF2-40B4-BE49-F238E27FC236}">
                <a16:creationId xmlns:a16="http://schemas.microsoft.com/office/drawing/2014/main" id="{71337AAE-A20D-4DE9-8F5F-4FB433BC3A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664" y="2573743"/>
            <a:ext cx="3509882" cy="2339921"/>
          </a:xfrm>
          <a:prstGeom prst="rect">
            <a:avLst/>
          </a:prstGeom>
        </p:spPr>
      </p:pic>
      <p:pic>
        <p:nvPicPr>
          <p:cNvPr id="5" name="Picture 4">
            <a:extLst>
              <a:ext uri="{FF2B5EF4-FFF2-40B4-BE49-F238E27FC236}">
                <a16:creationId xmlns:a16="http://schemas.microsoft.com/office/drawing/2014/main" id="{6EBADF53-5DEE-4851-AAC3-C69EB08119D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53341" y="2239886"/>
            <a:ext cx="2010104" cy="3007637"/>
          </a:xfrm>
          <a:prstGeom prst="rect">
            <a:avLst/>
          </a:prstGeom>
        </p:spPr>
      </p:pic>
      <p:pic>
        <p:nvPicPr>
          <p:cNvPr id="6" name="Picture 5">
            <a:extLst>
              <a:ext uri="{FF2B5EF4-FFF2-40B4-BE49-F238E27FC236}">
                <a16:creationId xmlns:a16="http://schemas.microsoft.com/office/drawing/2014/main" id="{FA4C4DB6-C8A8-418A-81EF-B07742324BD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88428" y="2122315"/>
            <a:ext cx="2162908" cy="3242780"/>
          </a:xfrm>
          <a:prstGeom prst="rect">
            <a:avLst/>
          </a:prstGeom>
        </p:spPr>
      </p:pic>
    </p:spTree>
    <p:extLst>
      <p:ext uri="{BB962C8B-B14F-4D97-AF65-F5344CB8AC3E}">
        <p14:creationId xmlns:p14="http://schemas.microsoft.com/office/powerpoint/2010/main" val="35352162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01538-2A68-4798-871E-F729A8CB5DFF}"/>
              </a:ext>
            </a:extLst>
          </p:cNvPr>
          <p:cNvSpPr>
            <a:spLocks noGrp="1"/>
          </p:cNvSpPr>
          <p:nvPr>
            <p:ph type="title"/>
          </p:nvPr>
        </p:nvSpPr>
        <p:spPr/>
        <p:txBody>
          <a:bodyPr/>
          <a:lstStyle/>
          <a:p>
            <a:r>
              <a:rPr lang="en-US" dirty="0"/>
              <a:t>What will influence you?</a:t>
            </a:r>
          </a:p>
        </p:txBody>
      </p:sp>
      <p:sp>
        <p:nvSpPr>
          <p:cNvPr id="3" name="Content Placeholder 2">
            <a:extLst>
              <a:ext uri="{FF2B5EF4-FFF2-40B4-BE49-F238E27FC236}">
                <a16:creationId xmlns:a16="http://schemas.microsoft.com/office/drawing/2014/main" id="{1F25A077-6F8B-42F2-B367-CE32E72329D4}"/>
              </a:ext>
            </a:extLst>
          </p:cNvPr>
          <p:cNvSpPr>
            <a:spLocks noGrp="1"/>
          </p:cNvSpPr>
          <p:nvPr>
            <p:ph sz="half" idx="1"/>
          </p:nvPr>
        </p:nvSpPr>
        <p:spPr/>
        <p:txBody>
          <a:bodyPr/>
          <a:lstStyle/>
          <a:p>
            <a:r>
              <a:rPr lang="en-US" dirty="0"/>
              <a:t>How will your family of origin home influence what your own home will be?</a:t>
            </a:r>
          </a:p>
          <a:p>
            <a:pPr lvl="1">
              <a:buFont typeface="Wingdings" panose="05000000000000000000" pitchFamily="2" charset="2"/>
              <a:buChar char="Ø"/>
            </a:pPr>
            <a:r>
              <a:rPr lang="en-US" dirty="0"/>
              <a:t>Parenting styles</a:t>
            </a:r>
          </a:p>
          <a:p>
            <a:pPr lvl="1">
              <a:buFont typeface="Wingdings" panose="05000000000000000000" pitchFamily="2" charset="2"/>
              <a:buChar char="Ø"/>
            </a:pPr>
            <a:r>
              <a:rPr lang="en-US" dirty="0"/>
              <a:t>Economics and money management</a:t>
            </a:r>
          </a:p>
          <a:p>
            <a:pPr lvl="1">
              <a:buFont typeface="Wingdings" panose="05000000000000000000" pitchFamily="2" charset="2"/>
              <a:buChar char="Ø"/>
            </a:pPr>
            <a:r>
              <a:rPr lang="en-US" dirty="0"/>
              <a:t>Work ethic</a:t>
            </a:r>
          </a:p>
          <a:p>
            <a:endParaRPr lang="en-US" dirty="0"/>
          </a:p>
        </p:txBody>
      </p:sp>
      <p:pic>
        <p:nvPicPr>
          <p:cNvPr id="4" name="Picture 2">
            <a:extLst>
              <a:ext uri="{FF2B5EF4-FFF2-40B4-BE49-F238E27FC236}">
                <a16:creationId xmlns:a16="http://schemas.microsoft.com/office/drawing/2014/main" id="{76FE0E25-C774-45C9-9C72-56BC105CA1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2426" y="2951671"/>
            <a:ext cx="2041752" cy="309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a:extLst>
              <a:ext uri="{FF2B5EF4-FFF2-40B4-BE49-F238E27FC236}">
                <a16:creationId xmlns:a16="http://schemas.microsoft.com/office/drawing/2014/main" id="{79E0FCB2-91E0-4EA8-AE82-3BAAE00C91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5228" y="4106296"/>
            <a:ext cx="2866622" cy="2006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a:extLst>
              <a:ext uri="{FF2B5EF4-FFF2-40B4-BE49-F238E27FC236}">
                <a16:creationId xmlns:a16="http://schemas.microsoft.com/office/drawing/2014/main" id="{0EB2CFA0-070B-4DE0-833C-44473D5105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7055" y="4064492"/>
            <a:ext cx="1602521" cy="2090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92496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8E19B-2922-40C0-8E09-E10EEB6C3821}"/>
              </a:ext>
            </a:extLst>
          </p:cNvPr>
          <p:cNvSpPr>
            <a:spLocks noGrp="1"/>
          </p:cNvSpPr>
          <p:nvPr>
            <p:ph type="title"/>
          </p:nvPr>
        </p:nvSpPr>
        <p:spPr/>
        <p:txBody>
          <a:bodyPr/>
          <a:lstStyle/>
          <a:p>
            <a:r>
              <a:rPr lang="en-US" dirty="0"/>
              <a:t>Finding a Congenial Social Group</a:t>
            </a:r>
          </a:p>
        </p:txBody>
      </p:sp>
      <p:sp>
        <p:nvSpPr>
          <p:cNvPr id="3" name="Content Placeholder 2">
            <a:extLst>
              <a:ext uri="{FF2B5EF4-FFF2-40B4-BE49-F238E27FC236}">
                <a16:creationId xmlns:a16="http://schemas.microsoft.com/office/drawing/2014/main" id="{FA58DC3F-691C-4CB4-9247-B7CBCD37B19B}"/>
              </a:ext>
            </a:extLst>
          </p:cNvPr>
          <p:cNvSpPr>
            <a:spLocks noGrp="1"/>
          </p:cNvSpPr>
          <p:nvPr>
            <p:ph sz="half" idx="1"/>
          </p:nvPr>
        </p:nvSpPr>
        <p:spPr>
          <a:xfrm>
            <a:off x="740664" y="1420420"/>
            <a:ext cx="5355336" cy="4734318"/>
          </a:xfrm>
        </p:spPr>
        <p:txBody>
          <a:bodyPr/>
          <a:lstStyle/>
          <a:p>
            <a:pPr marL="457200" indent="-457200">
              <a:buClr>
                <a:schemeClr val="accent1"/>
              </a:buClr>
              <a:buFont typeface="Wingdings" panose="05000000000000000000" pitchFamily="2" charset="2"/>
              <a:buChar char="Ø"/>
            </a:pPr>
            <a:r>
              <a:rPr lang="en-US" dirty="0"/>
              <a:t>Close friendships are vital to psychological health and well-being.</a:t>
            </a:r>
          </a:p>
          <a:p>
            <a:pPr marL="457200" indent="-457200">
              <a:buClr>
                <a:schemeClr val="accent1"/>
              </a:buClr>
              <a:buFont typeface="Wingdings" panose="05000000000000000000" pitchFamily="2" charset="2"/>
              <a:buChar char="Ø"/>
            </a:pPr>
            <a:r>
              <a:rPr lang="en-US" dirty="0"/>
              <a:t>Single young adults report more friendships, including cross-gender friendships, than adults at any other stage.</a:t>
            </a:r>
          </a:p>
          <a:p>
            <a:pPr marL="457200" indent="-457200">
              <a:buClr>
                <a:schemeClr val="accent1"/>
              </a:buClr>
              <a:buFont typeface="Wingdings" panose="05000000000000000000" pitchFamily="2" charset="2"/>
              <a:buChar char="Ø"/>
            </a:pPr>
            <a:r>
              <a:rPr lang="en-US" dirty="0"/>
              <a:t>Perceived similar values are important to strong friendships.</a:t>
            </a:r>
          </a:p>
          <a:p>
            <a:endParaRPr lang="en-US" dirty="0"/>
          </a:p>
        </p:txBody>
      </p:sp>
      <p:pic>
        <p:nvPicPr>
          <p:cNvPr id="4" name="Picture 3">
            <a:extLst>
              <a:ext uri="{FF2B5EF4-FFF2-40B4-BE49-F238E27FC236}">
                <a16:creationId xmlns:a16="http://schemas.microsoft.com/office/drawing/2014/main" id="{C915CA97-CAD5-4970-A182-FBDD03E237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3537" y="2278108"/>
            <a:ext cx="4703931" cy="3018941"/>
          </a:xfrm>
          <a:prstGeom prst="rect">
            <a:avLst/>
          </a:prstGeom>
        </p:spPr>
      </p:pic>
    </p:spTree>
    <p:extLst>
      <p:ext uri="{BB962C8B-B14F-4D97-AF65-F5344CB8AC3E}">
        <p14:creationId xmlns:p14="http://schemas.microsoft.com/office/powerpoint/2010/main" val="4120473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D1201-FBA9-4A50-B312-6CF2D3E5BD4F}"/>
              </a:ext>
            </a:extLst>
          </p:cNvPr>
          <p:cNvSpPr>
            <a:spLocks noGrp="1"/>
          </p:cNvSpPr>
          <p:nvPr>
            <p:ph type="title"/>
          </p:nvPr>
        </p:nvSpPr>
        <p:spPr/>
        <p:txBody>
          <a:bodyPr/>
          <a:lstStyle/>
          <a:p>
            <a:r>
              <a:rPr lang="en-US" dirty="0"/>
              <a:t>Social Media</a:t>
            </a:r>
          </a:p>
        </p:txBody>
      </p:sp>
      <p:sp>
        <p:nvSpPr>
          <p:cNvPr id="3" name="Content Placeholder 2">
            <a:extLst>
              <a:ext uri="{FF2B5EF4-FFF2-40B4-BE49-F238E27FC236}">
                <a16:creationId xmlns:a16="http://schemas.microsoft.com/office/drawing/2014/main" id="{1B1CDD47-A838-4DB9-AD5E-297E0C0E85CF}"/>
              </a:ext>
            </a:extLst>
          </p:cNvPr>
          <p:cNvSpPr>
            <a:spLocks noGrp="1"/>
          </p:cNvSpPr>
          <p:nvPr>
            <p:ph sz="half" idx="1"/>
          </p:nvPr>
        </p:nvSpPr>
        <p:spPr>
          <a:xfrm>
            <a:off x="740664" y="1420420"/>
            <a:ext cx="3690659" cy="4734318"/>
          </a:xfrm>
        </p:spPr>
        <p:txBody>
          <a:bodyPr/>
          <a:lstStyle/>
          <a:p>
            <a:pPr marL="457200" indent="-457200">
              <a:buClr>
                <a:schemeClr val="accent1"/>
              </a:buClr>
              <a:buFont typeface="Wingdings" panose="05000000000000000000" pitchFamily="2" charset="2"/>
              <a:buChar char="Ø"/>
            </a:pPr>
            <a:r>
              <a:rPr lang="en-US" dirty="0"/>
              <a:t>Facebook</a:t>
            </a:r>
          </a:p>
          <a:p>
            <a:pPr marL="457200" indent="-457200">
              <a:buClr>
                <a:schemeClr val="accent1"/>
              </a:buClr>
              <a:buFont typeface="Wingdings" panose="05000000000000000000" pitchFamily="2" charset="2"/>
              <a:buChar char="Ø"/>
            </a:pPr>
            <a:r>
              <a:rPr lang="en-US" dirty="0"/>
              <a:t>Twitter</a:t>
            </a:r>
          </a:p>
          <a:p>
            <a:pPr marL="457200" indent="-457200">
              <a:buClr>
                <a:schemeClr val="accent1"/>
              </a:buClr>
              <a:buFont typeface="Wingdings" panose="05000000000000000000" pitchFamily="2" charset="2"/>
              <a:buChar char="Ø"/>
            </a:pPr>
            <a:r>
              <a:rPr lang="en-US" dirty="0"/>
              <a:t>Instagram</a:t>
            </a:r>
          </a:p>
          <a:p>
            <a:pPr marL="457200" indent="-457200">
              <a:buClr>
                <a:schemeClr val="accent1"/>
              </a:buClr>
              <a:buFont typeface="Wingdings" panose="05000000000000000000" pitchFamily="2" charset="2"/>
              <a:buChar char="Ø"/>
            </a:pPr>
            <a:r>
              <a:rPr lang="en-US" dirty="0"/>
              <a:t>Pinterest</a:t>
            </a:r>
          </a:p>
          <a:p>
            <a:pPr marL="457200" indent="-457200">
              <a:buClr>
                <a:schemeClr val="accent1"/>
              </a:buClr>
              <a:buFont typeface="Wingdings" panose="05000000000000000000" pitchFamily="2" charset="2"/>
              <a:buChar char="Ø"/>
            </a:pPr>
            <a:r>
              <a:rPr lang="en-US" dirty="0" err="1"/>
              <a:t>MySpace</a:t>
            </a:r>
            <a:endParaRPr lang="en-US" dirty="0"/>
          </a:p>
          <a:p>
            <a:pPr marL="457200" indent="-457200">
              <a:buClr>
                <a:schemeClr val="accent1"/>
              </a:buClr>
              <a:buFont typeface="Wingdings" panose="05000000000000000000" pitchFamily="2" charset="2"/>
              <a:buChar char="Ø"/>
            </a:pPr>
            <a:r>
              <a:rPr lang="en-US" dirty="0"/>
              <a:t>Others</a:t>
            </a:r>
          </a:p>
          <a:p>
            <a:endParaRPr lang="en-US" dirty="0"/>
          </a:p>
        </p:txBody>
      </p:sp>
      <p:pic>
        <p:nvPicPr>
          <p:cNvPr id="4" name="Picture 3">
            <a:extLst>
              <a:ext uri="{FF2B5EF4-FFF2-40B4-BE49-F238E27FC236}">
                <a16:creationId xmlns:a16="http://schemas.microsoft.com/office/drawing/2014/main" id="{110B6906-C17F-4DCB-B602-4EFD67CD41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6862" y="3429000"/>
            <a:ext cx="3657600" cy="2926080"/>
          </a:xfrm>
          <a:prstGeom prst="rect">
            <a:avLst/>
          </a:prstGeom>
        </p:spPr>
      </p:pic>
      <p:pic>
        <p:nvPicPr>
          <p:cNvPr id="5" name="Picture 4">
            <a:extLst>
              <a:ext uri="{FF2B5EF4-FFF2-40B4-BE49-F238E27FC236}">
                <a16:creationId xmlns:a16="http://schemas.microsoft.com/office/drawing/2014/main" id="{894A2ADB-EAA3-4DBD-B12B-B68F828F32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31323" y="760601"/>
            <a:ext cx="3901440" cy="2599944"/>
          </a:xfrm>
          <a:prstGeom prst="rect">
            <a:avLst/>
          </a:prstGeom>
        </p:spPr>
      </p:pic>
    </p:spTree>
    <p:extLst>
      <p:ext uri="{BB962C8B-B14F-4D97-AF65-F5344CB8AC3E}">
        <p14:creationId xmlns:p14="http://schemas.microsoft.com/office/powerpoint/2010/main" val="2543272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06E7E-87F8-4EC7-B429-ECEF76FACDE0}"/>
              </a:ext>
            </a:extLst>
          </p:cNvPr>
          <p:cNvSpPr>
            <a:spLocks noGrp="1"/>
          </p:cNvSpPr>
          <p:nvPr>
            <p:ph type="title"/>
          </p:nvPr>
        </p:nvSpPr>
        <p:spPr>
          <a:xfrm>
            <a:off x="1066274" y="2795846"/>
            <a:ext cx="10059452" cy="876300"/>
          </a:xfrm>
        </p:spPr>
        <p:txBody>
          <a:bodyPr/>
          <a:lstStyle/>
          <a:p>
            <a:pPr algn="ctr"/>
            <a:r>
              <a:rPr lang="en-US" dirty="0"/>
              <a:t>Theories of Biological and Cognitive Development</a:t>
            </a:r>
          </a:p>
        </p:txBody>
      </p:sp>
    </p:spTree>
    <p:extLst>
      <p:ext uri="{BB962C8B-B14F-4D97-AF65-F5344CB8AC3E}">
        <p14:creationId xmlns:p14="http://schemas.microsoft.com/office/powerpoint/2010/main" val="33581038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ECA47-1667-4410-B934-A6F4934762D1}"/>
              </a:ext>
            </a:extLst>
          </p:cNvPr>
          <p:cNvSpPr>
            <a:spLocks noGrp="1"/>
          </p:cNvSpPr>
          <p:nvPr>
            <p:ph type="title"/>
          </p:nvPr>
        </p:nvSpPr>
        <p:spPr/>
        <p:txBody>
          <a:bodyPr/>
          <a:lstStyle/>
          <a:p>
            <a:r>
              <a:rPr lang="en-US" dirty="0"/>
              <a:t>Egalitarian Relationship with Parents</a:t>
            </a:r>
          </a:p>
        </p:txBody>
      </p:sp>
      <p:sp>
        <p:nvSpPr>
          <p:cNvPr id="3" name="Content Placeholder 2">
            <a:extLst>
              <a:ext uri="{FF2B5EF4-FFF2-40B4-BE49-F238E27FC236}">
                <a16:creationId xmlns:a16="http://schemas.microsoft.com/office/drawing/2014/main" id="{4D6250FA-8153-4576-9117-9C0B6BCFE8BE}"/>
              </a:ext>
            </a:extLst>
          </p:cNvPr>
          <p:cNvSpPr>
            <a:spLocks noGrp="1"/>
          </p:cNvSpPr>
          <p:nvPr>
            <p:ph sz="half" idx="1"/>
          </p:nvPr>
        </p:nvSpPr>
        <p:spPr/>
        <p:txBody>
          <a:bodyPr/>
          <a:lstStyle/>
          <a:p>
            <a:endParaRPr lang="en-US" dirty="0"/>
          </a:p>
          <a:p>
            <a:pPr marL="457200" indent="-457200">
              <a:buClr>
                <a:schemeClr val="accent1"/>
              </a:buClr>
              <a:buFont typeface="Wingdings" panose="05000000000000000000" pitchFamily="2" charset="2"/>
              <a:buChar char="Ø"/>
            </a:pPr>
            <a:r>
              <a:rPr lang="en-US" dirty="0"/>
              <a:t>Being self-supporting</a:t>
            </a:r>
          </a:p>
          <a:p>
            <a:pPr marL="457200" indent="-457200">
              <a:buClr>
                <a:schemeClr val="accent1"/>
              </a:buClr>
              <a:buFont typeface="Wingdings" panose="05000000000000000000" pitchFamily="2" charset="2"/>
              <a:buChar char="Ø"/>
            </a:pPr>
            <a:r>
              <a:rPr lang="en-US" dirty="0"/>
              <a:t>Becoming autonomous </a:t>
            </a:r>
          </a:p>
          <a:p>
            <a:pPr marL="457200" indent="-457200">
              <a:buClr>
                <a:schemeClr val="accent1"/>
              </a:buClr>
              <a:buFont typeface="Wingdings" panose="05000000000000000000" pitchFamily="2" charset="2"/>
              <a:buChar char="Ø"/>
            </a:pPr>
            <a:r>
              <a:rPr lang="en-US" dirty="0"/>
              <a:t>Moving out</a:t>
            </a:r>
          </a:p>
          <a:p>
            <a:pPr marL="457200" indent="-457200">
              <a:buClr>
                <a:schemeClr val="accent1"/>
              </a:buClr>
              <a:buFont typeface="Wingdings" panose="05000000000000000000" pitchFamily="2" charset="2"/>
              <a:buChar char="Ø"/>
            </a:pPr>
            <a:r>
              <a:rPr lang="en-US" dirty="0"/>
              <a:t>Receiving and providing emotional support</a:t>
            </a:r>
          </a:p>
          <a:p>
            <a:endParaRPr lang="en-US" dirty="0"/>
          </a:p>
        </p:txBody>
      </p:sp>
      <p:sp>
        <p:nvSpPr>
          <p:cNvPr id="4" name="Rectangle 3">
            <a:extLst>
              <a:ext uri="{FF2B5EF4-FFF2-40B4-BE49-F238E27FC236}">
                <a16:creationId xmlns:a16="http://schemas.microsoft.com/office/drawing/2014/main" id="{C07A638B-691F-41B1-94B8-7DE3A7AC9D0E}"/>
              </a:ext>
            </a:extLst>
          </p:cNvPr>
          <p:cNvSpPr/>
          <p:nvPr/>
        </p:nvSpPr>
        <p:spPr>
          <a:xfrm rot="1431292">
            <a:off x="5106161" y="3204507"/>
            <a:ext cx="6672157"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Equality</a:t>
            </a:r>
          </a:p>
        </p:txBody>
      </p:sp>
    </p:spTree>
    <p:extLst>
      <p:ext uri="{BB962C8B-B14F-4D97-AF65-F5344CB8AC3E}">
        <p14:creationId xmlns:p14="http://schemas.microsoft.com/office/powerpoint/2010/main" val="28528831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D71D1-66D0-4C6A-95BD-27459D01D0C7}"/>
              </a:ext>
            </a:extLst>
          </p:cNvPr>
          <p:cNvSpPr>
            <a:spLocks noGrp="1"/>
          </p:cNvSpPr>
          <p:nvPr>
            <p:ph type="title"/>
          </p:nvPr>
        </p:nvSpPr>
        <p:spPr/>
        <p:txBody>
          <a:bodyPr/>
          <a:lstStyle/>
          <a:p>
            <a:r>
              <a:rPr lang="en-US" dirty="0"/>
              <a:t>Failure to Launch</a:t>
            </a:r>
          </a:p>
        </p:txBody>
      </p:sp>
      <p:sp>
        <p:nvSpPr>
          <p:cNvPr id="3" name="Content Placeholder 2">
            <a:extLst>
              <a:ext uri="{FF2B5EF4-FFF2-40B4-BE49-F238E27FC236}">
                <a16:creationId xmlns:a16="http://schemas.microsoft.com/office/drawing/2014/main" id="{AB0F3BE7-2703-4D2D-BCA5-5E7141C43D4A}"/>
              </a:ext>
            </a:extLst>
          </p:cNvPr>
          <p:cNvSpPr>
            <a:spLocks noGrp="1"/>
          </p:cNvSpPr>
          <p:nvPr>
            <p:ph sz="half" idx="1"/>
          </p:nvPr>
        </p:nvSpPr>
        <p:spPr/>
        <p:txBody>
          <a:bodyPr/>
          <a:lstStyle/>
          <a:p>
            <a:pPr marL="457200" indent="-457200">
              <a:buClr>
                <a:schemeClr val="accent1"/>
              </a:buClr>
              <a:buFont typeface="Wingdings" panose="05000000000000000000" pitchFamily="2" charset="2"/>
              <a:buChar char="Ø"/>
            </a:pPr>
            <a:r>
              <a:rPr lang="en-US" dirty="0"/>
              <a:t>Adult children who do not move on to live their own lives outside of the home and scope of their parents.</a:t>
            </a:r>
          </a:p>
          <a:p>
            <a:endParaRPr lang="en-US" dirty="0"/>
          </a:p>
        </p:txBody>
      </p:sp>
      <p:pic>
        <p:nvPicPr>
          <p:cNvPr id="4" name="Picture 3">
            <a:extLst>
              <a:ext uri="{FF2B5EF4-FFF2-40B4-BE49-F238E27FC236}">
                <a16:creationId xmlns:a16="http://schemas.microsoft.com/office/drawing/2014/main" id="{AB3A5BFA-CD64-463B-8292-66E6902DED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6304" y="2067648"/>
            <a:ext cx="5087815" cy="3194441"/>
          </a:xfrm>
          <a:prstGeom prst="rect">
            <a:avLst/>
          </a:prstGeom>
        </p:spPr>
      </p:pic>
    </p:spTree>
    <p:extLst>
      <p:ext uri="{BB962C8B-B14F-4D97-AF65-F5344CB8AC3E}">
        <p14:creationId xmlns:p14="http://schemas.microsoft.com/office/powerpoint/2010/main" val="19038472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F3BA5-E7CB-4C1A-8136-3893E192919C}"/>
              </a:ext>
            </a:extLst>
          </p:cNvPr>
          <p:cNvSpPr>
            <a:spLocks noGrp="1"/>
          </p:cNvSpPr>
          <p:nvPr>
            <p:ph type="title"/>
          </p:nvPr>
        </p:nvSpPr>
        <p:spPr/>
        <p:txBody>
          <a:bodyPr/>
          <a:lstStyle/>
          <a:p>
            <a:r>
              <a:rPr lang="en-US" dirty="0"/>
              <a:t>Exciting Time of Life!</a:t>
            </a:r>
          </a:p>
        </p:txBody>
      </p:sp>
      <p:sp>
        <p:nvSpPr>
          <p:cNvPr id="3" name="Content Placeholder 2">
            <a:extLst>
              <a:ext uri="{FF2B5EF4-FFF2-40B4-BE49-F238E27FC236}">
                <a16:creationId xmlns:a16="http://schemas.microsoft.com/office/drawing/2014/main" id="{2AB792CC-ADCF-453D-AD84-1DDF85F505C8}"/>
              </a:ext>
            </a:extLst>
          </p:cNvPr>
          <p:cNvSpPr>
            <a:spLocks noGrp="1"/>
          </p:cNvSpPr>
          <p:nvPr>
            <p:ph sz="half" idx="1"/>
          </p:nvPr>
        </p:nvSpPr>
        <p:spPr/>
        <p:txBody>
          <a:bodyPr/>
          <a:lstStyle/>
          <a:p>
            <a:pPr algn="ctr"/>
            <a:r>
              <a:rPr lang="en-US" sz="2800" dirty="0"/>
              <a:t>The transition to early adulthood is a very exciting time of life. A little thought and preparation will make it smooth and rewarding. </a:t>
            </a:r>
          </a:p>
          <a:p>
            <a:endParaRPr lang="en-US" dirty="0"/>
          </a:p>
        </p:txBody>
      </p:sp>
      <p:pic>
        <p:nvPicPr>
          <p:cNvPr id="4" name="Picture 2">
            <a:extLst>
              <a:ext uri="{FF2B5EF4-FFF2-40B4-BE49-F238E27FC236}">
                <a16:creationId xmlns:a16="http://schemas.microsoft.com/office/drawing/2014/main" id="{17B81DEA-808A-449E-8303-4C345AA3B5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8719" y="1905000"/>
            <a:ext cx="3381358"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38544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5E6F3-834A-4F50-858F-3C0B4557E8AD}"/>
              </a:ext>
            </a:extLst>
          </p:cNvPr>
          <p:cNvSpPr>
            <a:spLocks noGrp="1"/>
          </p:cNvSpPr>
          <p:nvPr>
            <p:ph type="title"/>
          </p:nvPr>
        </p:nvSpPr>
        <p:spPr/>
        <p:txBody>
          <a:bodyPr/>
          <a:lstStyle/>
          <a:p>
            <a:r>
              <a:rPr lang="en-US" dirty="0"/>
              <a:t>Questions?</a:t>
            </a:r>
          </a:p>
        </p:txBody>
      </p:sp>
      <p:pic>
        <p:nvPicPr>
          <p:cNvPr id="4" name="Content Placeholder 3">
            <a:extLst>
              <a:ext uri="{FF2B5EF4-FFF2-40B4-BE49-F238E27FC236}">
                <a16:creationId xmlns:a16="http://schemas.microsoft.com/office/drawing/2014/main" id="{95B5EC49-FC37-4084-AF47-130FF8FDFE3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45042" y="1462778"/>
            <a:ext cx="6301915" cy="4498407"/>
          </a:xfrm>
        </p:spPr>
      </p:pic>
    </p:spTree>
    <p:extLst>
      <p:ext uri="{BB962C8B-B14F-4D97-AF65-F5344CB8AC3E}">
        <p14:creationId xmlns:p14="http://schemas.microsoft.com/office/powerpoint/2010/main" val="32654301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EDBEA-7A3B-4340-8551-DA01C79347D1}"/>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F34A9111-56A7-440E-ACCE-68DC6E6162BB}"/>
              </a:ext>
            </a:extLst>
          </p:cNvPr>
          <p:cNvSpPr>
            <a:spLocks noGrp="1"/>
          </p:cNvSpPr>
          <p:nvPr>
            <p:ph sz="half" idx="1"/>
          </p:nvPr>
        </p:nvSpPr>
        <p:spPr/>
        <p:txBody>
          <a:bodyPr/>
          <a:lstStyle/>
          <a:p>
            <a:pPr marL="109728" fontAlgn="base">
              <a:lnSpc>
                <a:spcPct val="120000"/>
              </a:lnSpc>
            </a:pPr>
            <a:r>
              <a:rPr lang="en-US" sz="1100" dirty="0"/>
              <a:t>Images:</a:t>
            </a:r>
          </a:p>
          <a:p>
            <a:pPr fontAlgn="base">
              <a:lnSpc>
                <a:spcPct val="120000"/>
              </a:lnSpc>
            </a:pPr>
            <a:r>
              <a:rPr lang="en-US" sz="1100" dirty="0"/>
              <a:t>Microsoft Clip Art: Used with permission from Microsoft.</a:t>
            </a:r>
          </a:p>
          <a:p>
            <a:pPr marL="109728" fontAlgn="base">
              <a:lnSpc>
                <a:spcPct val="120000"/>
              </a:lnSpc>
            </a:pPr>
            <a:r>
              <a:rPr lang="en-US" sz="1100" dirty="0"/>
              <a:t>Journals:</a:t>
            </a:r>
          </a:p>
          <a:p>
            <a:pPr fontAlgn="base">
              <a:lnSpc>
                <a:spcPct val="120000"/>
              </a:lnSpc>
            </a:pPr>
            <a:r>
              <a:rPr lang="en-US" sz="1100" dirty="0"/>
              <a:t>Goodwin, P., Mosher, W., Chandra, A. (2010) Marriage and cohabitation in the United States: A statistical portrait based on Cycle 6 (2002) of the National Survey of Family Growth. Center for Disease Control. National Center for Health Statistics. Vital Health Stat 23(28). 2010.</a:t>
            </a:r>
          </a:p>
          <a:p>
            <a:pPr fontAlgn="base">
              <a:lnSpc>
                <a:spcPct val="120000"/>
              </a:lnSpc>
            </a:pPr>
            <a:r>
              <a:rPr lang="en-US" sz="1100" dirty="0"/>
              <a:t>Larson, J. (2010). Attachment Style and Values in Young Adult Friendships. Honors Thesis. </a:t>
            </a:r>
            <a:br>
              <a:rPr lang="en-US" sz="1100" dirty="0"/>
            </a:br>
            <a:r>
              <a:rPr lang="en-US" sz="1100" dirty="0"/>
              <a:t>Permanent URL – </a:t>
            </a:r>
            <a:r>
              <a:rPr lang="en-US" sz="1100" dirty="0">
                <a:hlinkClick r:id="rId2"/>
              </a:rPr>
              <a:t>http://pid.emory.edu/ark:/25593/7t42k</a:t>
            </a:r>
            <a:endParaRPr lang="en-US" sz="1100" dirty="0"/>
          </a:p>
          <a:p>
            <a:pPr marL="109728" fontAlgn="base">
              <a:lnSpc>
                <a:spcPct val="120000"/>
              </a:lnSpc>
            </a:pPr>
            <a:r>
              <a:rPr lang="en-US" sz="1100" dirty="0"/>
              <a:t>Textbooks:</a:t>
            </a:r>
          </a:p>
          <a:p>
            <a:pPr fontAlgn="base">
              <a:lnSpc>
                <a:spcPct val="120000"/>
              </a:lnSpc>
            </a:pPr>
            <a:r>
              <a:rPr lang="en-US" sz="1100" dirty="0"/>
              <a:t>Dacey, J., Travers, J., and Fiore, J. (2009). </a:t>
            </a:r>
            <a:r>
              <a:rPr lang="en-US" sz="1100" i="1" dirty="0"/>
              <a:t>Human development across the lifespan</a:t>
            </a:r>
            <a:r>
              <a:rPr lang="en-US" sz="1100" dirty="0"/>
              <a:t>. (7th ed.). Columbus, Ohio: McGraw-Hill Publishing Company.</a:t>
            </a:r>
          </a:p>
          <a:p>
            <a:pPr fontAlgn="base">
              <a:lnSpc>
                <a:spcPct val="120000"/>
              </a:lnSpc>
            </a:pPr>
            <a:r>
              <a:rPr lang="en-US" sz="1100" dirty="0" err="1"/>
              <a:t>Gallahue</a:t>
            </a:r>
            <a:r>
              <a:rPr lang="en-US" sz="1100" dirty="0"/>
              <a:t>, D., Ozmun, J., and Goodway, J. (2012). </a:t>
            </a:r>
            <a:r>
              <a:rPr lang="en-US" sz="1100" i="1" dirty="0"/>
              <a:t>Understanding motor development: infants, children, adolescents and adults</a:t>
            </a:r>
            <a:r>
              <a:rPr lang="en-US" sz="1100" dirty="0"/>
              <a:t>. Columbus, Ohio: McGraw-Hill Publishing Company.</a:t>
            </a:r>
          </a:p>
          <a:p>
            <a:pPr fontAlgn="base">
              <a:lnSpc>
                <a:spcPct val="120000"/>
              </a:lnSpc>
            </a:pPr>
            <a:r>
              <a:rPr lang="en-US" sz="1100" dirty="0" err="1"/>
              <a:t>Lamanna</a:t>
            </a:r>
            <a:r>
              <a:rPr lang="en-US" sz="1100" dirty="0"/>
              <a:t>, M. and </a:t>
            </a:r>
            <a:r>
              <a:rPr lang="en-US" sz="1100" dirty="0" err="1"/>
              <a:t>Riedmann</a:t>
            </a:r>
            <a:r>
              <a:rPr lang="en-US" sz="1100" dirty="0"/>
              <a:t>, A. (1994). </a:t>
            </a:r>
            <a:r>
              <a:rPr lang="en-US" sz="1100" i="1" dirty="0"/>
              <a:t>Marriages and families: making choices and facing change</a:t>
            </a:r>
            <a:r>
              <a:rPr lang="en-US" sz="1100" dirty="0"/>
              <a:t>. (5th ed.). Belmont, CA: Wadsworth Publishing Company.</a:t>
            </a:r>
          </a:p>
          <a:p>
            <a:pPr fontAlgn="base">
              <a:lnSpc>
                <a:spcPct val="120000"/>
              </a:lnSpc>
            </a:pPr>
            <a:r>
              <a:rPr lang="en-US" sz="1100" dirty="0"/>
              <a:t>Papilla, D., </a:t>
            </a:r>
            <a:r>
              <a:rPr lang="en-US" sz="1100" dirty="0" err="1"/>
              <a:t>Olds</a:t>
            </a:r>
            <a:r>
              <a:rPr lang="en-US" sz="1100" dirty="0"/>
              <a:t>, S., and Feldman, R. (2006). </a:t>
            </a:r>
            <a:r>
              <a:rPr lang="en-US" sz="1100" i="1" dirty="0"/>
              <a:t>Human development</a:t>
            </a:r>
            <a:r>
              <a:rPr lang="en-US" sz="1100" dirty="0"/>
              <a:t>. (10th ed.) Columbus, OH: McGraw-Hill Publishing.</a:t>
            </a:r>
          </a:p>
          <a:p>
            <a:pPr fontAlgn="base">
              <a:lnSpc>
                <a:spcPct val="120000"/>
              </a:lnSpc>
            </a:pPr>
            <a:r>
              <a:rPr lang="en-US" sz="1100" dirty="0"/>
              <a:t>Perry, W. (1968). </a:t>
            </a:r>
            <a:r>
              <a:rPr lang="en-US" sz="1100" i="1" dirty="0"/>
              <a:t>Forms of intellectual and ethical development in the college years</a:t>
            </a:r>
            <a:r>
              <a:rPr lang="en-US" sz="1100" dirty="0"/>
              <a:t>. New York: Holt, Rinehart &amp; Winston.</a:t>
            </a:r>
          </a:p>
          <a:p>
            <a:pPr fontAlgn="base">
              <a:lnSpc>
                <a:spcPct val="120000"/>
              </a:lnSpc>
            </a:pPr>
            <a:r>
              <a:rPr lang="en-US" sz="1100" dirty="0"/>
              <a:t>Santrock, J. (1997). 6th ed. </a:t>
            </a:r>
            <a:r>
              <a:rPr lang="en-US" sz="1100" i="1" dirty="0"/>
              <a:t>Life-span development</a:t>
            </a:r>
            <a:r>
              <a:rPr lang="en-US" sz="1100" dirty="0"/>
              <a:t>. Boston, MA: McGraw-Hill Publishing.</a:t>
            </a:r>
          </a:p>
          <a:p>
            <a:pPr fontAlgn="base">
              <a:lnSpc>
                <a:spcPct val="120000"/>
              </a:lnSpc>
            </a:pPr>
            <a:r>
              <a:rPr lang="en-US" sz="1100" dirty="0"/>
              <a:t>Steinberg, L. (2004). </a:t>
            </a:r>
            <a:r>
              <a:rPr lang="en-US" sz="1100" i="1" dirty="0"/>
              <a:t>The ten basic principles of good parenting</a:t>
            </a:r>
            <a:r>
              <a:rPr lang="en-US" sz="1100" dirty="0"/>
              <a:t>. New York: NY. Simon &amp; Shuster Publishers.</a:t>
            </a:r>
          </a:p>
          <a:p>
            <a:endParaRPr lang="en-US" sz="1100" dirty="0"/>
          </a:p>
        </p:txBody>
      </p:sp>
    </p:spTree>
    <p:extLst>
      <p:ext uri="{BB962C8B-B14F-4D97-AF65-F5344CB8AC3E}">
        <p14:creationId xmlns:p14="http://schemas.microsoft.com/office/powerpoint/2010/main" val="37733135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30931-CEE9-4E4E-9CAD-468AD995E066}"/>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8407A58F-1D25-4B0E-A795-580798F4DC93}"/>
              </a:ext>
            </a:extLst>
          </p:cNvPr>
          <p:cNvSpPr>
            <a:spLocks noGrp="1"/>
          </p:cNvSpPr>
          <p:nvPr>
            <p:ph sz="half" idx="1"/>
          </p:nvPr>
        </p:nvSpPr>
        <p:spPr>
          <a:xfrm>
            <a:off x="740664" y="1283509"/>
            <a:ext cx="11055750" cy="4734318"/>
          </a:xfrm>
        </p:spPr>
        <p:txBody>
          <a:bodyPr/>
          <a:lstStyle/>
          <a:p>
            <a:pPr marL="109728" fontAlgn="base">
              <a:lnSpc>
                <a:spcPct val="120000"/>
              </a:lnSpc>
            </a:pPr>
            <a:r>
              <a:rPr lang="en-US" sz="1000" dirty="0"/>
              <a:t>Websites:</a:t>
            </a:r>
          </a:p>
          <a:p>
            <a:pPr fontAlgn="base">
              <a:lnSpc>
                <a:spcPct val="120000"/>
              </a:lnSpc>
            </a:pPr>
            <a:r>
              <a:rPr lang="en-US" sz="1000" dirty="0"/>
              <a:t>Centers for Disease Control and Prevention</a:t>
            </a:r>
            <a:br>
              <a:rPr lang="en-US" sz="1000" dirty="0"/>
            </a:br>
            <a:r>
              <a:rPr lang="en-US" sz="1000" dirty="0"/>
              <a:t>Fact Sheets- Alcohol Use and Health (2013). </a:t>
            </a:r>
            <a:br>
              <a:rPr lang="en-US" sz="1000" dirty="0"/>
            </a:br>
            <a:r>
              <a:rPr lang="en-US" sz="1000" dirty="0">
                <a:hlinkClick r:id="rId2"/>
              </a:rPr>
              <a:t>http://www.cdc.gov/alcohol/fact-sheets/alcohol-use.htm</a:t>
            </a:r>
            <a:endParaRPr lang="en-US" sz="1000" dirty="0"/>
          </a:p>
          <a:p>
            <a:pPr fontAlgn="base">
              <a:lnSpc>
                <a:spcPct val="120000"/>
              </a:lnSpc>
            </a:pPr>
            <a:r>
              <a:rPr lang="en-US" sz="1000" dirty="0"/>
              <a:t>Centers for Disease Control and Prevention</a:t>
            </a:r>
            <a:br>
              <a:rPr lang="en-US" sz="1000" dirty="0"/>
            </a:br>
            <a:r>
              <a:rPr lang="en-US" sz="1000" dirty="0"/>
              <a:t>Annual Deaths Attributable to Cigarette Smoking—United States, 2000–2004.</a:t>
            </a:r>
            <a:r>
              <a:rPr lang="en-US" sz="1000" dirty="0">
                <a:hlinkClick r:id="rId3"/>
              </a:rPr>
              <a:t>http://www.cdc.gov/tobacco/data_statistics/tables/health/attrdeaths/index.htm</a:t>
            </a:r>
            <a:endParaRPr lang="en-US" sz="1000" dirty="0"/>
          </a:p>
          <a:p>
            <a:pPr fontAlgn="base">
              <a:lnSpc>
                <a:spcPct val="120000"/>
              </a:lnSpc>
            </a:pPr>
            <a:r>
              <a:rPr lang="en-US" sz="1000" dirty="0"/>
              <a:t>Edwards, L., Hopgood, J., Rosenberg, K., &amp; Rush, K. </a:t>
            </a:r>
            <a:br>
              <a:rPr lang="en-US" sz="1000" dirty="0"/>
            </a:br>
            <a:r>
              <a:rPr lang="en-US" sz="1000" dirty="0"/>
              <a:t>Piaget’s Stages of Cognitive Development. </a:t>
            </a:r>
            <a:r>
              <a:rPr lang="en-US" sz="1000" dirty="0" err="1"/>
              <a:t>Flinder’s</a:t>
            </a:r>
            <a:r>
              <a:rPr lang="en-US" sz="1000" dirty="0"/>
              <a:t> University.</a:t>
            </a:r>
            <a:br>
              <a:rPr lang="en-US" sz="1000" dirty="0"/>
            </a:br>
            <a:r>
              <a:rPr lang="en-US" sz="1000" dirty="0">
                <a:hlinkClick r:id="rId4"/>
              </a:rPr>
              <a:t>http://ehlt.flinders.edu.au/education/DLiT/2000/Piaget/stages.htm</a:t>
            </a:r>
            <a:endParaRPr lang="en-US" sz="1000" dirty="0"/>
          </a:p>
          <a:p>
            <a:pPr fontAlgn="base">
              <a:lnSpc>
                <a:spcPct val="120000"/>
              </a:lnSpc>
            </a:pPr>
            <a:r>
              <a:rPr lang="en-US" sz="1000" dirty="0"/>
              <a:t>Georgia Department of Labor</a:t>
            </a:r>
            <a:br>
              <a:rPr lang="en-US" sz="1000" dirty="0"/>
            </a:br>
            <a:r>
              <a:rPr lang="en-US" sz="1000" dirty="0"/>
              <a:t>Learn about Résumé Writing (2013). </a:t>
            </a:r>
            <a:br>
              <a:rPr lang="en-US" sz="1000" dirty="0"/>
            </a:br>
            <a:r>
              <a:rPr lang="en-US" sz="1000" dirty="0">
                <a:hlinkClick r:id="rId5"/>
              </a:rPr>
              <a:t>http://www.dol.state.ga.us/js/resume_writing.htm</a:t>
            </a:r>
            <a:endParaRPr lang="en-US" sz="1000" dirty="0"/>
          </a:p>
          <a:p>
            <a:pPr fontAlgn="base">
              <a:lnSpc>
                <a:spcPct val="120000"/>
              </a:lnSpc>
            </a:pPr>
            <a:r>
              <a:rPr lang="en-US" sz="1000" dirty="0"/>
              <a:t>James Madison University</a:t>
            </a:r>
            <a:br>
              <a:rPr lang="en-US" sz="1000" dirty="0"/>
            </a:br>
            <a:r>
              <a:rPr lang="en-US" sz="1000" dirty="0"/>
              <a:t>William Perry’s Scheme of Intellectual and Ethical Development. (2013).</a:t>
            </a:r>
            <a:br>
              <a:rPr lang="en-US" sz="1000" dirty="0"/>
            </a:br>
            <a:r>
              <a:rPr lang="en-US" sz="1000" dirty="0">
                <a:hlinkClick r:id="rId6"/>
              </a:rPr>
              <a:t>http://www.jmu.edu/geology/evolutionarysystems/protected/handouts/willperry2.pdf</a:t>
            </a:r>
            <a:endParaRPr lang="en-US" sz="1000" dirty="0"/>
          </a:p>
          <a:p>
            <a:pPr fontAlgn="base">
              <a:lnSpc>
                <a:spcPct val="120000"/>
              </a:lnSpc>
            </a:pPr>
            <a:r>
              <a:rPr lang="en-US" sz="1000" dirty="0"/>
              <a:t>National Eating Disorders Association (NEDA)</a:t>
            </a:r>
            <a:br>
              <a:rPr lang="en-US" sz="1000" dirty="0"/>
            </a:br>
            <a:r>
              <a:rPr lang="en-US" sz="1000" dirty="0"/>
              <a:t>Eating Disorder Prevention (2013).</a:t>
            </a:r>
            <a:br>
              <a:rPr lang="en-US" sz="1000" dirty="0"/>
            </a:br>
            <a:r>
              <a:rPr lang="en-US" sz="1000" dirty="0">
                <a:hlinkClick r:id="rId7"/>
              </a:rPr>
              <a:t>http://www.nationaleatingdisorders.org/eating-disorder-prevention</a:t>
            </a:r>
            <a:endParaRPr lang="en-US" sz="1000" dirty="0"/>
          </a:p>
          <a:p>
            <a:pPr fontAlgn="base">
              <a:lnSpc>
                <a:spcPct val="120000"/>
              </a:lnSpc>
            </a:pPr>
            <a:r>
              <a:rPr lang="en-US" sz="1000" dirty="0"/>
              <a:t>National Institute on Drug Use</a:t>
            </a:r>
            <a:br>
              <a:rPr lang="en-US" sz="1000" dirty="0"/>
            </a:br>
            <a:r>
              <a:rPr lang="en-US" sz="1000" dirty="0"/>
              <a:t>Drugs, Brains and Behavior. The Science of Addiction. (2013). </a:t>
            </a:r>
            <a:br>
              <a:rPr lang="en-US" sz="1000" dirty="0"/>
            </a:br>
            <a:r>
              <a:rPr lang="en-US" sz="1000" dirty="0">
                <a:hlinkClick r:id="rId8"/>
              </a:rPr>
              <a:t>http://www.drugabuse.gov/sites/default/files/sciofaddiction.pdf</a:t>
            </a:r>
            <a:endParaRPr lang="en-US" sz="1000" dirty="0"/>
          </a:p>
          <a:p>
            <a:pPr fontAlgn="base">
              <a:lnSpc>
                <a:spcPct val="120000"/>
              </a:lnSpc>
            </a:pPr>
            <a:r>
              <a:rPr lang="en-US" sz="1000" dirty="0"/>
              <a:t>National Institute of Health</a:t>
            </a:r>
            <a:br>
              <a:rPr lang="en-US" sz="1000" dirty="0"/>
            </a:br>
            <a:r>
              <a:rPr lang="en-US" sz="1000" dirty="0"/>
              <a:t>Fetal Alcohol Exposure.(2013).</a:t>
            </a:r>
            <a:br>
              <a:rPr lang="en-US" sz="1000" dirty="0"/>
            </a:br>
            <a:r>
              <a:rPr lang="en-US" sz="1000" dirty="0">
                <a:hlinkClick r:id="rId9"/>
              </a:rPr>
              <a:t>http://pubs.niaaa.nih.gov/publications/FASDFactsheet/FASD.pdf</a:t>
            </a:r>
            <a:endParaRPr lang="en-US" sz="1000" dirty="0"/>
          </a:p>
          <a:p>
            <a:endParaRPr lang="en-US" sz="1000" dirty="0"/>
          </a:p>
        </p:txBody>
      </p:sp>
    </p:spTree>
    <p:extLst>
      <p:ext uri="{BB962C8B-B14F-4D97-AF65-F5344CB8AC3E}">
        <p14:creationId xmlns:p14="http://schemas.microsoft.com/office/powerpoint/2010/main" val="19511883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6A84-E253-4E79-9F2C-A6752BAEDC0A}"/>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FC1817F9-68AA-44ED-9AE2-AC36F0E919EC}"/>
              </a:ext>
            </a:extLst>
          </p:cNvPr>
          <p:cNvSpPr>
            <a:spLocks noGrp="1"/>
          </p:cNvSpPr>
          <p:nvPr>
            <p:ph sz="half" idx="1"/>
          </p:nvPr>
        </p:nvSpPr>
        <p:spPr/>
        <p:txBody>
          <a:bodyPr/>
          <a:lstStyle/>
          <a:p>
            <a:pPr marL="109728" fontAlgn="base">
              <a:lnSpc>
                <a:spcPct val="120000"/>
              </a:lnSpc>
            </a:pPr>
            <a:r>
              <a:rPr lang="en-US" sz="1200" dirty="0"/>
              <a:t>Websites:</a:t>
            </a:r>
          </a:p>
          <a:p>
            <a:pPr fontAlgn="base">
              <a:lnSpc>
                <a:spcPct val="120000"/>
              </a:lnSpc>
            </a:pPr>
            <a:r>
              <a:rPr lang="en-US" sz="1200" dirty="0"/>
              <a:t>North Dakota State University</a:t>
            </a:r>
            <a:br>
              <a:rPr lang="en-US" sz="1200" dirty="0"/>
            </a:br>
            <a:r>
              <a:rPr lang="en-US" sz="1200" dirty="0"/>
              <a:t>Eating Disorders Statistics </a:t>
            </a:r>
            <a:br>
              <a:rPr lang="en-US" sz="1200" dirty="0"/>
            </a:br>
            <a:r>
              <a:rPr lang="en-US" sz="1200" dirty="0"/>
              <a:t>(2013).</a:t>
            </a:r>
            <a:br>
              <a:rPr lang="en-US" sz="1200" dirty="0"/>
            </a:br>
            <a:r>
              <a:rPr lang="en-US" sz="1200" dirty="0">
                <a:hlinkClick r:id="rId2"/>
              </a:rPr>
              <a:t>http://www.ndsu.edu/fileadmin/counseling/Eating_Disorder_Statistics.pdf</a:t>
            </a:r>
            <a:endParaRPr lang="en-US" sz="1200" dirty="0"/>
          </a:p>
          <a:p>
            <a:pPr fontAlgn="base">
              <a:lnSpc>
                <a:spcPct val="120000"/>
              </a:lnSpc>
            </a:pPr>
            <a:r>
              <a:rPr lang="en-US" sz="1200" dirty="0" err="1"/>
              <a:t>Maeder</a:t>
            </a:r>
            <a:r>
              <a:rPr lang="en-US" sz="1200" dirty="0"/>
              <a:t>/Corbis, C. </a:t>
            </a:r>
            <a:br>
              <a:rPr lang="en-US" sz="1200" dirty="0"/>
            </a:br>
            <a:r>
              <a:rPr lang="en-US" sz="1200" dirty="0"/>
              <a:t>Friendship – Friendships Throughout Adulthood. (2013).</a:t>
            </a:r>
            <a:br>
              <a:rPr lang="en-US" sz="1200" dirty="0"/>
            </a:br>
            <a:r>
              <a:rPr lang="en-US" sz="1200" dirty="0">
                <a:hlinkClick r:id="rId3"/>
              </a:rPr>
              <a:t>http://family.jrank.org/pages/664/Friendship-Friendships-Throughout-Adulthood.html</a:t>
            </a:r>
            <a:endParaRPr lang="en-US" sz="1200" dirty="0"/>
          </a:p>
          <a:p>
            <a:pPr fontAlgn="base">
              <a:lnSpc>
                <a:spcPct val="120000"/>
              </a:lnSpc>
            </a:pPr>
            <a:r>
              <a:rPr lang="en-US" sz="1200" dirty="0"/>
              <a:t>Odessa College</a:t>
            </a:r>
            <a:br>
              <a:rPr lang="en-US" sz="1200" dirty="0"/>
            </a:br>
            <a:r>
              <a:rPr lang="en-US" sz="1200" dirty="0"/>
              <a:t>Wells, C., Child Psychology. Gesell &amp; </a:t>
            </a:r>
            <a:r>
              <a:rPr lang="en-US" sz="1200" dirty="0" err="1"/>
              <a:t>Havighurst’s</a:t>
            </a:r>
            <a:r>
              <a:rPr lang="en-US" sz="1200" dirty="0"/>
              <a:t> Stages of Development.</a:t>
            </a:r>
            <a:br>
              <a:rPr lang="en-US" sz="1200" dirty="0"/>
            </a:br>
            <a:r>
              <a:rPr lang="en-US" sz="1200" dirty="0">
                <a:hlinkClick r:id="rId4"/>
              </a:rPr>
              <a:t>http://www.odessa.edu/dept/psyc/wells/2308/fall/gh.htm</a:t>
            </a:r>
            <a:endParaRPr lang="en-US" sz="1200" dirty="0"/>
          </a:p>
          <a:p>
            <a:pPr fontAlgn="base">
              <a:lnSpc>
                <a:spcPct val="120000"/>
              </a:lnSpc>
            </a:pPr>
            <a:r>
              <a:rPr lang="en-US" sz="1200" dirty="0"/>
              <a:t>United States Department of Agriculture</a:t>
            </a:r>
            <a:br>
              <a:rPr lang="en-US" sz="1200" dirty="0"/>
            </a:br>
            <a:r>
              <a:rPr lang="en-US" sz="1200" dirty="0"/>
              <a:t>With USDA’s Cost of Raising a Child Calculator, you can estimate how much it will annually cost to raise a child. This may help you plan better for overall expenses including food, or to purchase adequate life insurance. </a:t>
            </a:r>
            <a:br>
              <a:rPr lang="en-US" sz="1200" dirty="0"/>
            </a:br>
            <a:r>
              <a:rPr lang="en-US" sz="1200" dirty="0">
                <a:hlinkClick r:id="rId5"/>
              </a:rPr>
              <a:t>http://www.cnpp.usda.gov/calculatorintro.htm</a:t>
            </a:r>
            <a:endParaRPr lang="en-US" sz="1200" dirty="0"/>
          </a:p>
          <a:p>
            <a:pPr marL="109728" fontAlgn="base">
              <a:lnSpc>
                <a:spcPct val="120000"/>
              </a:lnSpc>
            </a:pPr>
            <a:r>
              <a:rPr lang="en-US" sz="1200" dirty="0"/>
              <a:t>YouTube™:</a:t>
            </a:r>
          </a:p>
          <a:p>
            <a:pPr fontAlgn="base">
              <a:lnSpc>
                <a:spcPct val="120000"/>
              </a:lnSpc>
            </a:pPr>
            <a:r>
              <a:rPr lang="en-US" sz="1200" dirty="0"/>
              <a:t>Centers for Disease Control and Prevention</a:t>
            </a:r>
            <a:br>
              <a:rPr lang="en-US" sz="1200" dirty="0"/>
            </a:br>
            <a:r>
              <a:rPr lang="en-US" sz="1200" dirty="0"/>
              <a:t>Cancer in the Family. A news segment about individuals with a family member whose cigarette smoking led to a cancer diagnosis. (2013).</a:t>
            </a:r>
            <a:br>
              <a:rPr lang="en-US" sz="1200" dirty="0"/>
            </a:br>
            <a:r>
              <a:rPr lang="en-US" sz="1200" dirty="0">
                <a:hlinkClick r:id="rId6"/>
              </a:rPr>
              <a:t>http://youtu.be/9g-uhoCsZVc</a:t>
            </a:r>
            <a:endParaRPr lang="en-US" sz="1200" dirty="0"/>
          </a:p>
          <a:p>
            <a:endParaRPr lang="en-US" sz="1400" dirty="0"/>
          </a:p>
        </p:txBody>
      </p:sp>
    </p:spTree>
    <p:extLst>
      <p:ext uri="{BB962C8B-B14F-4D97-AF65-F5344CB8AC3E}">
        <p14:creationId xmlns:p14="http://schemas.microsoft.com/office/powerpoint/2010/main" val="2395293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14E90-11C3-4F14-ADD8-54D8C9AB8F03}"/>
              </a:ext>
            </a:extLst>
          </p:cNvPr>
          <p:cNvSpPr>
            <a:spLocks noGrp="1"/>
          </p:cNvSpPr>
          <p:nvPr>
            <p:ph type="title"/>
          </p:nvPr>
        </p:nvSpPr>
        <p:spPr/>
        <p:txBody>
          <a:bodyPr/>
          <a:lstStyle/>
          <a:p>
            <a:r>
              <a:rPr lang="en-US" dirty="0"/>
              <a:t>Theories of Development</a:t>
            </a:r>
          </a:p>
        </p:txBody>
      </p:sp>
      <p:sp>
        <p:nvSpPr>
          <p:cNvPr id="3" name="Content Placeholder 2">
            <a:extLst>
              <a:ext uri="{FF2B5EF4-FFF2-40B4-BE49-F238E27FC236}">
                <a16:creationId xmlns:a16="http://schemas.microsoft.com/office/drawing/2014/main" id="{E2CA5FA4-2C20-4C05-BDA2-C7CB83810622}"/>
              </a:ext>
            </a:extLst>
          </p:cNvPr>
          <p:cNvSpPr>
            <a:spLocks noGrp="1"/>
          </p:cNvSpPr>
          <p:nvPr>
            <p:ph sz="half" idx="1"/>
          </p:nvPr>
        </p:nvSpPr>
        <p:spPr/>
        <p:txBody>
          <a:bodyPr/>
          <a:lstStyle/>
          <a:p>
            <a:r>
              <a:rPr lang="en-US" dirty="0"/>
              <a:t>Piaget </a:t>
            </a:r>
          </a:p>
          <a:p>
            <a:pPr lvl="1">
              <a:buFont typeface="Wingdings" panose="05000000000000000000" pitchFamily="2" charset="2"/>
              <a:buChar char="Ø"/>
            </a:pPr>
            <a:r>
              <a:rPr lang="en-US" dirty="0"/>
              <a:t>Four stages of cognitive development</a:t>
            </a:r>
          </a:p>
          <a:p>
            <a:pPr lvl="1">
              <a:buFont typeface="Wingdings" panose="05000000000000000000" pitchFamily="2" charset="2"/>
              <a:buChar char="Ø"/>
            </a:pPr>
            <a:r>
              <a:rPr lang="en-US" dirty="0"/>
              <a:t>Formal operations – involves the ability to think abstractly</a:t>
            </a:r>
          </a:p>
          <a:p>
            <a:r>
              <a:rPr lang="en-US" dirty="0"/>
              <a:t>Perry</a:t>
            </a:r>
          </a:p>
          <a:p>
            <a:pPr lvl="1">
              <a:buFont typeface="Wingdings" panose="05000000000000000000" pitchFamily="2" charset="2"/>
              <a:buChar char="Ø"/>
            </a:pPr>
            <a:r>
              <a:rPr lang="en-US" dirty="0"/>
              <a:t>Intellectual and ethical development</a:t>
            </a:r>
          </a:p>
          <a:p>
            <a:pPr lvl="1">
              <a:buFont typeface="Wingdings" panose="05000000000000000000" pitchFamily="2" charset="2"/>
              <a:buChar char="Ø"/>
            </a:pPr>
            <a:r>
              <a:rPr lang="en-US" dirty="0"/>
              <a:t>Dualism – things are right or wrong</a:t>
            </a:r>
          </a:p>
          <a:p>
            <a:pPr lvl="1">
              <a:buFont typeface="Wingdings" panose="05000000000000000000" pitchFamily="2" charset="2"/>
              <a:buChar char="Ø"/>
            </a:pPr>
            <a:r>
              <a:rPr lang="en-US" dirty="0"/>
              <a:t>Relativism – recognizing the ambiguities of life; problems may have more than one solution</a:t>
            </a:r>
          </a:p>
          <a:p>
            <a:r>
              <a:rPr lang="en-US" dirty="0" err="1"/>
              <a:t>Havighurst</a:t>
            </a:r>
            <a:endParaRPr lang="en-US" dirty="0"/>
          </a:p>
          <a:p>
            <a:pPr lvl="1">
              <a:buFont typeface="Wingdings" panose="05000000000000000000" pitchFamily="2" charset="2"/>
              <a:buChar char="Ø"/>
            </a:pPr>
            <a:r>
              <a:rPr lang="en-US" dirty="0"/>
              <a:t>Developmental tasks of early adulthood</a:t>
            </a:r>
          </a:p>
          <a:p>
            <a:endParaRPr lang="en-US" dirty="0"/>
          </a:p>
        </p:txBody>
      </p:sp>
    </p:spTree>
    <p:extLst>
      <p:ext uri="{BB962C8B-B14F-4D97-AF65-F5344CB8AC3E}">
        <p14:creationId xmlns:p14="http://schemas.microsoft.com/office/powerpoint/2010/main" val="4097660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7B4E7-FA54-49CA-9F8B-8EDEA48D7490}"/>
              </a:ext>
            </a:extLst>
          </p:cNvPr>
          <p:cNvSpPr>
            <a:spLocks noGrp="1"/>
          </p:cNvSpPr>
          <p:nvPr>
            <p:ph type="title"/>
          </p:nvPr>
        </p:nvSpPr>
        <p:spPr/>
        <p:txBody>
          <a:bodyPr/>
          <a:lstStyle/>
          <a:p>
            <a:r>
              <a:rPr lang="en-US" dirty="0"/>
              <a:t>Cognitive and Ethical Development</a:t>
            </a:r>
          </a:p>
        </p:txBody>
      </p:sp>
      <p:sp>
        <p:nvSpPr>
          <p:cNvPr id="3" name="Content Placeholder 2">
            <a:extLst>
              <a:ext uri="{FF2B5EF4-FFF2-40B4-BE49-F238E27FC236}">
                <a16:creationId xmlns:a16="http://schemas.microsoft.com/office/drawing/2014/main" id="{5E551A49-0E3C-4860-BDA9-FDF54EC53B24}"/>
              </a:ext>
            </a:extLst>
          </p:cNvPr>
          <p:cNvSpPr>
            <a:spLocks noGrp="1"/>
          </p:cNvSpPr>
          <p:nvPr>
            <p:ph sz="half" idx="1"/>
          </p:nvPr>
        </p:nvSpPr>
        <p:spPr/>
        <p:txBody>
          <a:bodyPr/>
          <a:lstStyle/>
          <a:p>
            <a:pPr marL="457200" indent="-457200">
              <a:buClr>
                <a:schemeClr val="accent5"/>
              </a:buClr>
              <a:buFont typeface="Wingdings" panose="05000000000000000000" pitchFamily="2" charset="2"/>
              <a:buChar char="Ø"/>
            </a:pPr>
            <a:r>
              <a:rPr lang="en-US" dirty="0"/>
              <a:t>Formal operations</a:t>
            </a:r>
          </a:p>
          <a:p>
            <a:pPr marL="457200" indent="-457200">
              <a:buClr>
                <a:schemeClr val="accent5"/>
              </a:buClr>
              <a:buFont typeface="Wingdings" panose="05000000000000000000" pitchFamily="2" charset="2"/>
              <a:buChar char="Ø"/>
            </a:pPr>
            <a:r>
              <a:rPr lang="en-US" dirty="0"/>
              <a:t>Dualism</a:t>
            </a:r>
          </a:p>
          <a:p>
            <a:pPr marL="457200" indent="-457200">
              <a:buClr>
                <a:schemeClr val="accent5"/>
              </a:buClr>
              <a:buFont typeface="Wingdings" panose="05000000000000000000" pitchFamily="2" charset="2"/>
              <a:buChar char="Ø"/>
            </a:pPr>
            <a:r>
              <a:rPr lang="en-US" dirty="0"/>
              <a:t>Relativism</a:t>
            </a:r>
          </a:p>
          <a:p>
            <a:pPr marL="457200" indent="-457200">
              <a:buClr>
                <a:schemeClr val="accent5"/>
              </a:buClr>
              <a:buFont typeface="Wingdings" panose="05000000000000000000" pitchFamily="2" charset="2"/>
              <a:buChar char="Ø"/>
            </a:pPr>
            <a:r>
              <a:rPr lang="en-US" dirty="0"/>
              <a:t>Commitment</a:t>
            </a:r>
          </a:p>
          <a:p>
            <a:endParaRPr lang="en-US" dirty="0"/>
          </a:p>
        </p:txBody>
      </p:sp>
      <p:pic>
        <p:nvPicPr>
          <p:cNvPr id="4" name="Picture 2" descr="C:\Users\Jean\AppData\Local\Microsoft\Windows\Temporary Internet Files\Content.IE5\JNSRW19R\options-73332_150.jpg">
            <a:extLst>
              <a:ext uri="{FF2B5EF4-FFF2-40B4-BE49-F238E27FC236}">
                <a16:creationId xmlns:a16="http://schemas.microsoft.com/office/drawing/2014/main" id="{6EB46A85-3618-483F-89A5-D47D7CF3F2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4570" y="2325491"/>
            <a:ext cx="4430568" cy="2924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1447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F466D-EF9C-45D0-8A05-84B63A5D5CFC}"/>
              </a:ext>
            </a:extLst>
          </p:cNvPr>
          <p:cNvSpPr>
            <a:spLocks noGrp="1"/>
          </p:cNvSpPr>
          <p:nvPr>
            <p:ph type="title"/>
          </p:nvPr>
        </p:nvSpPr>
        <p:spPr/>
        <p:txBody>
          <a:bodyPr/>
          <a:lstStyle/>
          <a:p>
            <a:r>
              <a:rPr lang="en-US" dirty="0"/>
              <a:t>Biological Development</a:t>
            </a:r>
          </a:p>
        </p:txBody>
      </p:sp>
      <p:sp>
        <p:nvSpPr>
          <p:cNvPr id="3" name="Content Placeholder 2">
            <a:extLst>
              <a:ext uri="{FF2B5EF4-FFF2-40B4-BE49-F238E27FC236}">
                <a16:creationId xmlns:a16="http://schemas.microsoft.com/office/drawing/2014/main" id="{D20744A7-AE11-4140-8158-2462952BDCB1}"/>
              </a:ext>
            </a:extLst>
          </p:cNvPr>
          <p:cNvSpPr>
            <a:spLocks noGrp="1"/>
          </p:cNvSpPr>
          <p:nvPr>
            <p:ph sz="half" idx="1"/>
          </p:nvPr>
        </p:nvSpPr>
        <p:spPr/>
        <p:txBody>
          <a:bodyPr/>
          <a:lstStyle/>
          <a:p>
            <a:r>
              <a:rPr lang="en-US" dirty="0"/>
              <a:t>In early adulthood, physical development finally begins to slow down</a:t>
            </a:r>
          </a:p>
          <a:p>
            <a:pPr lvl="1">
              <a:buFont typeface="Wingdings" panose="05000000000000000000" pitchFamily="2" charset="2"/>
              <a:buChar char="Ø"/>
            </a:pPr>
            <a:r>
              <a:rPr lang="en-US" dirty="0"/>
              <a:t>Females reach their full height at about age 18</a:t>
            </a:r>
          </a:p>
          <a:p>
            <a:pPr lvl="1">
              <a:buFont typeface="Wingdings" panose="05000000000000000000" pitchFamily="2" charset="2"/>
              <a:buChar char="Ø"/>
            </a:pPr>
            <a:r>
              <a:rPr lang="en-US" dirty="0"/>
              <a:t>Males reach their full height at about age 20</a:t>
            </a:r>
          </a:p>
          <a:p>
            <a:r>
              <a:rPr lang="en-US" dirty="0"/>
              <a:t>Lifestyle has an impact</a:t>
            </a:r>
          </a:p>
          <a:p>
            <a:pPr lvl="1">
              <a:buFont typeface="Wingdings" panose="05000000000000000000" pitchFamily="2" charset="2"/>
              <a:buChar char="Ø"/>
            </a:pPr>
            <a:r>
              <a:rPr lang="en-US" dirty="0"/>
              <a:t>Drinking, smoking, over-eating and lack of exercise can impact the biological processes</a:t>
            </a:r>
          </a:p>
          <a:p>
            <a:endParaRPr lang="en-US" dirty="0"/>
          </a:p>
        </p:txBody>
      </p:sp>
      <p:pic>
        <p:nvPicPr>
          <p:cNvPr id="4" name="Picture 3">
            <a:extLst>
              <a:ext uri="{FF2B5EF4-FFF2-40B4-BE49-F238E27FC236}">
                <a16:creationId xmlns:a16="http://schemas.microsoft.com/office/drawing/2014/main" id="{3A21C874-6256-455C-8DC8-D8F8DE5B50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0155" y="4211731"/>
            <a:ext cx="2671689" cy="2239060"/>
          </a:xfrm>
          <a:prstGeom prst="rect">
            <a:avLst/>
          </a:prstGeom>
        </p:spPr>
      </p:pic>
    </p:spTree>
    <p:extLst>
      <p:ext uri="{BB962C8B-B14F-4D97-AF65-F5344CB8AC3E}">
        <p14:creationId xmlns:p14="http://schemas.microsoft.com/office/powerpoint/2010/main" val="432915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D8542-B0BB-4F2B-B5EA-EEBDF3DBCDFF}"/>
              </a:ext>
            </a:extLst>
          </p:cNvPr>
          <p:cNvSpPr>
            <a:spLocks noGrp="1"/>
          </p:cNvSpPr>
          <p:nvPr>
            <p:ph type="title"/>
          </p:nvPr>
        </p:nvSpPr>
        <p:spPr/>
        <p:txBody>
          <a:bodyPr/>
          <a:lstStyle/>
          <a:p>
            <a:r>
              <a:rPr lang="en-US" dirty="0"/>
              <a:t>Smoking, Alcohol, and Drugs</a:t>
            </a:r>
          </a:p>
        </p:txBody>
      </p:sp>
      <p:sp>
        <p:nvSpPr>
          <p:cNvPr id="3" name="Content Placeholder 2">
            <a:extLst>
              <a:ext uri="{FF2B5EF4-FFF2-40B4-BE49-F238E27FC236}">
                <a16:creationId xmlns:a16="http://schemas.microsoft.com/office/drawing/2014/main" id="{D9990A99-577D-4ABE-9B54-E67971EC32B2}"/>
              </a:ext>
            </a:extLst>
          </p:cNvPr>
          <p:cNvSpPr>
            <a:spLocks noGrp="1"/>
          </p:cNvSpPr>
          <p:nvPr>
            <p:ph sz="half" idx="1"/>
          </p:nvPr>
        </p:nvSpPr>
        <p:spPr>
          <a:xfrm>
            <a:off x="740664" y="1420420"/>
            <a:ext cx="5038813" cy="4734318"/>
          </a:xfrm>
        </p:spPr>
        <p:txBody>
          <a:bodyPr/>
          <a:lstStyle/>
          <a:p>
            <a:r>
              <a:rPr lang="en-US" dirty="0"/>
              <a:t>Annual Deaths Attributable to Cigarette Smoking—United States, 2000–2004</a:t>
            </a:r>
          </a:p>
          <a:p>
            <a:endParaRPr lang="en-US" dirty="0"/>
          </a:p>
        </p:txBody>
      </p:sp>
      <p:pic>
        <p:nvPicPr>
          <p:cNvPr id="4" name="Picture 3">
            <a:extLst>
              <a:ext uri="{FF2B5EF4-FFF2-40B4-BE49-F238E27FC236}">
                <a16:creationId xmlns:a16="http://schemas.microsoft.com/office/drawing/2014/main" id="{965E5079-01AA-413A-8988-CB9C93E54B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0390" y="1420419"/>
            <a:ext cx="5812010" cy="4493131"/>
          </a:xfrm>
          <a:prstGeom prst="rect">
            <a:avLst/>
          </a:prstGeom>
        </p:spPr>
      </p:pic>
    </p:spTree>
    <p:extLst>
      <p:ext uri="{BB962C8B-B14F-4D97-AF65-F5344CB8AC3E}">
        <p14:creationId xmlns:p14="http://schemas.microsoft.com/office/powerpoint/2010/main" val="855869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40943-EC39-4F0F-8558-79C82A8C4C2E}"/>
              </a:ext>
            </a:extLst>
          </p:cNvPr>
          <p:cNvSpPr>
            <a:spLocks noGrp="1"/>
          </p:cNvSpPr>
          <p:nvPr>
            <p:ph type="title"/>
          </p:nvPr>
        </p:nvSpPr>
        <p:spPr/>
        <p:txBody>
          <a:bodyPr/>
          <a:lstStyle/>
          <a:p>
            <a:r>
              <a:rPr lang="en-US" dirty="0"/>
              <a:t>Smoking, Alcohol, and Drugs</a:t>
            </a:r>
          </a:p>
        </p:txBody>
      </p:sp>
      <p:sp>
        <p:nvSpPr>
          <p:cNvPr id="3" name="Content Placeholder 2">
            <a:extLst>
              <a:ext uri="{FF2B5EF4-FFF2-40B4-BE49-F238E27FC236}">
                <a16:creationId xmlns:a16="http://schemas.microsoft.com/office/drawing/2014/main" id="{667C6E42-2239-4E12-8706-E95662D54343}"/>
              </a:ext>
            </a:extLst>
          </p:cNvPr>
          <p:cNvSpPr>
            <a:spLocks noGrp="1"/>
          </p:cNvSpPr>
          <p:nvPr>
            <p:ph sz="half" idx="1"/>
          </p:nvPr>
        </p:nvSpPr>
        <p:spPr/>
        <p:txBody>
          <a:bodyPr/>
          <a:lstStyle/>
          <a:p>
            <a:pPr marL="109728"/>
            <a:r>
              <a:rPr lang="en-US" dirty="0"/>
              <a:t>The effects of lung cancer on families</a:t>
            </a:r>
          </a:p>
          <a:p>
            <a:pPr marL="109728"/>
            <a:endParaRPr lang="en-US" dirty="0"/>
          </a:p>
          <a:p>
            <a:pPr marL="109728"/>
            <a:endParaRPr lang="en-US" dirty="0"/>
          </a:p>
          <a:p>
            <a:pPr marL="109728"/>
            <a:r>
              <a:rPr lang="en-US" u="sng" dirty="0">
                <a:hlinkClick r:id="rId3"/>
              </a:rPr>
              <a:t>Cancer in the Family</a:t>
            </a:r>
            <a:r>
              <a:rPr lang="en-US" dirty="0"/>
              <a:t>  (click on link)</a:t>
            </a:r>
          </a:p>
        </p:txBody>
      </p:sp>
      <p:pic>
        <p:nvPicPr>
          <p:cNvPr id="4" name="Picture 3">
            <a:extLst>
              <a:ext uri="{FF2B5EF4-FFF2-40B4-BE49-F238E27FC236}">
                <a16:creationId xmlns:a16="http://schemas.microsoft.com/office/drawing/2014/main" id="{7AA93676-E00A-4193-8ADA-8D2EAFF9C3E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43703" y="1894733"/>
            <a:ext cx="3905493" cy="3785692"/>
          </a:xfrm>
          <a:prstGeom prst="rect">
            <a:avLst/>
          </a:prstGeom>
        </p:spPr>
      </p:pic>
    </p:spTree>
    <p:extLst>
      <p:ext uri="{BB962C8B-B14F-4D97-AF65-F5344CB8AC3E}">
        <p14:creationId xmlns:p14="http://schemas.microsoft.com/office/powerpoint/2010/main" val="1542275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6392E-3FD0-4DD5-BFD8-66263B564143}"/>
              </a:ext>
            </a:extLst>
          </p:cNvPr>
          <p:cNvSpPr>
            <a:spLocks noGrp="1"/>
          </p:cNvSpPr>
          <p:nvPr>
            <p:ph type="title"/>
          </p:nvPr>
        </p:nvSpPr>
        <p:spPr/>
        <p:txBody>
          <a:bodyPr/>
          <a:lstStyle/>
          <a:p>
            <a:r>
              <a:rPr lang="en-US" dirty="0"/>
              <a:t>Smoking, Alcohol, and Drugs</a:t>
            </a:r>
          </a:p>
        </p:txBody>
      </p:sp>
      <p:sp>
        <p:nvSpPr>
          <p:cNvPr id="3" name="Content Placeholder 2">
            <a:extLst>
              <a:ext uri="{FF2B5EF4-FFF2-40B4-BE49-F238E27FC236}">
                <a16:creationId xmlns:a16="http://schemas.microsoft.com/office/drawing/2014/main" id="{D1BC9A2C-936B-43B6-A99C-AACA4566F52C}"/>
              </a:ext>
            </a:extLst>
          </p:cNvPr>
          <p:cNvSpPr>
            <a:spLocks noGrp="1"/>
          </p:cNvSpPr>
          <p:nvPr>
            <p:ph sz="half" idx="1"/>
          </p:nvPr>
        </p:nvSpPr>
        <p:spPr/>
        <p:txBody>
          <a:bodyPr/>
          <a:lstStyle/>
          <a:p>
            <a:pPr marL="457200" indent="-457200">
              <a:buClr>
                <a:schemeClr val="accent1"/>
              </a:buClr>
              <a:buFont typeface="Wingdings" panose="05000000000000000000" pitchFamily="2" charset="2"/>
              <a:buChar char="Ø"/>
            </a:pPr>
            <a:r>
              <a:rPr lang="en-US" dirty="0"/>
              <a:t>Alcohol is the most widely abused psychoactive drug (acts on the nervous system to alter states of consciousness, modify perceptions and change moods)</a:t>
            </a:r>
          </a:p>
          <a:p>
            <a:pPr marL="457200" indent="-457200">
              <a:buClr>
                <a:schemeClr val="accent1"/>
              </a:buClr>
              <a:buFont typeface="Wingdings" panose="05000000000000000000" pitchFamily="2" charset="2"/>
              <a:buChar char="Ø"/>
            </a:pPr>
            <a:endParaRPr lang="en-US" dirty="0"/>
          </a:p>
          <a:p>
            <a:pPr marL="457200" indent="-457200">
              <a:buClr>
                <a:schemeClr val="accent1"/>
              </a:buClr>
              <a:buFont typeface="Wingdings" panose="05000000000000000000" pitchFamily="2" charset="2"/>
              <a:buChar char="Ø"/>
            </a:pPr>
            <a:r>
              <a:rPr lang="en-US" dirty="0"/>
              <a:t>The body can develop a tolerance, requiring more to reach the same high</a:t>
            </a:r>
          </a:p>
          <a:p>
            <a:pPr marL="457200" indent="-457200">
              <a:buClr>
                <a:schemeClr val="accent1"/>
              </a:buClr>
              <a:buFont typeface="Wingdings" panose="05000000000000000000" pitchFamily="2" charset="2"/>
              <a:buChar char="Ø"/>
            </a:pPr>
            <a:endParaRPr lang="en-US" dirty="0"/>
          </a:p>
          <a:p>
            <a:pPr marL="457200" indent="-457200">
              <a:buClr>
                <a:schemeClr val="accent1"/>
              </a:buClr>
              <a:buFont typeface="Wingdings" panose="05000000000000000000" pitchFamily="2" charset="2"/>
              <a:buChar char="Ø"/>
            </a:pPr>
            <a:r>
              <a:rPr lang="en-US" dirty="0"/>
              <a:t>Alcohol is the third leading cause of lifestyle-related deaths in the United States </a:t>
            </a:r>
          </a:p>
          <a:p>
            <a:endParaRPr lang="en-US" dirty="0"/>
          </a:p>
        </p:txBody>
      </p:sp>
    </p:spTree>
    <p:extLst>
      <p:ext uri="{BB962C8B-B14F-4D97-AF65-F5344CB8AC3E}">
        <p14:creationId xmlns:p14="http://schemas.microsoft.com/office/powerpoint/2010/main" val="1554626954"/>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Props1.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2.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71B5C7F-2497-4FAB-9E2E-E6A7EB669C3E}">
  <ds:schemaRefs>
    <ds:schemaRef ds:uri="http://www.w3.org/XML/1998/namespace"/>
    <ds:schemaRef ds:uri="56ea17bb-c96d-4826-b465-01eec0dd23dd"/>
    <ds:schemaRef ds:uri="http://schemas.microsoft.com/office/2006/documentManagement/types"/>
    <ds:schemaRef ds:uri="http://schemas.microsoft.com/office/2006/metadata/properties"/>
    <ds:schemaRef ds:uri="http://purl.org/dc/dcmitype/"/>
    <ds:schemaRef ds:uri="http://schemas.microsoft.com/office/infopath/2007/PartnerControls"/>
    <ds:schemaRef ds:uri="http://schemas.microsoft.com/sharepoint/v3"/>
    <ds:schemaRef ds:uri="http://purl.org/dc/elements/1.1/"/>
    <ds:schemaRef ds:uri="http://schemas.openxmlformats.org/package/2006/metadata/core-properties"/>
    <ds:schemaRef ds:uri="05d88611-e516-4d1a-b12e-39107e78b3d0"/>
    <ds:schemaRef ds:uri="http://purl.org/dc/terms/"/>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74</TotalTime>
  <Words>2997</Words>
  <Application>Microsoft Office PowerPoint</Application>
  <PresentationFormat>Widescreen</PresentationFormat>
  <Paragraphs>306</Paragraphs>
  <Slides>36</Slides>
  <Notes>29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36</vt:i4>
      </vt:variant>
    </vt:vector>
  </HeadingPairs>
  <TitlesOfParts>
    <vt:vector size="44" baseType="lpstr">
      <vt:lpstr>.AppleSystemUIFont</vt:lpstr>
      <vt:lpstr>Arial</vt:lpstr>
      <vt:lpstr>Calibri</vt:lpstr>
      <vt:lpstr>Open Sans</vt:lpstr>
      <vt:lpstr>Open Sans SemiBold</vt:lpstr>
      <vt:lpstr>Wingdings</vt:lpstr>
      <vt:lpstr>2_Office Theme</vt:lpstr>
      <vt:lpstr>3_Office Theme</vt:lpstr>
      <vt:lpstr>No Longer a Teen:  Development in Young Adulthood</vt:lpstr>
      <vt:lpstr>PowerPoint Presentation</vt:lpstr>
      <vt:lpstr>Theories of Biological and Cognitive Development</vt:lpstr>
      <vt:lpstr>Theories of Development</vt:lpstr>
      <vt:lpstr>Cognitive and Ethical Development</vt:lpstr>
      <vt:lpstr>Biological Development</vt:lpstr>
      <vt:lpstr>Smoking, Alcohol, and Drugs</vt:lpstr>
      <vt:lpstr>Smoking, Alcohol, and Drugs</vt:lpstr>
      <vt:lpstr>Smoking, Alcohol, and Drugs</vt:lpstr>
      <vt:lpstr>Smoking, Alcohol and Drugs</vt:lpstr>
      <vt:lpstr>Smoking, Alcohol, and Drugs</vt:lpstr>
      <vt:lpstr>Smoking, Alcohol, and Drugs</vt:lpstr>
      <vt:lpstr>Food Behaviors</vt:lpstr>
      <vt:lpstr>Food Behaviors</vt:lpstr>
      <vt:lpstr>Developmental Tasks of Young Adulthood (Havighurst)</vt:lpstr>
      <vt:lpstr>Maturational Theory (Havighurst)</vt:lpstr>
      <vt:lpstr>Selecting a Mate</vt:lpstr>
      <vt:lpstr>Why Marry?</vt:lpstr>
      <vt:lpstr>Selecting a Mate</vt:lpstr>
      <vt:lpstr>Learning to Live with a Marriage Partner</vt:lpstr>
      <vt:lpstr>Starting a Family</vt:lpstr>
      <vt:lpstr>Rearing Children</vt:lpstr>
      <vt:lpstr>Managing a Home</vt:lpstr>
      <vt:lpstr>Starting a Career</vt:lpstr>
      <vt:lpstr>Taking on Civic Responsibility </vt:lpstr>
      <vt:lpstr>Societal and Cultural Influences</vt:lpstr>
      <vt:lpstr>What will influence you?</vt:lpstr>
      <vt:lpstr>Finding a Congenial Social Group</vt:lpstr>
      <vt:lpstr>Social Media</vt:lpstr>
      <vt:lpstr>Egalitarian Relationship with Parents</vt:lpstr>
      <vt:lpstr>Failure to Launch</vt:lpstr>
      <vt:lpstr>Exciting Time of Life!</vt:lpstr>
      <vt:lpstr>Questions?</vt:lpstr>
      <vt:lpstr>References and Resources</vt:lpstr>
      <vt:lpstr>References and Resources</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Caroline Bentley</cp:lastModifiedBy>
  <cp:revision>8</cp:revision>
  <cp:lastPrinted>2017-07-07T16:17:37Z</cp:lastPrinted>
  <dcterms:created xsi:type="dcterms:W3CDTF">2017-07-11T23:58:30Z</dcterms:created>
  <dcterms:modified xsi:type="dcterms:W3CDTF">2017-11-17T22:10:39Z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