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19"/>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190" autoAdjust="0"/>
  </p:normalViewPr>
  <p:slideViewPr>
    <p:cSldViewPr snapToGrid="0">
      <p:cViewPr varScale="1">
        <p:scale>
          <a:sx n="110" d="100"/>
          <a:sy n="110" d="100"/>
        </p:scale>
        <p:origin x="610" y="6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Elements are a part or aspect of something abstract, especially one that is essential or characteristic.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49304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Elements in the restaurant may be the whole idea or a concept.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67440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Ambiance may also be called atmosphere. </a:t>
            </a:r>
          </a:p>
          <a:p>
            <a:endParaRPr lang="en-US" dirty="0"/>
          </a:p>
          <a:p>
            <a:r>
              <a:rPr lang="en-US" dirty="0"/>
              <a:t>It is created by the décor, lighting, menu, music and table setting.</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161053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décor may be part of the theme.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2635743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is a particular place where the dining venue is located.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78941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Buffet -a restaurant that has meals consisting of several dishes from which guests serve themselves </a:t>
            </a:r>
          </a:p>
          <a:p>
            <a:r>
              <a:rPr lang="en-US" dirty="0"/>
              <a:t>Cafeteria -a restaurant or dining room in a school or a business in which customers serve themselves or are served from a counter and pay before eating </a:t>
            </a:r>
          </a:p>
          <a:p>
            <a:r>
              <a:rPr lang="en-US" dirty="0"/>
              <a:t>Drive-through – customers stay seated in their cars for the whole process of ordering, paying and being served</a:t>
            </a:r>
          </a:p>
          <a:p>
            <a:r>
              <a:rPr lang="en-US" dirty="0"/>
              <a:t>Over-the-counter – customers place their orders at a counter that has cash registers and the meal is received at the counter.</a:t>
            </a:r>
          </a:p>
          <a:p>
            <a:r>
              <a:rPr lang="en-US" dirty="0"/>
              <a:t>Seated – the customer is seated at a table and a server brings the food to the table</a:t>
            </a:r>
          </a:p>
          <a:p>
            <a:r>
              <a:rPr lang="en-US" dirty="0"/>
              <a:t>American service – food is plated in the kitchen</a:t>
            </a:r>
          </a:p>
          <a:p>
            <a:r>
              <a:rPr lang="en-US" dirty="0"/>
              <a:t>French service – the meal is partially prepared in the kitchen and the server finished the cooking, carving or flaming of the food in front of the customer</a:t>
            </a:r>
          </a:p>
          <a:p>
            <a:r>
              <a:rPr lang="en-US" dirty="0"/>
              <a:t>Russian service – the food is cooked and divided into portions in the kitchen and placed on silver trays to be served on each guest’s plate</a:t>
            </a:r>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336360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market consists of all the people who could potentially buy what you are selling. </a:t>
            </a:r>
          </a:p>
          <a:p>
            <a:endParaRPr lang="en-US" dirty="0"/>
          </a:p>
          <a:p>
            <a:r>
              <a:rPr lang="en-US" dirty="0"/>
              <a:t>A market segment is a subgroup of a larger market that has similar needs and wants for the product. </a:t>
            </a:r>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207127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Themes may include Asian, Barbecue, Chinese, Mexican and many others.</a:t>
            </a:r>
          </a:p>
          <a:p>
            <a:endParaRPr lang="en-US" dirty="0"/>
          </a:p>
          <a:p>
            <a:r>
              <a:rPr lang="en-US" dirty="0"/>
              <a:t>Can you name some more?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385713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 to view YouTube™ video:</a:t>
            </a:r>
          </a:p>
          <a:p>
            <a:r>
              <a:rPr lang="en-US" dirty="0"/>
              <a:t>Inside Thomas Keller's restaurants</a:t>
            </a:r>
          </a:p>
          <a:p>
            <a:r>
              <a:rPr lang="en-US" dirty="0"/>
              <a:t>Thomas Keller is the only American chef to own two three-star Michelin restaurants and Tracy Smith got a behind the scenes look at how this sometimes-intimidating culinary connoisseur operates.</a:t>
            </a:r>
          </a:p>
          <a:p>
            <a:r>
              <a:rPr lang="en-US" dirty="0"/>
              <a:t>http://youtu.be/T0ZanmJQXFA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601014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T0ZanmJQXFA"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Dining Experiences in Hospitality</a:t>
            </a:r>
          </a:p>
          <a:p>
            <a:endParaRPr lang="en-US" dirty="0"/>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Theme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specific idea around which something is organized</a:t>
            </a:r>
          </a:p>
          <a:p>
            <a:pPr lvl="1"/>
            <a:r>
              <a:rPr lang="en-US" dirty="0"/>
              <a:t>Carried out in the:</a:t>
            </a:r>
          </a:p>
          <a:p>
            <a:pPr lvl="2"/>
            <a:r>
              <a:rPr lang="en-US" dirty="0"/>
              <a:t>Décor </a:t>
            </a:r>
          </a:p>
          <a:p>
            <a:pPr lvl="2"/>
            <a:r>
              <a:rPr lang="en-US" dirty="0"/>
              <a:t>Menu </a:t>
            </a:r>
          </a:p>
          <a:p>
            <a:pPr lvl="2"/>
            <a:r>
              <a:rPr lang="en-US" dirty="0"/>
              <a:t>Type of food served</a:t>
            </a:r>
          </a:p>
          <a:p>
            <a:pPr lvl="2"/>
            <a:r>
              <a:rPr lang="en-US" dirty="0"/>
              <a:t>Uniforms employees wear </a:t>
            </a:r>
          </a:p>
          <a:p>
            <a:pPr lvl="1"/>
            <a:endParaRPr lang="en-US" dirty="0"/>
          </a:p>
        </p:txBody>
      </p:sp>
      <p:pic>
        <p:nvPicPr>
          <p:cNvPr id="4" name="Picture 3">
            <a:extLst>
              <a:ext uri="{FF2B5EF4-FFF2-40B4-BE49-F238E27FC236}">
                <a16:creationId xmlns:a16="http://schemas.microsoft.com/office/drawing/2014/main" id="{266EB733-B2DF-4F87-8D0E-08C184FA5DBB}"/>
              </a:ext>
            </a:extLst>
          </p:cNvPr>
          <p:cNvPicPr>
            <a:picLocks noChangeAspect="1"/>
          </p:cNvPicPr>
          <p:nvPr/>
        </p:nvPicPr>
        <p:blipFill>
          <a:blip r:embed="rId3"/>
          <a:stretch>
            <a:fillRect/>
          </a:stretch>
        </p:blipFill>
        <p:spPr>
          <a:xfrm>
            <a:off x="8012578" y="3207840"/>
            <a:ext cx="3587202" cy="2946898"/>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Inside Thomas Keller's restaurants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Thomas Keller is the only American chef to own two three-star Michelin restaurants and Tracy Smith got a behind the scenes look at how this sometimes-intimidating culinary connoisseur operates.</a:t>
            </a:r>
          </a:p>
          <a:p>
            <a:pPr lvl="1"/>
            <a:endParaRPr lang="en-US" dirty="0"/>
          </a:p>
        </p:txBody>
      </p:sp>
      <p:pic>
        <p:nvPicPr>
          <p:cNvPr id="4" name="T0ZanmJQXFA">
            <a:extLst>
              <a:ext uri="{FF2B5EF4-FFF2-40B4-BE49-F238E27FC236}">
                <a16:creationId xmlns:a16="http://schemas.microsoft.com/office/drawing/2014/main" id="{DA9634BC-9458-4CFB-BEBC-417C4011B732}"/>
              </a:ext>
            </a:extLst>
          </p:cNvPr>
          <p:cNvPicPr>
            <a:picLocks noRot="1" noChangeAspect="1"/>
          </p:cNvPicPr>
          <p:nvPr>
            <a:videoFile r:link="rId1"/>
          </p:nvPr>
        </p:nvPicPr>
        <p:blipFill>
          <a:blip r:embed="rId4"/>
          <a:stretch>
            <a:fillRect/>
          </a:stretch>
        </p:blipFill>
        <p:spPr>
          <a:xfrm>
            <a:off x="3885677" y="2816287"/>
            <a:ext cx="4420645" cy="3475362"/>
          </a:xfrm>
          <a:prstGeom prst="rect">
            <a:avLst/>
          </a:prstGeom>
        </p:spPr>
      </p:pic>
      <p:pic>
        <p:nvPicPr>
          <p:cNvPr id="5" name="Picture 4">
            <a:extLst>
              <a:ext uri="{FF2B5EF4-FFF2-40B4-BE49-F238E27FC236}">
                <a16:creationId xmlns:a16="http://schemas.microsoft.com/office/drawing/2014/main" id="{60CB841F-64B8-4BB0-A5C4-04A42D0D909F}"/>
              </a:ext>
            </a:extLst>
          </p:cNvPr>
          <p:cNvPicPr>
            <a:picLocks noChangeAspect="1"/>
          </p:cNvPicPr>
          <p:nvPr/>
        </p:nvPicPr>
        <p:blipFill>
          <a:blip r:embed="rId5"/>
          <a:stretch>
            <a:fillRect/>
          </a:stretch>
        </p:blipFill>
        <p:spPr>
          <a:xfrm>
            <a:off x="4975986" y="5797830"/>
            <a:ext cx="2109399" cy="493819"/>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C8B8A9-81E9-4696-A261-180630A9CE54}"/>
              </a:ext>
            </a:extLst>
          </p:cNvPr>
          <p:cNvPicPr>
            <a:picLocks noGrp="1" noChangeAspect="1"/>
          </p:cNvPicPr>
          <p:nvPr>
            <p:ph sz="half" idx="1"/>
          </p:nvPr>
        </p:nvPicPr>
        <p:blipFill>
          <a:blip r:embed="rId2"/>
          <a:stretch>
            <a:fillRect/>
          </a:stretch>
        </p:blipFill>
        <p:spPr>
          <a:xfrm>
            <a:off x="3920640" y="1420813"/>
            <a:ext cx="4696796" cy="4733925"/>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1, 3, 4, 5, 6, 7, 8, 9, 10, 12)</a:t>
            </a:r>
          </a:p>
          <a:p>
            <a:pPr lvl="1"/>
            <a:r>
              <a:rPr lang="en-US" sz="2000" dirty="0"/>
              <a:t>Textbooks:</a:t>
            </a:r>
          </a:p>
          <a:p>
            <a:pPr lvl="2"/>
            <a:r>
              <a:rPr lang="en-US" sz="2000" dirty="0"/>
              <a:t>Culinary essentials. (2010). Woodland Hills, CA: Glencoe/McGraw Hill. </a:t>
            </a:r>
          </a:p>
          <a:p>
            <a:pPr lvl="2"/>
            <a:r>
              <a:rPr lang="en-US" sz="2000" dirty="0"/>
              <a:t>Reynolds, J. S. (2010). Hospitality services: Food &amp; lodging. Tinley Park, IL: </a:t>
            </a:r>
            <a:r>
              <a:rPr lang="en-US" sz="2000" dirty="0" err="1"/>
              <a:t>Goodheart</a:t>
            </a:r>
            <a:r>
              <a:rPr lang="en-US" sz="2000" dirty="0"/>
              <a:t>-Willcox Company. </a:t>
            </a:r>
          </a:p>
          <a:p>
            <a:pPr lvl="1"/>
            <a:r>
              <a:rPr lang="en-US" sz="2000" dirty="0"/>
              <a:t>YouTube™:</a:t>
            </a:r>
          </a:p>
          <a:p>
            <a:pPr lvl="2"/>
            <a:r>
              <a:rPr lang="en-US" sz="2000" dirty="0"/>
              <a:t>Inside Thomas Keller's restaurants</a:t>
            </a:r>
          </a:p>
          <a:p>
            <a:pPr lvl="2"/>
            <a:r>
              <a:rPr lang="en-US" sz="2000" dirty="0"/>
              <a:t>Thomas Keller is the only American chef to own two three-star Michelin restaurants and Tracy Smith got a behind the scenes look at how this sometimes-intimidating culinary connoisseur operates.</a:t>
            </a:r>
          </a:p>
          <a:p>
            <a:pPr lvl="2"/>
            <a:r>
              <a:rPr lang="en-US" sz="2000" dirty="0"/>
              <a:t>http://youtu.be/T0ZanmJQXFA</a:t>
            </a:r>
          </a:p>
          <a:p>
            <a:pPr lvl="1"/>
            <a:endParaRPr lang="en-US" dirty="0"/>
          </a:p>
        </p:txBody>
      </p:sp>
    </p:spTree>
    <p:extLst>
      <p:ext uri="{BB962C8B-B14F-4D97-AF65-F5344CB8AC3E}">
        <p14:creationId xmlns:p14="http://schemas.microsoft.com/office/powerpoint/2010/main" val="355023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Dining Experiences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Elements</a:t>
            </a:r>
          </a:p>
        </p:txBody>
      </p:sp>
      <p:pic>
        <p:nvPicPr>
          <p:cNvPr id="4" name="Picture 3">
            <a:extLst>
              <a:ext uri="{FF2B5EF4-FFF2-40B4-BE49-F238E27FC236}">
                <a16:creationId xmlns:a16="http://schemas.microsoft.com/office/drawing/2014/main" id="{2AD97973-D24F-4A50-BD2B-2E4E69990278}"/>
              </a:ext>
            </a:extLst>
          </p:cNvPr>
          <p:cNvPicPr>
            <a:picLocks noChangeAspect="1"/>
          </p:cNvPicPr>
          <p:nvPr/>
        </p:nvPicPr>
        <p:blipFill>
          <a:blip r:embed="rId3"/>
          <a:stretch>
            <a:fillRect/>
          </a:stretch>
        </p:blipFill>
        <p:spPr>
          <a:xfrm>
            <a:off x="4928266" y="2202872"/>
            <a:ext cx="2681497" cy="3951865"/>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Elements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Ambiance</a:t>
            </a:r>
          </a:p>
          <a:p>
            <a:pPr lvl="1"/>
            <a:r>
              <a:rPr lang="en-US" dirty="0"/>
              <a:t>Décor</a:t>
            </a:r>
          </a:p>
          <a:p>
            <a:pPr lvl="1"/>
            <a:r>
              <a:rPr lang="en-US" dirty="0"/>
              <a:t>Location</a:t>
            </a:r>
          </a:p>
          <a:p>
            <a:pPr lvl="1"/>
            <a:r>
              <a:rPr lang="en-US" dirty="0"/>
              <a:t>Service style</a:t>
            </a:r>
          </a:p>
          <a:p>
            <a:pPr lvl="1"/>
            <a:r>
              <a:rPr lang="en-US" dirty="0"/>
              <a:t>Target market</a:t>
            </a:r>
          </a:p>
          <a:p>
            <a:pPr lvl="1"/>
            <a:r>
              <a:rPr lang="en-US" dirty="0"/>
              <a:t>Theme </a:t>
            </a:r>
          </a:p>
          <a:p>
            <a:pPr lvl="1"/>
            <a:endParaRPr lang="en-US" dirty="0"/>
          </a:p>
        </p:txBody>
      </p:sp>
      <p:pic>
        <p:nvPicPr>
          <p:cNvPr id="4" name="Picture 3">
            <a:extLst>
              <a:ext uri="{FF2B5EF4-FFF2-40B4-BE49-F238E27FC236}">
                <a16:creationId xmlns:a16="http://schemas.microsoft.com/office/drawing/2014/main" id="{073A111E-AFFB-480B-9D44-C7ABB7AB4C94}"/>
              </a:ext>
            </a:extLst>
          </p:cNvPr>
          <p:cNvPicPr>
            <a:picLocks noChangeAspect="1"/>
          </p:cNvPicPr>
          <p:nvPr/>
        </p:nvPicPr>
        <p:blipFill>
          <a:blip r:embed="rId3"/>
          <a:stretch>
            <a:fillRect/>
          </a:stretch>
        </p:blipFill>
        <p:spPr>
          <a:xfrm>
            <a:off x="4027905" y="2380342"/>
            <a:ext cx="5163884" cy="3456505"/>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Ambiance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feeling or mood associated with a particular place</a:t>
            </a:r>
          </a:p>
          <a:p>
            <a:pPr lvl="1"/>
            <a:r>
              <a:rPr lang="en-US" dirty="0"/>
              <a:t>Examples include:</a:t>
            </a:r>
          </a:p>
          <a:p>
            <a:pPr lvl="1"/>
            <a:r>
              <a:rPr lang="en-US" dirty="0"/>
              <a:t>Casual</a:t>
            </a:r>
          </a:p>
          <a:p>
            <a:pPr lvl="1"/>
            <a:r>
              <a:rPr lang="en-US" dirty="0"/>
              <a:t>Elegant</a:t>
            </a:r>
          </a:p>
          <a:p>
            <a:pPr lvl="1"/>
            <a:r>
              <a:rPr lang="en-US" dirty="0"/>
              <a:t>Fun</a:t>
            </a:r>
          </a:p>
          <a:p>
            <a:pPr lvl="1"/>
            <a:r>
              <a:rPr lang="en-US" dirty="0"/>
              <a:t>Homelike</a:t>
            </a:r>
          </a:p>
          <a:p>
            <a:pPr lvl="1"/>
            <a:r>
              <a:rPr lang="en-US" dirty="0"/>
              <a:t>Romantic</a:t>
            </a:r>
          </a:p>
          <a:p>
            <a:pPr lvl="1"/>
            <a:r>
              <a:rPr lang="en-US" dirty="0" err="1"/>
              <a:t>Sportslike</a:t>
            </a:r>
            <a:r>
              <a:rPr lang="en-US" dirty="0"/>
              <a:t> </a:t>
            </a:r>
          </a:p>
          <a:p>
            <a:pPr lvl="1"/>
            <a:endParaRPr lang="en-US" dirty="0"/>
          </a:p>
        </p:txBody>
      </p:sp>
      <p:pic>
        <p:nvPicPr>
          <p:cNvPr id="4" name="Picture 3">
            <a:extLst>
              <a:ext uri="{FF2B5EF4-FFF2-40B4-BE49-F238E27FC236}">
                <a16:creationId xmlns:a16="http://schemas.microsoft.com/office/drawing/2014/main" id="{CB6CB3FF-4CAE-421A-BC90-458EC7F0B572}"/>
              </a:ext>
            </a:extLst>
          </p:cNvPr>
          <p:cNvPicPr>
            <a:picLocks noChangeAspect="1"/>
          </p:cNvPicPr>
          <p:nvPr/>
        </p:nvPicPr>
        <p:blipFill>
          <a:blip r:embed="rId3"/>
          <a:stretch>
            <a:fillRect/>
          </a:stretch>
        </p:blipFill>
        <p:spPr>
          <a:xfrm>
            <a:off x="4601029" y="3158067"/>
            <a:ext cx="4064697" cy="2709798"/>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Décor</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furnishings and decorations of a room</a:t>
            </a:r>
          </a:p>
          <a:p>
            <a:pPr lvl="1"/>
            <a:r>
              <a:rPr lang="en-US" dirty="0"/>
              <a:t>Examples include:</a:t>
            </a:r>
          </a:p>
          <a:p>
            <a:pPr lvl="1"/>
            <a:r>
              <a:rPr lang="en-US" dirty="0"/>
              <a:t>Centerpieces </a:t>
            </a:r>
          </a:p>
          <a:p>
            <a:pPr lvl="1"/>
            <a:r>
              <a:rPr lang="en-US" dirty="0"/>
              <a:t>Flower arrangements</a:t>
            </a:r>
          </a:p>
          <a:p>
            <a:pPr lvl="1"/>
            <a:r>
              <a:rPr lang="en-US" dirty="0"/>
              <a:t>Furniture</a:t>
            </a:r>
          </a:p>
          <a:p>
            <a:pPr lvl="1"/>
            <a:r>
              <a:rPr lang="en-US" dirty="0"/>
              <a:t>Lightning</a:t>
            </a:r>
          </a:p>
          <a:p>
            <a:pPr lvl="1"/>
            <a:r>
              <a:rPr lang="en-US" dirty="0"/>
              <a:t>Tablecloths</a:t>
            </a:r>
          </a:p>
          <a:p>
            <a:pPr lvl="1"/>
            <a:endParaRPr lang="en-US" dirty="0"/>
          </a:p>
        </p:txBody>
      </p:sp>
      <p:pic>
        <p:nvPicPr>
          <p:cNvPr id="4" name="Picture 3">
            <a:extLst>
              <a:ext uri="{FF2B5EF4-FFF2-40B4-BE49-F238E27FC236}">
                <a16:creationId xmlns:a16="http://schemas.microsoft.com/office/drawing/2014/main" id="{7A86CA93-B9A6-4ABA-A71A-78A3D08D0A7B}"/>
              </a:ext>
            </a:extLst>
          </p:cNvPr>
          <p:cNvPicPr>
            <a:picLocks noChangeAspect="1"/>
          </p:cNvPicPr>
          <p:nvPr/>
        </p:nvPicPr>
        <p:blipFill>
          <a:blip r:embed="rId3"/>
          <a:stretch>
            <a:fillRect/>
          </a:stretch>
        </p:blipFill>
        <p:spPr>
          <a:xfrm>
            <a:off x="5001146" y="2960915"/>
            <a:ext cx="3705687" cy="2965214"/>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Location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key factor in the dining experience</a:t>
            </a:r>
          </a:p>
          <a:p>
            <a:pPr lvl="1"/>
            <a:r>
              <a:rPr lang="en-US" dirty="0"/>
              <a:t>Examples include:</a:t>
            </a:r>
          </a:p>
          <a:p>
            <a:pPr lvl="1"/>
            <a:r>
              <a:rPr lang="en-US" dirty="0"/>
              <a:t>Boardwalk</a:t>
            </a:r>
          </a:p>
          <a:p>
            <a:pPr lvl="1"/>
            <a:r>
              <a:rPr lang="en-US" dirty="0"/>
              <a:t>Downtown </a:t>
            </a:r>
          </a:p>
          <a:p>
            <a:pPr lvl="1"/>
            <a:r>
              <a:rPr lang="en-US" dirty="0"/>
              <a:t>Mall</a:t>
            </a:r>
          </a:p>
          <a:p>
            <a:pPr lvl="1"/>
            <a:r>
              <a:rPr lang="en-US" dirty="0"/>
              <a:t>Stand alone</a:t>
            </a:r>
          </a:p>
          <a:p>
            <a:pPr lvl="1"/>
            <a:r>
              <a:rPr lang="en-US" dirty="0"/>
              <a:t>Suburban </a:t>
            </a:r>
          </a:p>
          <a:p>
            <a:pPr lvl="1"/>
            <a:endParaRPr lang="en-US" dirty="0"/>
          </a:p>
        </p:txBody>
      </p:sp>
      <p:pic>
        <p:nvPicPr>
          <p:cNvPr id="4" name="Picture 3">
            <a:extLst>
              <a:ext uri="{FF2B5EF4-FFF2-40B4-BE49-F238E27FC236}">
                <a16:creationId xmlns:a16="http://schemas.microsoft.com/office/drawing/2014/main" id="{1886FAA9-FA78-4EDE-8757-224876D837D2}"/>
              </a:ext>
            </a:extLst>
          </p:cNvPr>
          <p:cNvPicPr>
            <a:picLocks noChangeAspect="1"/>
          </p:cNvPicPr>
          <p:nvPr/>
        </p:nvPicPr>
        <p:blipFill>
          <a:blip r:embed="rId3"/>
          <a:stretch>
            <a:fillRect/>
          </a:stretch>
        </p:blipFill>
        <p:spPr>
          <a:xfrm>
            <a:off x="7915159" y="2890244"/>
            <a:ext cx="3881255" cy="3115266"/>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Service Style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Buffet </a:t>
            </a:r>
          </a:p>
          <a:p>
            <a:pPr lvl="1"/>
            <a:r>
              <a:rPr lang="en-US" dirty="0"/>
              <a:t>Cafeteria </a:t>
            </a:r>
          </a:p>
          <a:p>
            <a:pPr lvl="1"/>
            <a:r>
              <a:rPr lang="en-US" dirty="0"/>
              <a:t>Drive-through </a:t>
            </a:r>
          </a:p>
          <a:p>
            <a:pPr lvl="1"/>
            <a:r>
              <a:rPr lang="en-US" dirty="0"/>
              <a:t>Over-the-counter</a:t>
            </a:r>
          </a:p>
          <a:p>
            <a:pPr lvl="1"/>
            <a:r>
              <a:rPr lang="en-US" dirty="0"/>
              <a:t>Seated </a:t>
            </a:r>
          </a:p>
          <a:p>
            <a:pPr lvl="2"/>
            <a:r>
              <a:rPr lang="en-US" dirty="0"/>
              <a:t>American service</a:t>
            </a:r>
          </a:p>
          <a:p>
            <a:pPr lvl="2"/>
            <a:r>
              <a:rPr lang="en-US" dirty="0"/>
              <a:t>French service</a:t>
            </a:r>
          </a:p>
          <a:p>
            <a:pPr lvl="2"/>
            <a:r>
              <a:rPr lang="en-US" dirty="0"/>
              <a:t>Russian service </a:t>
            </a:r>
          </a:p>
          <a:p>
            <a:pPr lvl="1"/>
            <a:endParaRPr lang="en-US" dirty="0"/>
          </a:p>
        </p:txBody>
      </p:sp>
      <p:pic>
        <p:nvPicPr>
          <p:cNvPr id="4" name="Picture 3">
            <a:extLst>
              <a:ext uri="{FF2B5EF4-FFF2-40B4-BE49-F238E27FC236}">
                <a16:creationId xmlns:a16="http://schemas.microsoft.com/office/drawing/2014/main" id="{000B8C98-E7A3-4E01-AA11-CD74C8C9C810}"/>
              </a:ext>
            </a:extLst>
          </p:cNvPr>
          <p:cNvPicPr>
            <a:picLocks noChangeAspect="1"/>
          </p:cNvPicPr>
          <p:nvPr/>
        </p:nvPicPr>
        <p:blipFill>
          <a:blip r:embed="rId3"/>
          <a:stretch>
            <a:fillRect/>
          </a:stretch>
        </p:blipFill>
        <p:spPr>
          <a:xfrm>
            <a:off x="6676571" y="3066428"/>
            <a:ext cx="4469976" cy="2978683"/>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Target Market</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particular group of consumers at which a product or service is aimed</a:t>
            </a:r>
          </a:p>
          <a:p>
            <a:pPr lvl="1"/>
            <a:r>
              <a:rPr lang="en-US" dirty="0"/>
              <a:t>Examples include:</a:t>
            </a:r>
          </a:p>
          <a:p>
            <a:pPr lvl="1"/>
            <a:r>
              <a:rPr lang="en-US" dirty="0"/>
              <a:t>Children </a:t>
            </a:r>
          </a:p>
          <a:p>
            <a:pPr lvl="1"/>
            <a:r>
              <a:rPr lang="en-US" dirty="0"/>
              <a:t>Couples on a date</a:t>
            </a:r>
          </a:p>
          <a:p>
            <a:pPr lvl="1"/>
            <a:r>
              <a:rPr lang="en-US" dirty="0"/>
              <a:t>Mature adults</a:t>
            </a:r>
          </a:p>
          <a:p>
            <a:pPr lvl="1"/>
            <a:r>
              <a:rPr lang="en-US" dirty="0"/>
              <a:t>Shoppers</a:t>
            </a:r>
          </a:p>
          <a:p>
            <a:pPr lvl="1"/>
            <a:r>
              <a:rPr lang="en-US" dirty="0"/>
              <a:t>Sports fans</a:t>
            </a:r>
          </a:p>
          <a:p>
            <a:pPr lvl="1"/>
            <a:r>
              <a:rPr lang="en-US" dirty="0"/>
              <a:t>Teenagers</a:t>
            </a:r>
          </a:p>
          <a:p>
            <a:pPr lvl="1"/>
            <a:r>
              <a:rPr lang="en-US" dirty="0"/>
              <a:t>Young adults</a:t>
            </a:r>
          </a:p>
          <a:p>
            <a:pPr lvl="1"/>
            <a:endParaRPr lang="en-US" dirty="0"/>
          </a:p>
        </p:txBody>
      </p:sp>
      <p:pic>
        <p:nvPicPr>
          <p:cNvPr id="4" name="Picture 3">
            <a:extLst>
              <a:ext uri="{FF2B5EF4-FFF2-40B4-BE49-F238E27FC236}">
                <a16:creationId xmlns:a16="http://schemas.microsoft.com/office/drawing/2014/main" id="{84D43F1B-BB2A-499A-B5E0-DB7E467D05F1}"/>
              </a:ext>
            </a:extLst>
          </p:cNvPr>
          <p:cNvPicPr>
            <a:picLocks noChangeAspect="1"/>
          </p:cNvPicPr>
          <p:nvPr/>
        </p:nvPicPr>
        <p:blipFill>
          <a:blip r:embed="rId3"/>
          <a:stretch>
            <a:fillRect/>
          </a:stretch>
        </p:blipFill>
        <p:spPr>
          <a:xfrm>
            <a:off x="7712061" y="2333354"/>
            <a:ext cx="3820069" cy="3958295"/>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schemas.microsoft.com/office/2006/metadata/properties"/>
    <ds:schemaRef ds:uri="http://www.w3.org/XML/1998/namespace"/>
    <ds:schemaRef ds:uri="http://schemas.microsoft.com/sharepoint/v3"/>
    <ds:schemaRef ds:uri="http://schemas.microsoft.com/office/infopath/2007/PartnerControls"/>
    <ds:schemaRef ds:uri="56ea17bb-c96d-4826-b465-01eec0dd23dd"/>
    <ds:schemaRef ds:uri="http://purl.org/dc/terms/"/>
    <ds:schemaRef ds:uri="http://schemas.microsoft.com/office/2006/documentManagement/types"/>
    <ds:schemaRef ds:uri="05d88611-e516-4d1a-b12e-39107e78b3d0"/>
    <ds:schemaRef ds:uri="http://purl.org/dc/dcmitype/"/>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153</TotalTime>
  <Words>649</Words>
  <Application>Microsoft Office PowerPoint</Application>
  <PresentationFormat>Widescreen</PresentationFormat>
  <Paragraphs>108</Paragraphs>
  <Slides>13</Slides>
  <Notes>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Dining Experiences</vt:lpstr>
      <vt:lpstr>Elements</vt:lpstr>
      <vt:lpstr>Ambiance</vt:lpstr>
      <vt:lpstr>Décor</vt:lpstr>
      <vt:lpstr>Location</vt:lpstr>
      <vt:lpstr>Service Style</vt:lpstr>
      <vt:lpstr>Target Market</vt:lpstr>
      <vt:lpstr>Theme</vt:lpstr>
      <vt:lpstr>Inside Thomas Keller's restaurants</vt:lpstr>
      <vt:lpstr>PowerPoint Presentation</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2017-11-28T23:02:29Z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