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handoutMasterIdLst>
    <p:handoutMasterId r:id="rId2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9" r:id="rId23"/>
    <p:sldId id="33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6858" autoAdjust="0"/>
  </p:normalViewPr>
  <p:slideViewPr>
    <p:cSldViewPr snapToGrid="0">
      <p:cViewPr>
        <p:scale>
          <a:sx n="63" d="100"/>
          <a:sy n="63" d="100"/>
        </p:scale>
        <p:origin x="82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balance and show an actual example. Explain that mass differs from weight (which is affected by gravity).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97334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microscope and show an actual example.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3972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-Give each student a copy of the “Lab Equipment BINGO” handout.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81708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69553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204419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13755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66072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56926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beaker and show an actual example. Explain it is only used for approximate amounts, not accurate measurements.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graduated cylinder and show an actual example. Explain it can be used for exact measurements. Describe the meniscus.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08414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test tube and show an actual example. Show an example of a test tube rack.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97240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Erlenmeyer flask and show an actual example.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69097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and show an actual example. Explain it is only used to transfer exact amounts of liquids in an experiment.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8293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petri dish and show an actual example. Explain that it contains agar in the bottom to provide nutrients for the bacteria to grow. </a:t>
            </a:r>
          </a:p>
          <a:p>
            <a:r>
              <a:rPr lang="en-US" sz="1200" b="0" i="0" u="none" strike="noStrike" kern="1200" baseline="0" dirty="0">
                <a:solidFill>
                  <a:schemeClr val="tx1"/>
                </a:solidFill>
                <a:latin typeface="+mn-lt"/>
                <a:ea typeface="+mn-ea"/>
                <a:cs typeface="+mn-cs"/>
              </a:rPr>
              <a:t>Define agar: A gelatinous material derived from certain marine algae used as a base for bacterial culture media and as a stabilizer and thickener in many food products.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8966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burner and show an actual example. Explain that a Bunsen burner runs on propane gas or butane gas or a mixture.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2666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Define thermometer and show an actual example. Explain that a lab thermometer must be able to read temperatures at a greater range than a medical thermometer.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61317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606626" y="1228933"/>
            <a:ext cx="7462935" cy="3413772"/>
          </a:xfrm>
        </p:spPr>
        <p:txBody>
          <a:bodyPr>
            <a:noAutofit/>
          </a:bodyPr>
          <a:lstStyle/>
          <a:p>
            <a:r>
              <a:rPr lang="en-US" dirty="0"/>
              <a:t>Don’t be a Fool, Use the Right Tool – Lab Equipment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Thermometer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An instrument consisting of a glass bulb attached to a fine tube of glass with a numbered scale and containing a liquid (mercury or colored alcohol) that is sealed and rises and falls with changes in temperature </a:t>
            </a:r>
          </a:p>
        </p:txBody>
      </p:sp>
      <p:pic>
        <p:nvPicPr>
          <p:cNvPr id="4" name="Picture 3">
            <a:extLst>
              <a:ext uri="{FF2B5EF4-FFF2-40B4-BE49-F238E27FC236}">
                <a16:creationId xmlns:a16="http://schemas.microsoft.com/office/drawing/2014/main" id="{B75EEA58-A984-454F-8D5D-D60893DCF491}"/>
              </a:ext>
            </a:extLst>
          </p:cNvPr>
          <p:cNvPicPr>
            <a:picLocks noChangeAspect="1"/>
          </p:cNvPicPr>
          <p:nvPr/>
        </p:nvPicPr>
        <p:blipFill>
          <a:blip r:embed="rId3"/>
          <a:stretch>
            <a:fillRect/>
          </a:stretch>
        </p:blipFill>
        <p:spPr>
          <a:xfrm>
            <a:off x="3987870" y="3708400"/>
            <a:ext cx="3655424" cy="1959070"/>
          </a:xfrm>
          <a:prstGeom prst="rect">
            <a:avLst/>
          </a:prstGeom>
        </p:spPr>
      </p:pic>
    </p:spTree>
    <p:extLst>
      <p:ext uri="{BB962C8B-B14F-4D97-AF65-F5344CB8AC3E}">
        <p14:creationId xmlns:p14="http://schemas.microsoft.com/office/powerpoint/2010/main" val="121309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Balance/Scale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scientific instrument that determines the mass/weight of materials</a:t>
            </a:r>
          </a:p>
          <a:p>
            <a:pPr lvl="1"/>
            <a:r>
              <a:rPr lang="en-US" dirty="0"/>
              <a:t>May be electronic or triple-beam</a:t>
            </a:r>
          </a:p>
        </p:txBody>
      </p:sp>
      <p:pic>
        <p:nvPicPr>
          <p:cNvPr id="4" name="Picture 3">
            <a:extLst>
              <a:ext uri="{FF2B5EF4-FFF2-40B4-BE49-F238E27FC236}">
                <a16:creationId xmlns:a16="http://schemas.microsoft.com/office/drawing/2014/main" id="{B6A9711E-5A4C-4F0E-BA30-36DC19370624}"/>
              </a:ext>
            </a:extLst>
          </p:cNvPr>
          <p:cNvPicPr>
            <a:picLocks noChangeAspect="1"/>
          </p:cNvPicPr>
          <p:nvPr/>
        </p:nvPicPr>
        <p:blipFill>
          <a:blip r:embed="rId3"/>
          <a:stretch>
            <a:fillRect/>
          </a:stretch>
        </p:blipFill>
        <p:spPr>
          <a:xfrm>
            <a:off x="7547042" y="2687580"/>
            <a:ext cx="2746875" cy="2750000"/>
          </a:xfrm>
          <a:prstGeom prst="rect">
            <a:avLst/>
          </a:prstGeom>
        </p:spPr>
      </p:pic>
    </p:spTree>
    <p:extLst>
      <p:ext uri="{BB962C8B-B14F-4D97-AF65-F5344CB8AC3E}">
        <p14:creationId xmlns:p14="http://schemas.microsoft.com/office/powerpoint/2010/main" val="240548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Microscope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scientific instrument used to see tiny organisms </a:t>
            </a:r>
          </a:p>
        </p:txBody>
      </p:sp>
      <p:pic>
        <p:nvPicPr>
          <p:cNvPr id="4" name="Picture 3">
            <a:extLst>
              <a:ext uri="{FF2B5EF4-FFF2-40B4-BE49-F238E27FC236}">
                <a16:creationId xmlns:a16="http://schemas.microsoft.com/office/drawing/2014/main" id="{47986804-410C-4FC0-AEA8-E3A6AE5E7384}"/>
              </a:ext>
            </a:extLst>
          </p:cNvPr>
          <p:cNvPicPr>
            <a:picLocks noChangeAspect="1"/>
          </p:cNvPicPr>
          <p:nvPr/>
        </p:nvPicPr>
        <p:blipFill>
          <a:blip r:embed="rId3"/>
          <a:stretch>
            <a:fillRect/>
          </a:stretch>
        </p:blipFill>
        <p:spPr>
          <a:xfrm>
            <a:off x="4649665" y="2448950"/>
            <a:ext cx="2241450" cy="3382500"/>
          </a:xfrm>
          <a:prstGeom prst="rect">
            <a:avLst/>
          </a:prstGeom>
        </p:spPr>
      </p:pic>
    </p:spTree>
    <p:extLst>
      <p:ext uri="{BB962C8B-B14F-4D97-AF65-F5344CB8AC3E}">
        <p14:creationId xmlns:p14="http://schemas.microsoft.com/office/powerpoint/2010/main" val="221940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Lab Equipment Practice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Lab Equipment BINGO</a:t>
            </a:r>
          </a:p>
          <a:p>
            <a:pPr lvl="1"/>
            <a:r>
              <a:rPr lang="en-US" dirty="0"/>
              <a:t>Use your equipment vocabulary knowledge to cover the spaces on your BINGO board</a:t>
            </a:r>
          </a:p>
          <a:p>
            <a:pPr lvl="1"/>
            <a:r>
              <a:rPr lang="en-US" dirty="0"/>
              <a:t>Activity: Lab using several different pieces of science equipment</a:t>
            </a:r>
          </a:p>
          <a:p>
            <a:pPr lvl="1"/>
            <a:r>
              <a:rPr lang="en-US" dirty="0"/>
              <a:t>Perform lab activities with equipment using the correct procedures and measurement techniques</a:t>
            </a:r>
          </a:p>
          <a:p>
            <a:pPr lvl="1"/>
            <a:r>
              <a:rPr lang="en-US" dirty="0"/>
              <a:t>Be sure to follow safety procedures</a:t>
            </a:r>
          </a:p>
        </p:txBody>
      </p:sp>
    </p:spTree>
    <p:extLst>
      <p:ext uri="{BB962C8B-B14F-4D97-AF65-F5344CB8AC3E}">
        <p14:creationId xmlns:p14="http://schemas.microsoft.com/office/powerpoint/2010/main" val="170864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Day 1 – Discussion/Journal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Using the proper equipment is important because… </a:t>
            </a:r>
          </a:p>
        </p:txBody>
      </p:sp>
      <p:pic>
        <p:nvPicPr>
          <p:cNvPr id="4" name="Picture 3">
            <a:extLst>
              <a:ext uri="{FF2B5EF4-FFF2-40B4-BE49-F238E27FC236}">
                <a16:creationId xmlns:a16="http://schemas.microsoft.com/office/drawing/2014/main" id="{0DF60C02-608F-4DE2-93C4-CD9EB92EC608}"/>
              </a:ext>
            </a:extLst>
          </p:cNvPr>
          <p:cNvPicPr>
            <a:picLocks noChangeAspect="1"/>
          </p:cNvPicPr>
          <p:nvPr/>
        </p:nvPicPr>
        <p:blipFill>
          <a:blip r:embed="rId3"/>
          <a:stretch>
            <a:fillRect/>
          </a:stretch>
        </p:blipFill>
        <p:spPr>
          <a:xfrm>
            <a:off x="4053831" y="2727750"/>
            <a:ext cx="3481624" cy="2709830"/>
          </a:xfrm>
          <a:prstGeom prst="rect">
            <a:avLst/>
          </a:prstGeom>
        </p:spPr>
      </p:pic>
    </p:spTree>
    <p:extLst>
      <p:ext uri="{BB962C8B-B14F-4D97-AF65-F5344CB8AC3E}">
        <p14:creationId xmlns:p14="http://schemas.microsoft.com/office/powerpoint/2010/main" val="304668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Day 1 – 90 Second Speech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is the difference in the equipment used for measuring volume? </a:t>
            </a:r>
          </a:p>
        </p:txBody>
      </p:sp>
      <p:pic>
        <p:nvPicPr>
          <p:cNvPr id="4" name="Picture 3">
            <a:extLst>
              <a:ext uri="{FF2B5EF4-FFF2-40B4-BE49-F238E27FC236}">
                <a16:creationId xmlns:a16="http://schemas.microsoft.com/office/drawing/2014/main" id="{59EBDFEE-53E2-4626-9780-45B05D12D416}"/>
              </a:ext>
            </a:extLst>
          </p:cNvPr>
          <p:cNvPicPr>
            <a:picLocks noChangeAspect="1"/>
          </p:cNvPicPr>
          <p:nvPr/>
        </p:nvPicPr>
        <p:blipFill>
          <a:blip r:embed="rId3"/>
          <a:stretch>
            <a:fillRect/>
          </a:stretch>
        </p:blipFill>
        <p:spPr>
          <a:xfrm>
            <a:off x="4187237" y="2840580"/>
            <a:ext cx="3056888" cy="2330860"/>
          </a:xfrm>
          <a:prstGeom prst="rect">
            <a:avLst/>
          </a:prstGeom>
        </p:spPr>
      </p:pic>
    </p:spTree>
    <p:extLst>
      <p:ext uri="{BB962C8B-B14F-4D97-AF65-F5344CB8AC3E}">
        <p14:creationId xmlns:p14="http://schemas.microsoft.com/office/powerpoint/2010/main" val="250381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Day 2 – Discussion/Journal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Accurate measurements are important because…</a:t>
            </a:r>
          </a:p>
        </p:txBody>
      </p:sp>
      <p:pic>
        <p:nvPicPr>
          <p:cNvPr id="4" name="Picture 3">
            <a:extLst>
              <a:ext uri="{FF2B5EF4-FFF2-40B4-BE49-F238E27FC236}">
                <a16:creationId xmlns:a16="http://schemas.microsoft.com/office/drawing/2014/main" id="{EB643030-BFCD-4490-A53F-1966AE50984A}"/>
              </a:ext>
            </a:extLst>
          </p:cNvPr>
          <p:cNvPicPr>
            <a:picLocks noChangeAspect="1"/>
          </p:cNvPicPr>
          <p:nvPr/>
        </p:nvPicPr>
        <p:blipFill>
          <a:blip r:embed="rId3"/>
          <a:stretch>
            <a:fillRect/>
          </a:stretch>
        </p:blipFill>
        <p:spPr>
          <a:xfrm>
            <a:off x="4114790" y="2544870"/>
            <a:ext cx="3481625" cy="2709830"/>
          </a:xfrm>
          <a:prstGeom prst="rect">
            <a:avLst/>
          </a:prstGeom>
        </p:spPr>
      </p:pic>
    </p:spTree>
    <p:extLst>
      <p:ext uri="{BB962C8B-B14F-4D97-AF65-F5344CB8AC3E}">
        <p14:creationId xmlns:p14="http://schemas.microsoft.com/office/powerpoint/2010/main" val="161531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Day 2 – 90 Second Speech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are the proper procedures for checking the aroma of a chemical mixture? </a:t>
            </a:r>
          </a:p>
        </p:txBody>
      </p:sp>
      <p:pic>
        <p:nvPicPr>
          <p:cNvPr id="4" name="Picture 3">
            <a:extLst>
              <a:ext uri="{FF2B5EF4-FFF2-40B4-BE49-F238E27FC236}">
                <a16:creationId xmlns:a16="http://schemas.microsoft.com/office/drawing/2014/main" id="{0E27D8DF-616E-403C-9985-F0CB0ECDA627}"/>
              </a:ext>
            </a:extLst>
          </p:cNvPr>
          <p:cNvPicPr>
            <a:picLocks noChangeAspect="1"/>
          </p:cNvPicPr>
          <p:nvPr/>
        </p:nvPicPr>
        <p:blipFill>
          <a:blip r:embed="rId3"/>
          <a:stretch>
            <a:fillRect/>
          </a:stretch>
        </p:blipFill>
        <p:spPr>
          <a:xfrm>
            <a:off x="3984037" y="2708500"/>
            <a:ext cx="3056888" cy="2330860"/>
          </a:xfrm>
          <a:prstGeom prst="rect">
            <a:avLst/>
          </a:prstGeom>
        </p:spPr>
      </p:pic>
    </p:spTree>
    <p:extLst>
      <p:ext uri="{BB962C8B-B14F-4D97-AF65-F5344CB8AC3E}">
        <p14:creationId xmlns:p14="http://schemas.microsoft.com/office/powerpoint/2010/main" val="49089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17D4-2160-40B6-9514-915A835EBE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85118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t>Mehas</a:t>
            </a:r>
            <a:r>
              <a:rPr lang="en-US" dirty="0"/>
              <a:t>, Kay </a:t>
            </a:r>
            <a:r>
              <a:rPr lang="en-US" dirty="0" err="1"/>
              <a:t>Yockey</a:t>
            </a:r>
            <a:r>
              <a:rPr lang="en-US" dirty="0"/>
              <a:t> &amp; Rodgers, Sharon Lesley. (2002). Food Science: The Biochemistry of Food and Nutrition. Fourth ed. New York, NY: Glencoe McGraw-Hill, pp. 23-33. Print.</a:t>
            </a:r>
          </a:p>
          <a:p>
            <a:pPr lvl="1"/>
            <a:r>
              <a:rPr lang="en-US" dirty="0"/>
              <a:t>Microsoft Office Clip Art images - Used with permission from Microsoft.</a:t>
            </a:r>
          </a:p>
        </p:txBody>
      </p:sp>
    </p:spTree>
    <p:extLst>
      <p:ext uri="{BB962C8B-B14F-4D97-AF65-F5344CB8AC3E}">
        <p14:creationId xmlns:p14="http://schemas.microsoft.com/office/powerpoint/2010/main" val="120482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Beaker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glass container that has a wide mouth and holds solids and liquids </a:t>
            </a:r>
          </a:p>
        </p:txBody>
      </p:sp>
      <p:pic>
        <p:nvPicPr>
          <p:cNvPr id="4" name="Picture 3">
            <a:extLst>
              <a:ext uri="{FF2B5EF4-FFF2-40B4-BE49-F238E27FC236}">
                <a16:creationId xmlns:a16="http://schemas.microsoft.com/office/drawing/2014/main" id="{B2A37846-B22B-4CE0-80BE-FEB048861766}"/>
              </a:ext>
            </a:extLst>
          </p:cNvPr>
          <p:cNvPicPr>
            <a:picLocks noChangeAspect="1"/>
          </p:cNvPicPr>
          <p:nvPr/>
        </p:nvPicPr>
        <p:blipFill>
          <a:blip r:embed="rId3"/>
          <a:stretch>
            <a:fillRect/>
          </a:stretch>
        </p:blipFill>
        <p:spPr>
          <a:xfrm>
            <a:off x="4021155" y="2368280"/>
            <a:ext cx="3296250" cy="330000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Graduated Cylinder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tall, cylindrical container used for measuring the volume of liquids</a:t>
            </a:r>
          </a:p>
          <a:p>
            <a:pPr lvl="1"/>
            <a:r>
              <a:rPr lang="en-US" dirty="0"/>
              <a:t>Read from the bottom of the meniscus</a:t>
            </a:r>
          </a:p>
        </p:txBody>
      </p:sp>
      <p:pic>
        <p:nvPicPr>
          <p:cNvPr id="4" name="Picture 3">
            <a:extLst>
              <a:ext uri="{FF2B5EF4-FFF2-40B4-BE49-F238E27FC236}">
                <a16:creationId xmlns:a16="http://schemas.microsoft.com/office/drawing/2014/main" id="{87C2D86E-CA11-4F2A-8FCC-05844011AAD4}"/>
              </a:ext>
            </a:extLst>
          </p:cNvPr>
          <p:cNvPicPr>
            <a:picLocks noChangeAspect="1"/>
          </p:cNvPicPr>
          <p:nvPr/>
        </p:nvPicPr>
        <p:blipFill>
          <a:blip r:embed="rId3"/>
          <a:stretch>
            <a:fillRect/>
          </a:stretch>
        </p:blipFill>
        <p:spPr>
          <a:xfrm>
            <a:off x="1679987" y="3214680"/>
            <a:ext cx="3142425" cy="2420000"/>
          </a:xfrm>
          <a:prstGeom prst="rect">
            <a:avLst/>
          </a:prstGeom>
        </p:spPr>
      </p:pic>
      <p:pic>
        <p:nvPicPr>
          <p:cNvPr id="5" name="Picture 4">
            <a:extLst>
              <a:ext uri="{FF2B5EF4-FFF2-40B4-BE49-F238E27FC236}">
                <a16:creationId xmlns:a16="http://schemas.microsoft.com/office/drawing/2014/main" id="{DD066CDE-A3D6-410B-B365-485D5BCC1A69}"/>
              </a:ext>
            </a:extLst>
          </p:cNvPr>
          <p:cNvPicPr>
            <a:picLocks noChangeAspect="1"/>
          </p:cNvPicPr>
          <p:nvPr/>
        </p:nvPicPr>
        <p:blipFill>
          <a:blip r:embed="rId4"/>
          <a:stretch>
            <a:fillRect/>
          </a:stretch>
        </p:blipFill>
        <p:spPr>
          <a:xfrm>
            <a:off x="7284307" y="2389680"/>
            <a:ext cx="2439225" cy="3245000"/>
          </a:xfrm>
          <a:prstGeom prst="rect">
            <a:avLst/>
          </a:prstGeom>
        </p:spPr>
      </p:pic>
    </p:spTree>
    <p:extLst>
      <p:ext uri="{BB962C8B-B14F-4D97-AF65-F5344CB8AC3E}">
        <p14:creationId xmlns:p14="http://schemas.microsoft.com/office/powerpoint/2010/main" val="391469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Test Tube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cylindrical container that holds a small quantity of a solid or liquid</a:t>
            </a:r>
          </a:p>
          <a:p>
            <a:pPr lvl="1"/>
            <a:r>
              <a:rPr lang="en-US" dirty="0"/>
              <a:t>Held in a test tube rack</a:t>
            </a:r>
          </a:p>
        </p:txBody>
      </p:sp>
      <p:pic>
        <p:nvPicPr>
          <p:cNvPr id="4" name="Picture 3">
            <a:extLst>
              <a:ext uri="{FF2B5EF4-FFF2-40B4-BE49-F238E27FC236}">
                <a16:creationId xmlns:a16="http://schemas.microsoft.com/office/drawing/2014/main" id="{8B674B61-94DE-4E61-9227-347EF88F8FED}"/>
              </a:ext>
            </a:extLst>
          </p:cNvPr>
          <p:cNvPicPr>
            <a:picLocks noChangeAspect="1"/>
          </p:cNvPicPr>
          <p:nvPr/>
        </p:nvPicPr>
        <p:blipFill>
          <a:blip r:embed="rId3"/>
          <a:stretch>
            <a:fillRect/>
          </a:stretch>
        </p:blipFill>
        <p:spPr>
          <a:xfrm>
            <a:off x="4213716" y="2819800"/>
            <a:ext cx="2765054" cy="2768200"/>
          </a:xfrm>
          <a:prstGeom prst="rect">
            <a:avLst/>
          </a:prstGeom>
        </p:spPr>
      </p:pic>
    </p:spTree>
    <p:extLst>
      <p:ext uri="{BB962C8B-B14F-4D97-AF65-F5344CB8AC3E}">
        <p14:creationId xmlns:p14="http://schemas.microsoft.com/office/powerpoint/2010/main" val="158350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Erlenmeyer Flask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cone-shaped container with a narrow neck and a broad, flat bottom</a:t>
            </a:r>
          </a:p>
          <a:p>
            <a:pPr lvl="1"/>
            <a:r>
              <a:rPr lang="en-US" dirty="0"/>
              <a:t>Used to swirl liquid without spilling</a:t>
            </a:r>
          </a:p>
        </p:txBody>
      </p:sp>
      <p:pic>
        <p:nvPicPr>
          <p:cNvPr id="4" name="Picture 3">
            <a:extLst>
              <a:ext uri="{FF2B5EF4-FFF2-40B4-BE49-F238E27FC236}">
                <a16:creationId xmlns:a16="http://schemas.microsoft.com/office/drawing/2014/main" id="{A40EF396-4262-4469-866A-F962E78B2F90}"/>
              </a:ext>
            </a:extLst>
          </p:cNvPr>
          <p:cNvPicPr>
            <a:picLocks noChangeAspect="1"/>
          </p:cNvPicPr>
          <p:nvPr/>
        </p:nvPicPr>
        <p:blipFill>
          <a:blip r:embed="rId3"/>
          <a:stretch>
            <a:fillRect/>
          </a:stretch>
        </p:blipFill>
        <p:spPr>
          <a:xfrm>
            <a:off x="3738879" y="3185286"/>
            <a:ext cx="3771473" cy="2514013"/>
          </a:xfrm>
          <a:prstGeom prst="rect">
            <a:avLst/>
          </a:prstGeom>
        </p:spPr>
      </p:pic>
    </p:spTree>
    <p:extLst>
      <p:ext uri="{BB962C8B-B14F-4D97-AF65-F5344CB8AC3E}">
        <p14:creationId xmlns:p14="http://schemas.microsoft.com/office/powerpoint/2010/main" val="236490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Buret</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long, thin cylinder that is marked to 0.1 of a milliliter </a:t>
            </a:r>
          </a:p>
        </p:txBody>
      </p:sp>
      <p:pic>
        <p:nvPicPr>
          <p:cNvPr id="4" name="Picture 3">
            <a:extLst>
              <a:ext uri="{FF2B5EF4-FFF2-40B4-BE49-F238E27FC236}">
                <a16:creationId xmlns:a16="http://schemas.microsoft.com/office/drawing/2014/main" id="{A3488FCE-8DC7-4500-B189-9B45D64BB295}"/>
              </a:ext>
            </a:extLst>
          </p:cNvPr>
          <p:cNvPicPr>
            <a:picLocks noChangeAspect="1"/>
          </p:cNvPicPr>
          <p:nvPr/>
        </p:nvPicPr>
        <p:blipFill>
          <a:blip r:embed="rId3"/>
          <a:stretch>
            <a:fillRect/>
          </a:stretch>
        </p:blipFill>
        <p:spPr>
          <a:xfrm>
            <a:off x="4799574" y="2053230"/>
            <a:ext cx="1941632" cy="4238419"/>
          </a:xfrm>
          <a:prstGeom prst="rect">
            <a:avLst/>
          </a:prstGeom>
        </p:spPr>
      </p:pic>
    </p:spTree>
    <p:extLst>
      <p:ext uri="{BB962C8B-B14F-4D97-AF65-F5344CB8AC3E}">
        <p14:creationId xmlns:p14="http://schemas.microsoft.com/office/powerpoint/2010/main" val="300045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Petri Dish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91540"/>
            <a:ext cx="10741802" cy="4734318"/>
          </a:xfrm>
        </p:spPr>
        <p:txBody>
          <a:bodyPr/>
          <a:lstStyle/>
          <a:p>
            <a:pPr lvl="1"/>
            <a:r>
              <a:rPr lang="en-US" dirty="0"/>
              <a:t>A shallow dish with a loose-fitting cover</a:t>
            </a:r>
          </a:p>
          <a:p>
            <a:pPr lvl="1"/>
            <a:r>
              <a:rPr lang="en-US" dirty="0"/>
              <a:t>Used to grow bacteria</a:t>
            </a:r>
          </a:p>
        </p:txBody>
      </p:sp>
      <p:pic>
        <p:nvPicPr>
          <p:cNvPr id="4" name="Picture 3">
            <a:extLst>
              <a:ext uri="{FF2B5EF4-FFF2-40B4-BE49-F238E27FC236}">
                <a16:creationId xmlns:a16="http://schemas.microsoft.com/office/drawing/2014/main" id="{838AAB41-A381-49A3-814D-0F9E9E444A67}"/>
              </a:ext>
            </a:extLst>
          </p:cNvPr>
          <p:cNvPicPr>
            <a:picLocks noChangeAspect="1"/>
          </p:cNvPicPr>
          <p:nvPr/>
        </p:nvPicPr>
        <p:blipFill>
          <a:blip r:embed="rId3"/>
          <a:stretch>
            <a:fillRect/>
          </a:stretch>
        </p:blipFill>
        <p:spPr>
          <a:xfrm>
            <a:off x="4756903" y="3159760"/>
            <a:ext cx="2678193" cy="2681240"/>
          </a:xfrm>
          <a:prstGeom prst="rect">
            <a:avLst/>
          </a:prstGeom>
        </p:spPr>
      </p:pic>
    </p:spTree>
    <p:extLst>
      <p:ext uri="{BB962C8B-B14F-4D97-AF65-F5344CB8AC3E}">
        <p14:creationId xmlns:p14="http://schemas.microsoft.com/office/powerpoint/2010/main" val="151918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Burner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piece of equipment that allows one to adjust the size of a flame by controlling the gas supply</a:t>
            </a:r>
          </a:p>
        </p:txBody>
      </p:sp>
      <p:pic>
        <p:nvPicPr>
          <p:cNvPr id="4" name="Picture 3">
            <a:extLst>
              <a:ext uri="{FF2B5EF4-FFF2-40B4-BE49-F238E27FC236}">
                <a16:creationId xmlns:a16="http://schemas.microsoft.com/office/drawing/2014/main" id="{9B95BE59-F724-4486-856A-614E12D37FE1}"/>
              </a:ext>
            </a:extLst>
          </p:cNvPr>
          <p:cNvPicPr>
            <a:picLocks noChangeAspect="1"/>
          </p:cNvPicPr>
          <p:nvPr/>
        </p:nvPicPr>
        <p:blipFill>
          <a:blip r:embed="rId3"/>
          <a:stretch>
            <a:fillRect/>
          </a:stretch>
        </p:blipFill>
        <p:spPr>
          <a:xfrm>
            <a:off x="4877659" y="2687649"/>
            <a:ext cx="1785461" cy="3763142"/>
          </a:xfrm>
          <a:prstGeom prst="rect">
            <a:avLst/>
          </a:prstGeom>
        </p:spPr>
      </p:pic>
    </p:spTree>
    <p:extLst>
      <p:ext uri="{BB962C8B-B14F-4D97-AF65-F5344CB8AC3E}">
        <p14:creationId xmlns:p14="http://schemas.microsoft.com/office/powerpoint/2010/main" val="428624929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131</TotalTime>
  <Words>633</Words>
  <Application>Microsoft Office PowerPoint</Application>
  <PresentationFormat>Widescreen</PresentationFormat>
  <Paragraphs>73</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Don’t be a Fool, Use the Right Tool – Lab Equipment</vt:lpstr>
      <vt:lpstr>PowerPoint Presentation</vt:lpstr>
      <vt:lpstr>Beaker</vt:lpstr>
      <vt:lpstr>Graduated Cylinder</vt:lpstr>
      <vt:lpstr>Test Tube</vt:lpstr>
      <vt:lpstr>Erlenmeyer Flask</vt:lpstr>
      <vt:lpstr>Buret</vt:lpstr>
      <vt:lpstr>Petri Dish</vt:lpstr>
      <vt:lpstr>Burner</vt:lpstr>
      <vt:lpstr>Thermometer</vt:lpstr>
      <vt:lpstr>Balance/Scale</vt:lpstr>
      <vt:lpstr>Microscope</vt:lpstr>
      <vt:lpstr>Lab Equipment Practice</vt:lpstr>
      <vt:lpstr>Day 1 – Discussion/Journal</vt:lpstr>
      <vt:lpstr>Day 1 – 90 Second Speech</vt:lpstr>
      <vt:lpstr>Day 2 – Discussion/Journal</vt:lpstr>
      <vt:lpstr>Day 2 – 90 Second Speech</vt:lpstr>
      <vt:lpstr>Questions?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2018-01-06T15:47:26Z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