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handoutMasterIdLst>
    <p:handoutMasterId r:id="rId19"/>
  </p:handoutMasterIdLst>
  <p:sldIdLst>
    <p:sldId id="322" r:id="rId6"/>
    <p:sldId id="319" r:id="rId7"/>
    <p:sldId id="595" r:id="rId8"/>
    <p:sldId id="605" r:id="rId9"/>
    <p:sldId id="606" r:id="rId10"/>
    <p:sldId id="607" r:id="rId11"/>
    <p:sldId id="608" r:id="rId12"/>
    <p:sldId id="609" r:id="rId13"/>
    <p:sldId id="610" r:id="rId14"/>
    <p:sldId id="611" r:id="rId15"/>
    <p:sldId id="612" r:id="rId16"/>
    <p:sldId id="603"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839" autoAdjust="0"/>
    <p:restoredTop sz="91071" autoAdjust="0"/>
  </p:normalViewPr>
  <p:slideViewPr>
    <p:cSldViewPr snapToGrid="0">
      <p:cViewPr varScale="1">
        <p:scale>
          <a:sx n="83" d="100"/>
          <a:sy n="83" d="100"/>
        </p:scale>
        <p:origin x="232" y="2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2/1/18</a:t>
            </a:fld>
            <a:endParaRPr lang="en-US" dirty="0"/>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dirty="0"/>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2/1/18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dirty="0"/>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dirty="0"/>
          </a:p>
        </p:txBody>
      </p:sp>
    </p:spTree>
    <p:extLst>
      <p:ext uri="{BB962C8B-B14F-4D97-AF65-F5344CB8AC3E}">
        <p14:creationId xmlns:p14="http://schemas.microsoft.com/office/powerpoint/2010/main" val="930700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individuals with Down syndrome may have a number of these problems, while others may have none. The severity of these conditions varies greatly. The average life expectancy of individuals with Down syndrome is 55 years.</a:t>
            </a:r>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dirty="0"/>
          </a:p>
        </p:txBody>
      </p:sp>
    </p:spTree>
    <p:extLst>
      <p:ext uri="{BB962C8B-B14F-4D97-AF65-F5344CB8AC3E}">
        <p14:creationId xmlns:p14="http://schemas.microsoft.com/office/powerpoint/2010/main" val="1769325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a:t>
            </a:r>
            <a:r>
              <a:rPr lang="en-US" dirty="0" err="1"/>
              <a:t>www.ndss.org</a:t>
            </a:r>
            <a:r>
              <a:rPr lang="en-US" dirty="0"/>
              <a:t>/</a:t>
            </a:r>
            <a:r>
              <a:rPr lang="en-US" dirty="0" err="1"/>
              <a:t>en</a:t>
            </a:r>
            <a:r>
              <a:rPr lang="en-US" dirty="0"/>
              <a:t>/About-Down-Syndrome/Incidences-and-Maternal-Age/</a:t>
            </a:r>
          </a:p>
          <a:p>
            <a:r>
              <a:rPr lang="en-US" dirty="0"/>
              <a:t>Let’s look at the incidences and maternal age of the mother. What are the chances of having a Down syndrome baby at age 20? Age 35? Age 45? Why does the incidence rate increase as the mother gets older? Remember, this can also occur at an early age also. The National Down syndrome society helpline is 1.800.221.4602</a:t>
            </a:r>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dirty="0"/>
          </a:p>
        </p:txBody>
      </p:sp>
    </p:spTree>
    <p:extLst>
      <p:ext uri="{BB962C8B-B14F-4D97-AF65-F5344CB8AC3E}">
        <p14:creationId xmlns:p14="http://schemas.microsoft.com/office/powerpoint/2010/main" val="2225655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dirty="0"/>
          </a:p>
        </p:txBody>
      </p:sp>
    </p:spTree>
    <p:extLst>
      <p:ext uri="{BB962C8B-B14F-4D97-AF65-F5344CB8AC3E}">
        <p14:creationId xmlns:p14="http://schemas.microsoft.com/office/powerpoint/2010/main" val="3338658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dirty="0"/>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Down syndrome is not linked to race, nationality, or socioeconomic levels. The Center for Disease Control estimates that each year about 6,000 babies in the United States are born with Down syndrome. In other words, about 1 of every 691babies born in the United States each year is born with Down syndrome. It is the most frequently occurring chromosomal disorder.</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dirty="0"/>
          </a:p>
        </p:txBody>
      </p:sp>
    </p:spTree>
    <p:extLst>
      <p:ext uri="{BB962C8B-B14F-4D97-AF65-F5344CB8AC3E}">
        <p14:creationId xmlns:p14="http://schemas.microsoft.com/office/powerpoint/2010/main" val="3124681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Chromosomes are the structures in cells that contain the genes. Each person normally has 23 pairs of chromosomes, 46 in all. An individual inherits one chromosome per pair from the mother’s egg and one from the father’s sperm. When an egg and sperm join together, they normally form a fertilized egg with 46 chromosomes.</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dirty="0"/>
          </a:p>
        </p:txBody>
      </p:sp>
    </p:spTree>
    <p:extLst>
      <p:ext uri="{BB962C8B-B14F-4D97-AF65-F5344CB8AC3E}">
        <p14:creationId xmlns:p14="http://schemas.microsoft.com/office/powerpoint/2010/main" val="1734446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Amniotic fluid is analyzed to detect genetic abnormalities in the fetus or to determine the sex of the fetus.</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dirty="0"/>
          </a:p>
        </p:txBody>
      </p:sp>
    </p:spTree>
    <p:extLst>
      <p:ext uri="{BB962C8B-B14F-4D97-AF65-F5344CB8AC3E}">
        <p14:creationId xmlns:p14="http://schemas.microsoft.com/office/powerpoint/2010/main" val="1867093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Involves retrieval and examination of tissue from the chorionic villi. The doctor inserts a special instrument into the mother’s vagina and cervix. With this instrument, a small amount of the tissue from the amino-chorionic membrane. This test will show any problems with the developing baby’s genes and chromosomes. Doctors can perform this test as early as the eighth week of pregnancy, but often wait until the tenth week of pregnancy.</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dirty="0"/>
          </a:p>
        </p:txBody>
      </p:sp>
    </p:spTree>
    <p:extLst>
      <p:ext uri="{BB962C8B-B14F-4D97-AF65-F5344CB8AC3E}">
        <p14:creationId xmlns:p14="http://schemas.microsoft.com/office/powerpoint/2010/main" val="4259039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test carries a high risk of complication and is usually reserved for high risk pregnancies.</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dirty="0"/>
          </a:p>
        </p:txBody>
      </p:sp>
    </p:spTree>
    <p:extLst>
      <p:ext uri="{BB962C8B-B14F-4D97-AF65-F5344CB8AC3E}">
        <p14:creationId xmlns:p14="http://schemas.microsoft.com/office/powerpoint/2010/main" val="19277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AFP levels decrease soon after birth. When the needle is inserted to draw blood, some people feel moderate pain, while others feel only a prick or stinging sensation. Afterward, there may be some throbbing. Your doctor may order this test to: Screen for problems in the baby during pregnancy Diagnose certain liver disorders Screen for and monitor some cancers During pregnancy, this AFP test can be done along with amniocentesis to help detect </a:t>
            </a:r>
            <a:r>
              <a:rPr lang="en-US" dirty="0" err="1"/>
              <a:t>spinabifida</a:t>
            </a:r>
            <a:r>
              <a:rPr lang="en-US" dirty="0"/>
              <a:t> or other birth defects in the developing baby. During pregnancy, abnormal levels of AFP (as part of a quadruple screen) may be due to genetic disorders, including Down syndrome. An ultrasound test provides a way to view the position and the development of the fetus. The test can also show if the mother is carrying multiple births. It can also reveal certain physical disabilities the baby might have. An ultrasound works by using a special device attached to a machine which bounces high-frequency sound waves of the mother’s internal structures. Parents often are able to keep the first “picture” sonogram of the baby.</a:t>
            </a:r>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dirty="0"/>
          </a:p>
        </p:txBody>
      </p:sp>
    </p:spTree>
    <p:extLst>
      <p:ext uri="{BB962C8B-B14F-4D97-AF65-F5344CB8AC3E}">
        <p14:creationId xmlns:p14="http://schemas.microsoft.com/office/powerpoint/2010/main" val="2382488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the physical features of a baby with Down syndrome.</a:t>
            </a:r>
          </a:p>
          <a:p>
            <a:r>
              <a:rPr lang="en-US" dirty="0"/>
              <a:t>Growth failure</a:t>
            </a:r>
          </a:p>
          <a:p>
            <a:r>
              <a:rPr lang="en-US" dirty="0"/>
              <a:t>Mental retardation</a:t>
            </a:r>
          </a:p>
          <a:p>
            <a:r>
              <a:rPr lang="en-US" dirty="0"/>
              <a:t>Many “loops” on finger tips</a:t>
            </a:r>
          </a:p>
          <a:p>
            <a:r>
              <a:rPr lang="en-US" dirty="0"/>
              <a:t>Palm crease</a:t>
            </a:r>
          </a:p>
          <a:p>
            <a:r>
              <a:rPr lang="en-US" dirty="0"/>
              <a:t>Special skin ridge patterns</a:t>
            </a:r>
          </a:p>
          <a:p>
            <a:r>
              <a:rPr lang="en-US" dirty="0"/>
              <a:t>Unilateral or </a:t>
            </a:r>
            <a:r>
              <a:rPr lang="en-US" dirty="0" err="1"/>
              <a:t>bilaternal</a:t>
            </a:r>
            <a:r>
              <a:rPr lang="en-US" dirty="0"/>
              <a:t> absence of one rib</a:t>
            </a:r>
          </a:p>
          <a:p>
            <a:r>
              <a:rPr lang="en-US" dirty="0"/>
              <a:t>Intestinal blockage</a:t>
            </a:r>
          </a:p>
          <a:p>
            <a:r>
              <a:rPr lang="en-US" dirty="0"/>
              <a:t>Umbilical hernia</a:t>
            </a:r>
          </a:p>
          <a:p>
            <a:r>
              <a:rPr lang="en-US" dirty="0"/>
              <a:t>Abnormal pelvis</a:t>
            </a:r>
          </a:p>
          <a:p>
            <a:r>
              <a:rPr lang="en-US" dirty="0"/>
              <a:t>Diminished muscle tone</a:t>
            </a:r>
          </a:p>
          <a:p>
            <a:r>
              <a:rPr lang="en-US" dirty="0"/>
              <a:t>Broad flat face</a:t>
            </a:r>
          </a:p>
          <a:p>
            <a:r>
              <a:rPr lang="en-US" dirty="0"/>
              <a:t>Slanting eyes</a:t>
            </a:r>
          </a:p>
          <a:p>
            <a:r>
              <a:rPr lang="en-US" dirty="0"/>
              <a:t>Epicanthic </a:t>
            </a:r>
            <a:r>
              <a:rPr lang="en-US" dirty="0" err="1"/>
              <a:t>eyefold</a:t>
            </a:r>
            <a:endParaRPr lang="en-US" dirty="0"/>
          </a:p>
          <a:p>
            <a:r>
              <a:rPr lang="en-US" dirty="0"/>
              <a:t>Short and broad hands</a:t>
            </a:r>
          </a:p>
          <a:p>
            <a:r>
              <a:rPr lang="en-US" dirty="0" err="1"/>
              <a:t>Congenitial</a:t>
            </a:r>
            <a:r>
              <a:rPr lang="en-US" dirty="0"/>
              <a:t> heart disease</a:t>
            </a:r>
          </a:p>
          <a:p>
            <a:r>
              <a:rPr lang="en-US" dirty="0"/>
              <a:t>Enlarged colon</a:t>
            </a:r>
          </a:p>
          <a:p>
            <a:r>
              <a:rPr lang="en-US" dirty="0"/>
              <a:t>Big toes widely spaced</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dirty="0"/>
          </a:p>
        </p:txBody>
      </p:sp>
    </p:spTree>
    <p:extLst>
      <p:ext uri="{BB962C8B-B14F-4D97-AF65-F5344CB8AC3E}">
        <p14:creationId xmlns:p14="http://schemas.microsoft.com/office/powerpoint/2010/main" val="42516989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kidshealth.org/parent/medical/genetic/down_syndrome.html"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hyperlink" Target="http://www.cdc.gov/ncbddd/birthdefects/DownSyndrome.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5400" spc="-165" dirty="0"/>
              <a:t>Down Syndrome</a:t>
            </a:r>
            <a:endParaRPr lang="en-US" sz="4400" spc="-165"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Health Problems</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p:txBody>
          <a:bodyPr>
            <a:normAutofit/>
          </a:bodyPr>
          <a:lstStyle/>
          <a:p>
            <a:pPr lvl="1"/>
            <a:r>
              <a:rPr lang="en-US" dirty="0"/>
              <a:t>Congenital Heart defects</a:t>
            </a:r>
          </a:p>
          <a:p>
            <a:pPr lvl="1"/>
            <a:r>
              <a:rPr lang="en-US" dirty="0"/>
              <a:t>Intestinal defects</a:t>
            </a:r>
          </a:p>
          <a:p>
            <a:pPr lvl="1"/>
            <a:r>
              <a:rPr lang="en-US" dirty="0"/>
              <a:t>Vision problems</a:t>
            </a:r>
          </a:p>
          <a:p>
            <a:pPr lvl="1"/>
            <a:r>
              <a:rPr lang="en-US" dirty="0"/>
              <a:t>Hearing loss</a:t>
            </a:r>
          </a:p>
          <a:p>
            <a:pPr lvl="1"/>
            <a:r>
              <a:rPr lang="en-US" dirty="0"/>
              <a:t>Infections</a:t>
            </a:r>
          </a:p>
          <a:p>
            <a:pPr lvl="1"/>
            <a:r>
              <a:rPr lang="en-US" dirty="0"/>
              <a:t>Thyroid problems</a:t>
            </a:r>
          </a:p>
          <a:p>
            <a:pPr lvl="1"/>
            <a:r>
              <a:rPr lang="en-US" dirty="0"/>
              <a:t>Memory loss</a:t>
            </a:r>
          </a:p>
        </p:txBody>
      </p:sp>
    </p:spTree>
    <p:extLst>
      <p:ext uri="{BB962C8B-B14F-4D97-AF65-F5344CB8AC3E}">
        <p14:creationId xmlns:p14="http://schemas.microsoft.com/office/powerpoint/2010/main" val="1440745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Age Matters</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p:txBody>
          <a:bodyPr>
            <a:normAutofit/>
          </a:bodyPr>
          <a:lstStyle/>
          <a:p>
            <a:pPr lvl="1"/>
            <a:r>
              <a:rPr lang="en-US" dirty="0"/>
              <a:t>The chance of having a child with Down syndrome increases with the mother’s age</a:t>
            </a:r>
          </a:p>
          <a:p>
            <a:endParaRPr lang="en-US" dirty="0"/>
          </a:p>
        </p:txBody>
      </p:sp>
      <p:sp>
        <p:nvSpPr>
          <p:cNvPr id="5" name="object 4">
            <a:extLst>
              <a:ext uri="{FF2B5EF4-FFF2-40B4-BE49-F238E27FC236}">
                <a16:creationId xmlns:a16="http://schemas.microsoft.com/office/drawing/2014/main" id="{67F8F60A-E12C-184C-92BC-1F431B88B5A6}"/>
              </a:ext>
            </a:extLst>
          </p:cNvPr>
          <p:cNvSpPr/>
          <p:nvPr/>
        </p:nvSpPr>
        <p:spPr>
          <a:xfrm>
            <a:off x="6832979" y="3513151"/>
            <a:ext cx="3967137" cy="2641587"/>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852334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a:xfrm>
            <a:off x="740664" y="1420420"/>
            <a:ext cx="11055750" cy="4949900"/>
          </a:xfrm>
        </p:spPr>
        <p:txBody>
          <a:bodyPr>
            <a:normAutofit/>
          </a:bodyPr>
          <a:lstStyle/>
          <a:p>
            <a:pPr lvl="1"/>
            <a:r>
              <a:rPr lang="en-US" sz="1900" dirty="0"/>
              <a:t>Websites:</a:t>
            </a:r>
          </a:p>
          <a:p>
            <a:pPr lvl="2"/>
            <a:r>
              <a:rPr lang="en-US" sz="1700" dirty="0"/>
              <a:t>Facts about Down Syndrome</a:t>
            </a:r>
          </a:p>
          <a:p>
            <a:pPr marL="457200" lvl="2" indent="0">
              <a:buNone/>
            </a:pPr>
            <a:r>
              <a:rPr lang="en-US" sz="1700" dirty="0"/>
              <a:t>Source: Kids Health Facts and information for parents about Down syndrome.</a:t>
            </a:r>
          </a:p>
          <a:p>
            <a:pPr marL="457200" lvl="2" indent="0">
              <a:buNone/>
            </a:pPr>
            <a:r>
              <a:rPr lang="en-US" sz="1700" dirty="0">
                <a:hlinkClick r:id="rId3"/>
              </a:rPr>
              <a:t>http://kidshealth.org/parent/medical/genetic/down_syndrome.html</a:t>
            </a:r>
            <a:endParaRPr lang="en-US" sz="1700" dirty="0"/>
          </a:p>
          <a:p>
            <a:pPr lvl="2"/>
            <a:endParaRPr lang="en-US" sz="1700" dirty="0"/>
          </a:p>
          <a:p>
            <a:pPr lvl="1"/>
            <a:r>
              <a:rPr lang="en-US" sz="1700" dirty="0"/>
              <a:t>Images:</a:t>
            </a:r>
          </a:p>
          <a:p>
            <a:pPr lvl="2"/>
            <a:r>
              <a:rPr lang="en-US" sz="1700" dirty="0"/>
              <a:t>Microsoft Clip Art: Used with permission from Microsoft</a:t>
            </a:r>
          </a:p>
          <a:p>
            <a:pPr lvl="2"/>
            <a:r>
              <a:rPr lang="en-US" sz="1700" dirty="0">
                <a:hlinkClick r:id="rId4"/>
              </a:rPr>
              <a:t>http://www.cdc.gov/ncbddd/birthdefects/DownSyndrome.html</a:t>
            </a:r>
            <a:endParaRPr lang="en-US" sz="1700" dirty="0"/>
          </a:p>
          <a:p>
            <a:pPr lvl="2"/>
            <a:endParaRPr lang="en-US" sz="1700" dirty="0"/>
          </a:p>
          <a:p>
            <a:pPr lvl="2"/>
            <a:endParaRPr lang="en-US" sz="2000" dirty="0"/>
          </a:p>
          <a:p>
            <a:pPr lvl="1"/>
            <a:endParaRPr lang="en-US" sz="1600" dirty="0"/>
          </a:p>
          <a:p>
            <a:pPr marL="457200" lvl="2" indent="0">
              <a:buNone/>
            </a:pPr>
            <a:endParaRPr lang="en-US" sz="1600" dirty="0"/>
          </a:p>
          <a:p>
            <a:pPr marL="457200" lvl="2" indent="0">
              <a:buNone/>
            </a:pP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2608828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Down syndrome</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p:txBody>
          <a:bodyPr/>
          <a:lstStyle/>
          <a:p>
            <a:pPr lvl="1"/>
            <a:r>
              <a:rPr lang="en-US" dirty="0"/>
              <a:t>A genetic disorder that causes delays in physical and intellectual development.</a:t>
            </a:r>
          </a:p>
          <a:p>
            <a:pPr lvl="1"/>
            <a:endParaRPr lang="en-US" dirty="0"/>
          </a:p>
          <a:p>
            <a:endParaRPr lang="en-US" dirty="0"/>
          </a:p>
        </p:txBody>
      </p:sp>
      <p:sp>
        <p:nvSpPr>
          <p:cNvPr id="6" name="object 4">
            <a:extLst>
              <a:ext uri="{FF2B5EF4-FFF2-40B4-BE49-F238E27FC236}">
                <a16:creationId xmlns:a16="http://schemas.microsoft.com/office/drawing/2014/main" id="{E264A3B0-92E1-FE4B-9918-AF43A9D50C94}"/>
              </a:ext>
            </a:extLst>
          </p:cNvPr>
          <p:cNvSpPr/>
          <p:nvPr/>
        </p:nvSpPr>
        <p:spPr>
          <a:xfrm>
            <a:off x="7371116" y="2725738"/>
            <a:ext cx="3429000" cy="34290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216408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Causes of Down Syndrome</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p:txBody>
          <a:bodyPr/>
          <a:lstStyle/>
          <a:p>
            <a:pPr lvl="1"/>
            <a:r>
              <a:rPr lang="en-US" dirty="0"/>
              <a:t>Caused by extra genetic material from chromosome 21</a:t>
            </a:r>
          </a:p>
          <a:p>
            <a:endParaRPr lang="en-US" dirty="0"/>
          </a:p>
        </p:txBody>
      </p:sp>
      <p:sp>
        <p:nvSpPr>
          <p:cNvPr id="5" name="object 4">
            <a:extLst>
              <a:ext uri="{FF2B5EF4-FFF2-40B4-BE49-F238E27FC236}">
                <a16:creationId xmlns:a16="http://schemas.microsoft.com/office/drawing/2014/main" id="{3E05B755-B7E0-4841-916B-50DF83D698CC}"/>
              </a:ext>
            </a:extLst>
          </p:cNvPr>
          <p:cNvSpPr/>
          <p:nvPr/>
        </p:nvSpPr>
        <p:spPr>
          <a:xfrm>
            <a:off x="9037820" y="3397439"/>
            <a:ext cx="1762296" cy="275729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458804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Prenatal Testing</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p:txBody>
          <a:bodyPr/>
          <a:lstStyle/>
          <a:p>
            <a:pPr lvl="1"/>
            <a:r>
              <a:rPr lang="en-US" dirty="0"/>
              <a:t>Amniocentesis:</a:t>
            </a:r>
          </a:p>
          <a:p>
            <a:pPr lvl="2"/>
            <a:r>
              <a:rPr lang="en-US" dirty="0"/>
              <a:t>procedure in which a small sample of amniotic fluid is drawn out of the uterus through a needle inserted in the abdomen</a:t>
            </a:r>
          </a:p>
          <a:p>
            <a:endParaRPr lang="en-US" dirty="0"/>
          </a:p>
        </p:txBody>
      </p:sp>
      <p:sp>
        <p:nvSpPr>
          <p:cNvPr id="6" name="object 4">
            <a:extLst>
              <a:ext uri="{FF2B5EF4-FFF2-40B4-BE49-F238E27FC236}">
                <a16:creationId xmlns:a16="http://schemas.microsoft.com/office/drawing/2014/main" id="{D895E994-6391-5C4C-8DB8-BC6F3A0A73C8}"/>
              </a:ext>
            </a:extLst>
          </p:cNvPr>
          <p:cNvSpPr/>
          <p:nvPr/>
        </p:nvSpPr>
        <p:spPr>
          <a:xfrm>
            <a:off x="7752129" y="4121726"/>
            <a:ext cx="3047987" cy="2033012"/>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729424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Prenatal Testing</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p:txBody>
          <a:bodyPr/>
          <a:lstStyle/>
          <a:p>
            <a:pPr lvl="1"/>
            <a:r>
              <a:rPr lang="en-US" dirty="0"/>
              <a:t>Chorionic Villus Sampling (CVS): </a:t>
            </a:r>
          </a:p>
          <a:p>
            <a:pPr lvl="2"/>
            <a:r>
              <a:rPr lang="en-US" dirty="0"/>
              <a:t>prenatal test to detect birth defects that is performed at an early stage of pregnancy</a:t>
            </a:r>
          </a:p>
          <a:p>
            <a:endParaRPr lang="en-US" dirty="0"/>
          </a:p>
        </p:txBody>
      </p:sp>
      <p:sp>
        <p:nvSpPr>
          <p:cNvPr id="5" name="object 4">
            <a:extLst>
              <a:ext uri="{FF2B5EF4-FFF2-40B4-BE49-F238E27FC236}">
                <a16:creationId xmlns:a16="http://schemas.microsoft.com/office/drawing/2014/main" id="{E3EF4ED9-7510-394A-973E-274923F2DDC7}"/>
              </a:ext>
            </a:extLst>
          </p:cNvPr>
          <p:cNvSpPr/>
          <p:nvPr/>
        </p:nvSpPr>
        <p:spPr>
          <a:xfrm>
            <a:off x="7752129" y="3856567"/>
            <a:ext cx="3047987" cy="2298171"/>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625246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Prenatal Testing</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p:txBody>
          <a:bodyPr/>
          <a:lstStyle/>
          <a:p>
            <a:pPr lvl="1"/>
            <a:r>
              <a:rPr lang="en-US" dirty="0"/>
              <a:t>Percutaneous Umbilical Blood Sampling (PUBS):</a:t>
            </a:r>
          </a:p>
          <a:p>
            <a:pPr lvl="2"/>
            <a:r>
              <a:rPr lang="en-US" dirty="0"/>
              <a:t>a genetic test that examines blood from the umbilical cord to detect fetal abnormalities</a:t>
            </a:r>
          </a:p>
          <a:p>
            <a:endParaRPr lang="en-US" dirty="0"/>
          </a:p>
        </p:txBody>
      </p:sp>
      <p:sp>
        <p:nvSpPr>
          <p:cNvPr id="6" name="object 4">
            <a:extLst>
              <a:ext uri="{FF2B5EF4-FFF2-40B4-BE49-F238E27FC236}">
                <a16:creationId xmlns:a16="http://schemas.microsoft.com/office/drawing/2014/main" id="{A796B013-3260-CD4A-9112-709FD41BB4D6}"/>
              </a:ext>
            </a:extLst>
          </p:cNvPr>
          <p:cNvSpPr/>
          <p:nvPr/>
        </p:nvSpPr>
        <p:spPr>
          <a:xfrm>
            <a:off x="7594967" y="4017972"/>
            <a:ext cx="3205149" cy="2136766"/>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184002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Prenatal Testing</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p:txBody>
          <a:bodyPr>
            <a:normAutofit/>
          </a:bodyPr>
          <a:lstStyle/>
          <a:p>
            <a:pPr lvl="1"/>
            <a:r>
              <a:rPr lang="en-US" dirty="0"/>
              <a:t>Alpha-fetoprotein Test (AFP)</a:t>
            </a:r>
          </a:p>
          <a:p>
            <a:pPr lvl="2"/>
            <a:r>
              <a:rPr lang="en-US" dirty="0"/>
              <a:t>Alpha fetoprotein (AFP) is a protein normally produced by the liver and yolk sac of a  developing baby during pregnancy in adults.</a:t>
            </a:r>
          </a:p>
          <a:p>
            <a:pPr lvl="1"/>
            <a:r>
              <a:rPr lang="en-US" dirty="0"/>
              <a:t>Sonogram</a:t>
            </a:r>
          </a:p>
          <a:p>
            <a:pPr lvl="2"/>
            <a:r>
              <a:rPr lang="en-US" dirty="0"/>
              <a:t>It is a picture taken of the baby during an ultrasound test.</a:t>
            </a:r>
          </a:p>
          <a:p>
            <a:endParaRPr lang="en-US" dirty="0"/>
          </a:p>
        </p:txBody>
      </p:sp>
      <p:sp>
        <p:nvSpPr>
          <p:cNvPr id="5" name="object 4">
            <a:extLst>
              <a:ext uri="{FF2B5EF4-FFF2-40B4-BE49-F238E27FC236}">
                <a16:creationId xmlns:a16="http://schemas.microsoft.com/office/drawing/2014/main" id="{E8FD0F20-4EC8-B042-BC70-D465FC49AD76}"/>
              </a:ext>
            </a:extLst>
          </p:cNvPr>
          <p:cNvSpPr/>
          <p:nvPr/>
        </p:nvSpPr>
        <p:spPr>
          <a:xfrm>
            <a:off x="8361716" y="3716338"/>
            <a:ext cx="2438400" cy="24384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247067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Physical Traits</a:t>
            </a:r>
          </a:p>
        </p:txBody>
      </p:sp>
      <p:sp>
        <p:nvSpPr>
          <p:cNvPr id="3" name="Content Placeholder 2">
            <a:extLst>
              <a:ext uri="{FF2B5EF4-FFF2-40B4-BE49-F238E27FC236}">
                <a16:creationId xmlns:a16="http://schemas.microsoft.com/office/drawing/2014/main" id="{05D3B5D3-220F-BF42-8DB8-AE396B46BCDE}"/>
              </a:ext>
            </a:extLst>
          </p:cNvPr>
          <p:cNvSpPr>
            <a:spLocks noGrp="1"/>
          </p:cNvSpPr>
          <p:nvPr>
            <p:ph sz="half" idx="1"/>
          </p:nvPr>
        </p:nvSpPr>
        <p:spPr/>
        <p:txBody>
          <a:bodyPr>
            <a:normAutofit/>
          </a:bodyPr>
          <a:lstStyle/>
          <a:p>
            <a:pPr lvl="1"/>
            <a:r>
              <a:rPr lang="en-US" dirty="0"/>
              <a:t>A flattened facial profile</a:t>
            </a:r>
          </a:p>
          <a:p>
            <a:pPr lvl="1"/>
            <a:r>
              <a:rPr lang="en-US" dirty="0"/>
              <a:t>Eyes that slant upward</a:t>
            </a:r>
          </a:p>
          <a:p>
            <a:pPr lvl="1"/>
            <a:r>
              <a:rPr lang="en-US" dirty="0"/>
              <a:t>A small mouth, making the  tongue appear large</a:t>
            </a:r>
          </a:p>
          <a:p>
            <a:pPr lvl="1"/>
            <a:r>
              <a:rPr lang="en-US" dirty="0"/>
              <a:t>Dental anomalies</a:t>
            </a:r>
          </a:p>
          <a:p>
            <a:pPr lvl="1"/>
            <a:r>
              <a:rPr lang="en-US" dirty="0"/>
              <a:t>Small and arched palate</a:t>
            </a:r>
          </a:p>
          <a:p>
            <a:pPr lvl="1"/>
            <a:r>
              <a:rPr lang="en-US" dirty="0"/>
              <a:t>Short nose</a:t>
            </a:r>
          </a:p>
          <a:p>
            <a:pPr lvl="1"/>
            <a:r>
              <a:rPr lang="en-US" dirty="0"/>
              <a:t>Flat back of head</a:t>
            </a:r>
          </a:p>
          <a:p>
            <a:pPr lvl="1"/>
            <a:r>
              <a:rPr lang="en-US" dirty="0"/>
              <a:t>Abnormal ears</a:t>
            </a:r>
          </a:p>
          <a:p>
            <a:endParaRPr lang="en-US" dirty="0"/>
          </a:p>
        </p:txBody>
      </p:sp>
      <p:sp>
        <p:nvSpPr>
          <p:cNvPr id="6" name="object 5">
            <a:extLst>
              <a:ext uri="{FF2B5EF4-FFF2-40B4-BE49-F238E27FC236}">
                <a16:creationId xmlns:a16="http://schemas.microsoft.com/office/drawing/2014/main" id="{94A5BDC5-168D-E745-AEDC-1A30399FBD81}"/>
              </a:ext>
            </a:extLst>
          </p:cNvPr>
          <p:cNvSpPr/>
          <p:nvPr/>
        </p:nvSpPr>
        <p:spPr>
          <a:xfrm>
            <a:off x="6990129" y="2068854"/>
            <a:ext cx="3809987" cy="4085884"/>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82849917"/>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1854</TotalTime>
  <Words>909</Words>
  <Application>Microsoft Macintosh PowerPoint</Application>
  <PresentationFormat>Widescreen</PresentationFormat>
  <Paragraphs>95</Paragraphs>
  <Slides>12</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Down Syndrome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181</cp:revision>
  <cp:lastPrinted>2017-07-07T16:17:37Z</cp:lastPrinted>
  <dcterms:created xsi:type="dcterms:W3CDTF">2017-07-11T23:58:30Z</dcterms:created>
  <dcterms:modified xsi:type="dcterms:W3CDTF">2018-02-01T19:46:10Z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