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580" r:id="rId8"/>
    <p:sldId id="560" r:id="rId9"/>
    <p:sldId id="588" r:id="rId10"/>
    <p:sldId id="589" r:id="rId11"/>
    <p:sldId id="590" r:id="rId12"/>
    <p:sldId id="591" r:id="rId13"/>
    <p:sldId id="592" r:id="rId14"/>
    <p:sldId id="437"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26" autoAdjust="0"/>
    <p:restoredTop sz="91071" autoAdjust="0"/>
  </p:normalViewPr>
  <p:slideViewPr>
    <p:cSldViewPr snapToGrid="0">
      <p:cViewPr varScale="1">
        <p:scale>
          <a:sx n="78" d="100"/>
          <a:sy n="78" d="100"/>
        </p:scale>
        <p:origin x="168" y="36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1/31/18</a:t>
            </a:fld>
            <a:endParaRPr lang="en-US" dirty="0"/>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dirty="0"/>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1/31/18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dirty="0"/>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dirty="0"/>
          </a:p>
        </p:txBody>
      </p:sp>
    </p:spTree>
    <p:extLst>
      <p:ext uri="{BB962C8B-B14F-4D97-AF65-F5344CB8AC3E}">
        <p14:creationId xmlns:p14="http://schemas.microsoft.com/office/powerpoint/2010/main" val="93070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dirty="0"/>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Name the five food groups: fruits, vegetables, grains, protein &amp; dairy </a:t>
            </a:r>
          </a:p>
          <a:p>
            <a:r>
              <a:rPr lang="en-US" dirty="0" err="1"/>
              <a:t>www.choosemyplate.gov</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dirty="0"/>
          </a:p>
        </p:txBody>
      </p:sp>
    </p:spTree>
    <p:extLst>
      <p:ext uri="{BB962C8B-B14F-4D97-AF65-F5344CB8AC3E}">
        <p14:creationId xmlns:p14="http://schemas.microsoft.com/office/powerpoint/2010/main" val="14887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half of your plate fruits and vegetables. Brainstorm types of fruits. Discuss nutritional value.</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dirty="0"/>
          </a:p>
        </p:txBody>
      </p:sp>
    </p:spTree>
    <p:extLst>
      <p:ext uri="{BB962C8B-B14F-4D97-AF65-F5344CB8AC3E}">
        <p14:creationId xmlns:p14="http://schemas.microsoft.com/office/powerpoint/2010/main" val="79692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Brainstorm types of vegetable prepared in their homes. Discuss nutritional value.</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dirty="0"/>
          </a:p>
        </p:txBody>
      </p:sp>
    </p:spTree>
    <p:extLst>
      <p:ext uri="{BB962C8B-B14F-4D97-AF65-F5344CB8AC3E}">
        <p14:creationId xmlns:p14="http://schemas.microsoft.com/office/powerpoint/2010/main" val="717858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whole grain foods. Discuss types of grain products. Make sure at least half of the grains you consume daily are whole grain. Discuss nutritional value.</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dirty="0"/>
          </a:p>
        </p:txBody>
      </p:sp>
    </p:spTree>
    <p:extLst>
      <p:ext uri="{BB962C8B-B14F-4D97-AF65-F5344CB8AC3E}">
        <p14:creationId xmlns:p14="http://schemas.microsoft.com/office/powerpoint/2010/main" val="2782815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American get enough protein. Discuss the different types of protein. Discuss nutritional value.</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dirty="0"/>
          </a:p>
        </p:txBody>
      </p:sp>
    </p:spTree>
    <p:extLst>
      <p:ext uri="{BB962C8B-B14F-4D97-AF65-F5344CB8AC3E}">
        <p14:creationId xmlns:p14="http://schemas.microsoft.com/office/powerpoint/2010/main" val="3601475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Brainstorm types of dairy products. Discuss nutritional value.</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dirty="0"/>
          </a:p>
        </p:txBody>
      </p:sp>
    </p:spTree>
    <p:extLst>
      <p:ext uri="{BB962C8B-B14F-4D97-AF65-F5344CB8AC3E}">
        <p14:creationId xmlns:p14="http://schemas.microsoft.com/office/powerpoint/2010/main" val="395883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dirty="0"/>
          </a:p>
        </p:txBody>
      </p:sp>
    </p:spTree>
    <p:extLst>
      <p:ext uri="{BB962C8B-B14F-4D97-AF65-F5344CB8AC3E}">
        <p14:creationId xmlns:p14="http://schemas.microsoft.com/office/powerpoint/2010/main" val="3209388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sda.gov/"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www.choosemyplate.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Eat Right, Exercise, and  Stay Healthy!</a:t>
            </a:r>
            <a:endParaRPr lang="en-US" sz="4400" spc="-165"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a:bodyPr>
          <a:lstStyle/>
          <a:p>
            <a:pPr marL="0" lvl="1" indent="0">
              <a:buNone/>
            </a:pPr>
            <a:endParaRPr lang="en-US" sz="1600" dirty="0"/>
          </a:p>
          <a:p>
            <a:pPr lvl="1"/>
            <a:r>
              <a:rPr lang="en-US" sz="2000" dirty="0"/>
              <a:t>United States Department of Agriculture</a:t>
            </a:r>
          </a:p>
          <a:p>
            <a:pPr lvl="2"/>
            <a:r>
              <a:rPr lang="en-US" sz="2000" dirty="0">
                <a:hlinkClick r:id="rId3"/>
              </a:rPr>
              <a:t>https://www.usda.gov/</a:t>
            </a:r>
            <a:endParaRPr lang="en-US" sz="2000" dirty="0"/>
          </a:p>
          <a:p>
            <a:pPr lvl="2"/>
            <a:r>
              <a:rPr lang="en-US" sz="2000" dirty="0">
                <a:hlinkClick r:id="rId4"/>
              </a:rPr>
              <a:t>www.choosemyplate.gov</a:t>
            </a:r>
            <a:endParaRPr lang="en-US" sz="2000" dirty="0"/>
          </a:p>
          <a:p>
            <a:pPr marL="0" lvl="1" indent="0">
              <a:buNone/>
            </a:pPr>
            <a:endParaRPr lang="en-US" sz="1600" dirty="0"/>
          </a:p>
          <a:p>
            <a:pPr lvl="1"/>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My Plate</a:t>
            </a:r>
          </a:p>
        </p:txBody>
      </p:sp>
      <p:pic>
        <p:nvPicPr>
          <p:cNvPr id="5" name="Picture 4">
            <a:extLst>
              <a:ext uri="{FF2B5EF4-FFF2-40B4-BE49-F238E27FC236}">
                <a16:creationId xmlns:a16="http://schemas.microsoft.com/office/drawing/2014/main" id="{6CB17656-183B-9E43-988F-6338674B4DB9}"/>
              </a:ext>
            </a:extLst>
          </p:cNvPr>
          <p:cNvPicPr>
            <a:picLocks noChangeAspect="1"/>
          </p:cNvPicPr>
          <p:nvPr/>
        </p:nvPicPr>
        <p:blipFill>
          <a:blip r:embed="rId3"/>
          <a:stretch>
            <a:fillRect/>
          </a:stretch>
        </p:blipFill>
        <p:spPr>
          <a:xfrm>
            <a:off x="3581400" y="1454150"/>
            <a:ext cx="5029200" cy="3949700"/>
          </a:xfrm>
          <a:prstGeom prst="rect">
            <a:avLst/>
          </a:prstGeom>
        </p:spPr>
      </p:pic>
    </p:spTree>
    <p:extLst>
      <p:ext uri="{BB962C8B-B14F-4D97-AF65-F5344CB8AC3E}">
        <p14:creationId xmlns:p14="http://schemas.microsoft.com/office/powerpoint/2010/main" val="3723655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Fruits may be fresh, canned, frozen, or dried, and may be whole, cut-up, or pureed.</a:t>
            </a:r>
          </a:p>
          <a:p>
            <a:pPr lvl="1"/>
            <a:r>
              <a:rPr lang="en-US" dirty="0"/>
              <a:t>1 cup of fruit or 100% fruit juice, or ½ cup of dried fruit</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Fruits</a:t>
            </a:r>
          </a:p>
        </p:txBody>
      </p:sp>
      <p:sp>
        <p:nvSpPr>
          <p:cNvPr id="7" name="object 4">
            <a:extLst>
              <a:ext uri="{FF2B5EF4-FFF2-40B4-BE49-F238E27FC236}">
                <a16:creationId xmlns:a16="http://schemas.microsoft.com/office/drawing/2014/main" id="{7071135E-EF88-2145-89D3-3EA71E1F66FB}"/>
              </a:ext>
            </a:extLst>
          </p:cNvPr>
          <p:cNvSpPr/>
          <p:nvPr/>
        </p:nvSpPr>
        <p:spPr>
          <a:xfrm>
            <a:off x="8468674" y="3070614"/>
            <a:ext cx="2331442" cy="1433929"/>
          </a:xfrm>
          <a:prstGeom prst="rect">
            <a:avLst/>
          </a:prstGeom>
          <a:blipFill>
            <a:blip r:embed="rId3" cstate="print"/>
            <a:stretch>
              <a:fillRect/>
            </a:stretch>
          </a:blipFill>
        </p:spPr>
        <p:txBody>
          <a:bodyPr wrap="square" lIns="0" tIns="0" rIns="0" bIns="0" rtlCol="0"/>
          <a:lstStyle/>
          <a:p>
            <a:endParaRPr/>
          </a:p>
        </p:txBody>
      </p:sp>
      <p:sp>
        <p:nvSpPr>
          <p:cNvPr id="8" name="object 5">
            <a:extLst>
              <a:ext uri="{FF2B5EF4-FFF2-40B4-BE49-F238E27FC236}">
                <a16:creationId xmlns:a16="http://schemas.microsoft.com/office/drawing/2014/main" id="{7B612911-A8FC-0447-9A5F-DB38317E7982}"/>
              </a:ext>
            </a:extLst>
          </p:cNvPr>
          <p:cNvSpPr/>
          <p:nvPr/>
        </p:nvSpPr>
        <p:spPr>
          <a:xfrm>
            <a:off x="8630599" y="4777388"/>
            <a:ext cx="2169517" cy="1377350"/>
          </a:xfrm>
          <a:prstGeom prst="rect">
            <a:avLst/>
          </a:prstGeom>
          <a:blipFill>
            <a:blip r:embed="rId4"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56261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Vegetables may be raw or cooked; fresh, frozen, canned, or dried/dehydrated; and may be whole, cut- up, or mashed.</a:t>
            </a:r>
          </a:p>
          <a:p>
            <a:pPr lvl="1"/>
            <a:r>
              <a:rPr lang="en-US" dirty="0"/>
              <a:t>1 cup of raw or cooked vegetables or vegetable juice,  or 2 cups of raw leafy greens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Vegetables</a:t>
            </a:r>
          </a:p>
        </p:txBody>
      </p:sp>
      <p:sp>
        <p:nvSpPr>
          <p:cNvPr id="9" name="object 4">
            <a:extLst>
              <a:ext uri="{FF2B5EF4-FFF2-40B4-BE49-F238E27FC236}">
                <a16:creationId xmlns:a16="http://schemas.microsoft.com/office/drawing/2014/main" id="{71AC31F9-DC71-3242-BC0E-A85A3CF5419D}"/>
              </a:ext>
            </a:extLst>
          </p:cNvPr>
          <p:cNvSpPr/>
          <p:nvPr/>
        </p:nvSpPr>
        <p:spPr>
          <a:xfrm>
            <a:off x="8769506" y="2705092"/>
            <a:ext cx="2030610" cy="1660370"/>
          </a:xfrm>
          <a:prstGeom prst="rect">
            <a:avLst/>
          </a:prstGeom>
          <a:blipFill>
            <a:blip r:embed="rId3" cstate="print"/>
            <a:stretch>
              <a:fillRect/>
            </a:stretch>
          </a:blipFill>
        </p:spPr>
        <p:txBody>
          <a:bodyPr wrap="square" lIns="0" tIns="0" rIns="0" bIns="0" rtlCol="0"/>
          <a:lstStyle/>
          <a:p>
            <a:endParaRPr/>
          </a:p>
        </p:txBody>
      </p:sp>
      <p:sp>
        <p:nvSpPr>
          <p:cNvPr id="10" name="object 5">
            <a:extLst>
              <a:ext uri="{FF2B5EF4-FFF2-40B4-BE49-F238E27FC236}">
                <a16:creationId xmlns:a16="http://schemas.microsoft.com/office/drawing/2014/main" id="{798B4AB8-705C-1946-A5D2-4A75F04CC91A}"/>
              </a:ext>
            </a:extLst>
          </p:cNvPr>
          <p:cNvSpPr/>
          <p:nvPr/>
        </p:nvSpPr>
        <p:spPr>
          <a:xfrm>
            <a:off x="8561145" y="4365462"/>
            <a:ext cx="2169517" cy="1789276"/>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1096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Any food made from wheat, rice, oats, cornmeal, barley or another cereal grain is a grain product.</a:t>
            </a:r>
          </a:p>
          <a:p>
            <a:pPr lvl="1"/>
            <a:r>
              <a:rPr lang="en-US" dirty="0"/>
              <a:t>Servings: 1 slice of bread, 1 cup of ready-to-eat cereal, or ½ cup of cooked rice, cooked pasta, or  cooked cereal can be considered a serving.</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Grains</a:t>
            </a:r>
          </a:p>
        </p:txBody>
      </p:sp>
      <p:sp>
        <p:nvSpPr>
          <p:cNvPr id="7" name="object 5">
            <a:extLst>
              <a:ext uri="{FF2B5EF4-FFF2-40B4-BE49-F238E27FC236}">
                <a16:creationId xmlns:a16="http://schemas.microsoft.com/office/drawing/2014/main" id="{F744D287-C536-924D-BF20-3905069A9051}"/>
              </a:ext>
            </a:extLst>
          </p:cNvPr>
          <p:cNvSpPr/>
          <p:nvPr/>
        </p:nvSpPr>
        <p:spPr>
          <a:xfrm>
            <a:off x="8449255" y="2856036"/>
            <a:ext cx="2281407" cy="1509426"/>
          </a:xfrm>
          <a:prstGeom prst="rect">
            <a:avLst/>
          </a:prstGeom>
          <a:blipFill>
            <a:blip r:embed="rId3" cstate="print"/>
            <a:stretch>
              <a:fillRect/>
            </a:stretch>
          </a:blipFill>
        </p:spPr>
        <p:txBody>
          <a:bodyPr wrap="square" lIns="0" tIns="0" rIns="0" bIns="0" rtlCol="0"/>
          <a:lstStyle/>
          <a:p>
            <a:endParaRPr/>
          </a:p>
        </p:txBody>
      </p:sp>
      <p:sp>
        <p:nvSpPr>
          <p:cNvPr id="8" name="object 4">
            <a:extLst>
              <a:ext uri="{FF2B5EF4-FFF2-40B4-BE49-F238E27FC236}">
                <a16:creationId xmlns:a16="http://schemas.microsoft.com/office/drawing/2014/main" id="{7C7A2E3B-36EA-3E49-A015-ADFC0429E4C1}"/>
              </a:ext>
            </a:extLst>
          </p:cNvPr>
          <p:cNvSpPr/>
          <p:nvPr/>
        </p:nvSpPr>
        <p:spPr>
          <a:xfrm>
            <a:off x="8184754" y="4365462"/>
            <a:ext cx="2615362" cy="1789276"/>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88580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All foods made from meat, poultry, seafood, beans and peas, eggs, processed soy products, nuts, and seeds.</a:t>
            </a:r>
          </a:p>
          <a:p>
            <a:pPr lvl="1"/>
            <a:r>
              <a:rPr lang="en-US" dirty="0"/>
              <a:t>1 ounce of meat, poultry or fish, ¼ cup cooked beans, 1 egg, 1 tablespoon of peanut butter, or ½ ounce of nuts or seeds can be considered as 1 ounce equivalent.</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Protein</a:t>
            </a:r>
          </a:p>
        </p:txBody>
      </p:sp>
      <p:sp>
        <p:nvSpPr>
          <p:cNvPr id="9" name="object 4">
            <a:extLst>
              <a:ext uri="{FF2B5EF4-FFF2-40B4-BE49-F238E27FC236}">
                <a16:creationId xmlns:a16="http://schemas.microsoft.com/office/drawing/2014/main" id="{51C719AB-4306-4B42-950E-A891BD3D341B}"/>
              </a:ext>
            </a:extLst>
          </p:cNvPr>
          <p:cNvSpPr/>
          <p:nvPr/>
        </p:nvSpPr>
        <p:spPr>
          <a:xfrm>
            <a:off x="8780220" y="4749086"/>
            <a:ext cx="2019895" cy="1405652"/>
          </a:xfrm>
          <a:prstGeom prst="rect">
            <a:avLst/>
          </a:prstGeom>
          <a:blipFill>
            <a:blip r:embed="rId3" cstate="print"/>
            <a:stretch>
              <a:fillRect/>
            </a:stretch>
          </a:blipFill>
        </p:spPr>
        <p:txBody>
          <a:bodyPr wrap="square" lIns="0" tIns="0" rIns="0" bIns="0" rtlCol="0"/>
          <a:lstStyle/>
          <a:p>
            <a:endParaRPr/>
          </a:p>
        </p:txBody>
      </p:sp>
      <p:sp>
        <p:nvSpPr>
          <p:cNvPr id="10" name="object 5">
            <a:extLst>
              <a:ext uri="{FF2B5EF4-FFF2-40B4-BE49-F238E27FC236}">
                <a16:creationId xmlns:a16="http://schemas.microsoft.com/office/drawing/2014/main" id="{C7771883-AE44-9A4A-B3E4-952F536A860D}"/>
              </a:ext>
            </a:extLst>
          </p:cNvPr>
          <p:cNvSpPr/>
          <p:nvPr/>
        </p:nvSpPr>
        <p:spPr>
          <a:xfrm>
            <a:off x="8393465" y="3027382"/>
            <a:ext cx="2406650" cy="1721704"/>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14450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All fluid milk products and many foods made from milk are considered part of this food group.</a:t>
            </a:r>
          </a:p>
          <a:p>
            <a:pPr lvl="1"/>
            <a:r>
              <a:rPr lang="en-US" dirty="0"/>
              <a:t>1 cup of milk or yogurt, 1 ½ ounces of natural cheese, or 2 ounces of processed cheese</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Dairy</a:t>
            </a:r>
          </a:p>
        </p:txBody>
      </p:sp>
      <p:sp>
        <p:nvSpPr>
          <p:cNvPr id="7" name="object 4">
            <a:extLst>
              <a:ext uri="{FF2B5EF4-FFF2-40B4-BE49-F238E27FC236}">
                <a16:creationId xmlns:a16="http://schemas.microsoft.com/office/drawing/2014/main" id="{7907C3A7-8F6F-2F49-9221-3D33AEC11E82}"/>
              </a:ext>
            </a:extLst>
          </p:cNvPr>
          <p:cNvSpPr/>
          <p:nvPr/>
        </p:nvSpPr>
        <p:spPr>
          <a:xfrm>
            <a:off x="8480977" y="2382788"/>
            <a:ext cx="2319139" cy="1735817"/>
          </a:xfrm>
          <a:prstGeom prst="rect">
            <a:avLst/>
          </a:prstGeom>
          <a:blipFill>
            <a:blip r:embed="rId3" cstate="print"/>
            <a:stretch>
              <a:fillRect/>
            </a:stretch>
          </a:blipFill>
        </p:spPr>
        <p:txBody>
          <a:bodyPr wrap="square" lIns="0" tIns="0" rIns="0" bIns="0" rtlCol="0"/>
          <a:lstStyle/>
          <a:p>
            <a:endParaRPr/>
          </a:p>
        </p:txBody>
      </p:sp>
      <p:sp>
        <p:nvSpPr>
          <p:cNvPr id="8" name="object 5">
            <a:extLst>
              <a:ext uri="{FF2B5EF4-FFF2-40B4-BE49-F238E27FC236}">
                <a16:creationId xmlns:a16="http://schemas.microsoft.com/office/drawing/2014/main" id="{455317A1-267D-5048-B158-E712A42D255B}"/>
              </a:ext>
            </a:extLst>
          </p:cNvPr>
          <p:cNvSpPr/>
          <p:nvPr/>
        </p:nvSpPr>
        <p:spPr>
          <a:xfrm>
            <a:off x="8331356" y="4118605"/>
            <a:ext cx="2468760" cy="2036133"/>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096819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B69612-73BD-054B-BB19-4383416670CA}"/>
              </a:ext>
            </a:extLst>
          </p:cNvPr>
          <p:cNvSpPr>
            <a:spLocks noGrp="1"/>
          </p:cNvSpPr>
          <p:nvPr>
            <p:ph type="title"/>
          </p:nvPr>
        </p:nvSpPr>
        <p:spPr/>
        <p:txBody>
          <a:bodyPr/>
          <a:lstStyle/>
          <a:p>
            <a:r>
              <a:rPr lang="en-US" dirty="0"/>
              <a:t>Eat Right, Exercise, and Stay Healthy!</a:t>
            </a:r>
          </a:p>
        </p:txBody>
      </p:sp>
      <p:sp>
        <p:nvSpPr>
          <p:cNvPr id="6" name="Content Placeholder 5">
            <a:extLst>
              <a:ext uri="{FF2B5EF4-FFF2-40B4-BE49-F238E27FC236}">
                <a16:creationId xmlns:a16="http://schemas.microsoft.com/office/drawing/2014/main" id="{148D0DFA-32ED-AC48-956A-9E9380AADFAC}"/>
              </a:ext>
            </a:extLst>
          </p:cNvPr>
          <p:cNvSpPr>
            <a:spLocks noGrp="1"/>
          </p:cNvSpPr>
          <p:nvPr>
            <p:ph sz="half" idx="1"/>
          </p:nvPr>
        </p:nvSpPr>
        <p:spPr/>
        <p:txBody>
          <a:bodyPr/>
          <a:lstStyle/>
          <a:p>
            <a:r>
              <a:rPr lang="en-US" dirty="0"/>
              <a:t>Eating a variety of foods from My Plate and being physically active will help you maintain a healthy lifestyle!</a:t>
            </a:r>
          </a:p>
          <a:p>
            <a:endParaRPr lang="en-US" dirty="0"/>
          </a:p>
        </p:txBody>
      </p:sp>
    </p:spTree>
    <p:extLst>
      <p:ext uri="{BB962C8B-B14F-4D97-AF65-F5344CB8AC3E}">
        <p14:creationId xmlns:p14="http://schemas.microsoft.com/office/powerpoint/2010/main" val="180846548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1759</TotalTime>
  <Words>423</Words>
  <Application>Microsoft Macintosh PowerPoint</Application>
  <PresentationFormat>Widescreen</PresentationFormat>
  <Paragraphs>48</Paragraphs>
  <Slides>10</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Eat Right, Exercise, and  Stay Healthy!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Eat Right, Exercise, and Stay Healthy!</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167</cp:revision>
  <cp:lastPrinted>2017-07-07T16:17:37Z</cp:lastPrinted>
  <dcterms:created xsi:type="dcterms:W3CDTF">2017-07-11T23:58:30Z</dcterms:created>
  <dcterms:modified xsi:type="dcterms:W3CDTF">2018-01-31T22:25:20Z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