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sldIdLst>
    <p:sldId id="340" r:id="rId6"/>
    <p:sldId id="319" r:id="rId7"/>
    <p:sldId id="323" r:id="rId8"/>
    <p:sldId id="324" r:id="rId9"/>
    <p:sldId id="341" r:id="rId10"/>
    <p:sldId id="342" r:id="rId11"/>
    <p:sldId id="343" r:id="rId12"/>
    <p:sldId id="344" r:id="rId13"/>
    <p:sldId id="345" r:id="rId14"/>
    <p:sldId id="346" r:id="rId15"/>
    <p:sldId id="347" r:id="rId16"/>
    <p:sldId id="348"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51" r:id="rId32"/>
    <p:sldId id="339" r:id="rId33"/>
    <p:sldId id="350" r:id="rId34"/>
    <p:sldId id="349"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6" autoAdjust="0"/>
    <p:restoredTop sz="94867" autoAdjust="0"/>
  </p:normalViewPr>
  <p:slideViewPr>
    <p:cSldViewPr snapToGrid="0">
      <p:cViewPr varScale="1">
        <p:scale>
          <a:sx n="85" d="100"/>
          <a:sy n="85" d="100"/>
        </p:scale>
        <p:origin x="624" y="1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notesMaster" Target="notesMasters/notesMaster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9E15F4-F2FC-4490-9ADF-3B32DA33C170}"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n-US"/>
        </a:p>
      </dgm:t>
    </dgm:pt>
    <dgm:pt modelId="{96540BCB-8C0C-420E-BF11-6E57D488C056}">
      <dgm:prSet phldrT="[Text]"/>
      <dgm:spPr/>
      <dgm:t>
        <a:bodyPr/>
        <a:lstStyle/>
        <a:p>
          <a:r>
            <a:rPr lang="en-US" dirty="0" smtClean="0"/>
            <a:t>Education and Training Cluster</a:t>
          </a:r>
          <a:endParaRPr lang="en-US" dirty="0"/>
        </a:p>
      </dgm:t>
    </dgm:pt>
    <dgm:pt modelId="{415998D0-F72B-4AA8-A14C-56BF84C28BD1}" type="parTrans" cxnId="{0FE84C4E-E2D4-43A6-900F-2FEDCED82DAC}">
      <dgm:prSet/>
      <dgm:spPr/>
      <dgm:t>
        <a:bodyPr/>
        <a:lstStyle/>
        <a:p>
          <a:endParaRPr lang="en-US"/>
        </a:p>
      </dgm:t>
    </dgm:pt>
    <dgm:pt modelId="{70FF8AB8-6063-4203-A383-FA1498B83E49}" type="sibTrans" cxnId="{0FE84C4E-E2D4-43A6-900F-2FEDCED82DAC}">
      <dgm:prSet/>
      <dgm:spPr/>
      <dgm:t>
        <a:bodyPr/>
        <a:lstStyle/>
        <a:p>
          <a:endParaRPr lang="en-US"/>
        </a:p>
      </dgm:t>
    </dgm:pt>
    <dgm:pt modelId="{A8F9B716-0B64-4FBC-860A-F58809A51B7F}">
      <dgm:prSet phldrT="[Text]"/>
      <dgm:spPr/>
      <dgm:t>
        <a:bodyPr/>
        <a:lstStyle/>
        <a:p>
          <a:r>
            <a:rPr lang="en-US" u="none" dirty="0" smtClean="0">
              <a:solidFill>
                <a:schemeClr val="tx1"/>
              </a:solidFill>
            </a:rPr>
            <a:t>Teacher</a:t>
          </a:r>
          <a:endParaRPr lang="en-US" u="none" dirty="0">
            <a:solidFill>
              <a:schemeClr val="tx1"/>
            </a:solidFill>
          </a:endParaRPr>
        </a:p>
      </dgm:t>
    </dgm:pt>
    <dgm:pt modelId="{811CE3B1-1BA3-47D3-9D30-46568A9D3A63}" type="parTrans" cxnId="{6EFF641D-0041-4DCE-AAE3-C0EEC5EC0780}">
      <dgm:prSet/>
      <dgm:spPr/>
      <dgm:t>
        <a:bodyPr/>
        <a:lstStyle/>
        <a:p>
          <a:endParaRPr lang="en-US"/>
        </a:p>
      </dgm:t>
    </dgm:pt>
    <dgm:pt modelId="{319898C5-76E1-4185-8167-72DC716F7708}" type="sibTrans" cxnId="{6EFF641D-0041-4DCE-AAE3-C0EEC5EC0780}">
      <dgm:prSet/>
      <dgm:spPr/>
      <dgm:t>
        <a:bodyPr/>
        <a:lstStyle/>
        <a:p>
          <a:endParaRPr lang="en-US"/>
        </a:p>
      </dgm:t>
    </dgm:pt>
    <dgm:pt modelId="{96C6E03D-81DC-4A7D-9E83-44B78FC96F98}">
      <dgm:prSet phldrT="[Text]"/>
      <dgm:spPr/>
      <dgm:t>
        <a:bodyPr/>
        <a:lstStyle/>
        <a:p>
          <a:r>
            <a:rPr lang="en-US" dirty="0" smtClean="0"/>
            <a:t>Principal</a:t>
          </a:r>
          <a:endParaRPr lang="en-US" dirty="0"/>
        </a:p>
      </dgm:t>
    </dgm:pt>
    <dgm:pt modelId="{3FF41537-27A1-4B48-B477-7DC2EB272232}" type="parTrans" cxnId="{17B1B43C-C26D-4B52-A506-B604141615C4}">
      <dgm:prSet/>
      <dgm:spPr/>
      <dgm:t>
        <a:bodyPr/>
        <a:lstStyle/>
        <a:p>
          <a:endParaRPr lang="en-US"/>
        </a:p>
      </dgm:t>
    </dgm:pt>
    <dgm:pt modelId="{17E75940-8504-4CE1-9451-D7B4D84EC5E9}" type="sibTrans" cxnId="{17B1B43C-C26D-4B52-A506-B604141615C4}">
      <dgm:prSet/>
      <dgm:spPr/>
      <dgm:t>
        <a:bodyPr/>
        <a:lstStyle/>
        <a:p>
          <a:endParaRPr lang="en-US"/>
        </a:p>
      </dgm:t>
    </dgm:pt>
    <dgm:pt modelId="{432C1AA9-36E0-4038-9ADB-757144211305}">
      <dgm:prSet phldrT="[Text]"/>
      <dgm:spPr/>
      <dgm:t>
        <a:bodyPr/>
        <a:lstStyle/>
        <a:p>
          <a:r>
            <a:rPr lang="en-US" dirty="0" smtClean="0"/>
            <a:t>Counseling</a:t>
          </a:r>
          <a:endParaRPr lang="en-US" dirty="0"/>
        </a:p>
      </dgm:t>
    </dgm:pt>
    <dgm:pt modelId="{46160885-62B2-4D9E-8C71-E5D7BF4DF0E4}" type="parTrans" cxnId="{D3E33B19-8401-48D0-83C6-936A91CDD0EC}">
      <dgm:prSet/>
      <dgm:spPr/>
      <dgm:t>
        <a:bodyPr/>
        <a:lstStyle/>
        <a:p>
          <a:endParaRPr lang="en-US"/>
        </a:p>
      </dgm:t>
    </dgm:pt>
    <dgm:pt modelId="{ADB9AA38-01CF-4D44-9F1E-30AA0F5F9EEF}" type="sibTrans" cxnId="{D3E33B19-8401-48D0-83C6-936A91CDD0EC}">
      <dgm:prSet/>
      <dgm:spPr/>
      <dgm:t>
        <a:bodyPr/>
        <a:lstStyle/>
        <a:p>
          <a:endParaRPr lang="en-US"/>
        </a:p>
      </dgm:t>
    </dgm:pt>
    <dgm:pt modelId="{A7693E00-044D-4564-A3C0-F9A954B7C23A}">
      <dgm:prSet phldrT="[Text]"/>
      <dgm:spPr/>
      <dgm:t>
        <a:bodyPr/>
        <a:lstStyle/>
        <a:p>
          <a:r>
            <a:rPr lang="en-US" dirty="0" smtClean="0"/>
            <a:t>Librarian</a:t>
          </a:r>
          <a:endParaRPr lang="en-US" dirty="0"/>
        </a:p>
      </dgm:t>
    </dgm:pt>
    <dgm:pt modelId="{0EB5FBC4-4E1C-4CB6-9C91-51DF52DA77A1}" type="parTrans" cxnId="{2FC69E3B-C073-4747-BD89-80C4F501A5C4}">
      <dgm:prSet/>
      <dgm:spPr/>
      <dgm:t>
        <a:bodyPr/>
        <a:lstStyle/>
        <a:p>
          <a:endParaRPr lang="en-US"/>
        </a:p>
      </dgm:t>
    </dgm:pt>
    <dgm:pt modelId="{790D38CD-E9E6-4474-809A-C4588FEBAD2E}" type="sibTrans" cxnId="{2FC69E3B-C073-4747-BD89-80C4F501A5C4}">
      <dgm:prSet/>
      <dgm:spPr/>
      <dgm:t>
        <a:bodyPr/>
        <a:lstStyle/>
        <a:p>
          <a:endParaRPr lang="en-US"/>
        </a:p>
      </dgm:t>
    </dgm:pt>
    <dgm:pt modelId="{976A2534-4E4F-46FF-8904-42A0810B3910}">
      <dgm:prSet phldrT="[Text]"/>
      <dgm:spPr/>
      <dgm:t>
        <a:bodyPr/>
        <a:lstStyle/>
        <a:p>
          <a:r>
            <a:rPr lang="en-US" dirty="0" smtClean="0"/>
            <a:t>Coaches</a:t>
          </a:r>
        </a:p>
      </dgm:t>
    </dgm:pt>
    <dgm:pt modelId="{19555606-40B2-4AE0-92CE-FCED6C6A4FAE}" type="parTrans" cxnId="{9A9DC9FF-A4ED-4F1C-B5CC-81F4F5EDDE60}">
      <dgm:prSet/>
      <dgm:spPr/>
      <dgm:t>
        <a:bodyPr/>
        <a:lstStyle/>
        <a:p>
          <a:endParaRPr lang="en-US"/>
        </a:p>
      </dgm:t>
    </dgm:pt>
    <dgm:pt modelId="{DC8E1044-1C3D-4ACB-8B68-C1FCA935DAC4}" type="sibTrans" cxnId="{9A9DC9FF-A4ED-4F1C-B5CC-81F4F5EDDE60}">
      <dgm:prSet/>
      <dgm:spPr/>
      <dgm:t>
        <a:bodyPr/>
        <a:lstStyle/>
        <a:p>
          <a:endParaRPr lang="en-US"/>
        </a:p>
      </dgm:t>
    </dgm:pt>
    <dgm:pt modelId="{B70B4445-19A8-422F-B832-D15031CC2815}">
      <dgm:prSet phldrT="[Text]"/>
      <dgm:spPr/>
      <dgm:t>
        <a:bodyPr/>
        <a:lstStyle/>
        <a:p>
          <a:r>
            <a:rPr lang="en-US" dirty="0" smtClean="0"/>
            <a:t>Fitness Instructors</a:t>
          </a:r>
        </a:p>
      </dgm:t>
    </dgm:pt>
    <dgm:pt modelId="{1C91A5C1-23AD-4BF3-9494-6BFD66B3B846}" type="parTrans" cxnId="{359F21FB-2A40-4437-BB04-95C88722E3E7}">
      <dgm:prSet/>
      <dgm:spPr/>
      <dgm:t>
        <a:bodyPr/>
        <a:lstStyle/>
        <a:p>
          <a:endParaRPr lang="en-US"/>
        </a:p>
      </dgm:t>
    </dgm:pt>
    <dgm:pt modelId="{8A0DA115-F3DE-48A9-AEBE-F7865D246197}" type="sibTrans" cxnId="{359F21FB-2A40-4437-BB04-95C88722E3E7}">
      <dgm:prSet/>
      <dgm:spPr/>
      <dgm:t>
        <a:bodyPr/>
        <a:lstStyle/>
        <a:p>
          <a:endParaRPr lang="en-US"/>
        </a:p>
      </dgm:t>
    </dgm:pt>
    <dgm:pt modelId="{FBAC9850-F747-4F97-89D9-D9CA0F72588B}">
      <dgm:prSet phldrT="[Text]"/>
      <dgm:spPr/>
      <dgm:t>
        <a:bodyPr/>
        <a:lstStyle/>
        <a:p>
          <a:r>
            <a:rPr lang="en-US" dirty="0" smtClean="0"/>
            <a:t>Audio Visual and Multimedia Specialists</a:t>
          </a:r>
        </a:p>
      </dgm:t>
    </dgm:pt>
    <dgm:pt modelId="{3DB93443-87BD-4294-9C0C-050A03F5EC1A}" type="parTrans" cxnId="{80DA5B51-7A3B-4C62-AC14-4F4EB02AEAFE}">
      <dgm:prSet/>
      <dgm:spPr/>
      <dgm:t>
        <a:bodyPr/>
        <a:lstStyle/>
        <a:p>
          <a:endParaRPr lang="en-US"/>
        </a:p>
      </dgm:t>
    </dgm:pt>
    <dgm:pt modelId="{07EAC403-006F-4480-93A8-0CBEF551F070}" type="sibTrans" cxnId="{80DA5B51-7A3B-4C62-AC14-4F4EB02AEAFE}">
      <dgm:prSet/>
      <dgm:spPr/>
      <dgm:t>
        <a:bodyPr/>
        <a:lstStyle/>
        <a:p>
          <a:endParaRPr lang="en-US"/>
        </a:p>
      </dgm:t>
    </dgm:pt>
    <dgm:pt modelId="{C5EC080C-30F7-4280-A643-172CE850EA0B}" type="pres">
      <dgm:prSet presAssocID="{C29E15F4-F2FC-4490-9ADF-3B32DA33C170}" presName="Name0" presStyleCnt="0">
        <dgm:presLayoutVars>
          <dgm:chMax val="1"/>
          <dgm:dir/>
          <dgm:animLvl val="ctr"/>
          <dgm:resizeHandles val="exact"/>
        </dgm:presLayoutVars>
      </dgm:prSet>
      <dgm:spPr/>
      <dgm:t>
        <a:bodyPr/>
        <a:lstStyle/>
        <a:p>
          <a:endParaRPr lang="en-US"/>
        </a:p>
      </dgm:t>
    </dgm:pt>
    <dgm:pt modelId="{D39656FA-94D0-4D4F-9C58-8B0EC7D44C16}" type="pres">
      <dgm:prSet presAssocID="{96540BCB-8C0C-420E-BF11-6E57D488C056}" presName="centerShape" presStyleLbl="node0" presStyleIdx="0" presStyleCnt="1"/>
      <dgm:spPr/>
      <dgm:t>
        <a:bodyPr/>
        <a:lstStyle/>
        <a:p>
          <a:endParaRPr lang="en-US"/>
        </a:p>
      </dgm:t>
    </dgm:pt>
    <dgm:pt modelId="{ED52ADC9-FDA9-4246-93A2-0BDCC0F40A32}" type="pres">
      <dgm:prSet presAssocID="{811CE3B1-1BA3-47D3-9D30-46568A9D3A63}" presName="parTrans" presStyleLbl="sibTrans2D1" presStyleIdx="0" presStyleCnt="7"/>
      <dgm:spPr/>
      <dgm:t>
        <a:bodyPr/>
        <a:lstStyle/>
        <a:p>
          <a:endParaRPr lang="en-US"/>
        </a:p>
      </dgm:t>
    </dgm:pt>
    <dgm:pt modelId="{F8DCCB7A-DE1A-46B8-8938-35FA63EEE440}" type="pres">
      <dgm:prSet presAssocID="{811CE3B1-1BA3-47D3-9D30-46568A9D3A63}" presName="connectorText" presStyleLbl="sibTrans2D1" presStyleIdx="0" presStyleCnt="7"/>
      <dgm:spPr/>
      <dgm:t>
        <a:bodyPr/>
        <a:lstStyle/>
        <a:p>
          <a:endParaRPr lang="en-US"/>
        </a:p>
      </dgm:t>
    </dgm:pt>
    <dgm:pt modelId="{6C5E6A68-838F-466D-A577-F9A135EA20E2}" type="pres">
      <dgm:prSet presAssocID="{A8F9B716-0B64-4FBC-860A-F58809A51B7F}" presName="node" presStyleLbl="node1" presStyleIdx="0" presStyleCnt="7" custRadScaleRad="100242" custRadScaleInc="8568">
        <dgm:presLayoutVars>
          <dgm:bulletEnabled val="1"/>
        </dgm:presLayoutVars>
      </dgm:prSet>
      <dgm:spPr/>
      <dgm:t>
        <a:bodyPr/>
        <a:lstStyle/>
        <a:p>
          <a:endParaRPr lang="en-US"/>
        </a:p>
      </dgm:t>
    </dgm:pt>
    <dgm:pt modelId="{E84560D2-6116-4736-BC9D-D64158CCCDEC}" type="pres">
      <dgm:prSet presAssocID="{3FF41537-27A1-4B48-B477-7DC2EB272232}" presName="parTrans" presStyleLbl="sibTrans2D1" presStyleIdx="1" presStyleCnt="7"/>
      <dgm:spPr/>
      <dgm:t>
        <a:bodyPr/>
        <a:lstStyle/>
        <a:p>
          <a:endParaRPr lang="en-US"/>
        </a:p>
      </dgm:t>
    </dgm:pt>
    <dgm:pt modelId="{E5A092C2-10D6-46DF-924D-63C50E502028}" type="pres">
      <dgm:prSet presAssocID="{3FF41537-27A1-4B48-B477-7DC2EB272232}" presName="connectorText" presStyleLbl="sibTrans2D1" presStyleIdx="1" presStyleCnt="7"/>
      <dgm:spPr/>
      <dgm:t>
        <a:bodyPr/>
        <a:lstStyle/>
        <a:p>
          <a:endParaRPr lang="en-US"/>
        </a:p>
      </dgm:t>
    </dgm:pt>
    <dgm:pt modelId="{A0AE163E-4D55-47B3-8D04-2F63461F5C10}" type="pres">
      <dgm:prSet presAssocID="{96C6E03D-81DC-4A7D-9E83-44B78FC96F98}" presName="node" presStyleLbl="node1" presStyleIdx="1" presStyleCnt="7">
        <dgm:presLayoutVars>
          <dgm:bulletEnabled val="1"/>
        </dgm:presLayoutVars>
      </dgm:prSet>
      <dgm:spPr/>
      <dgm:t>
        <a:bodyPr/>
        <a:lstStyle/>
        <a:p>
          <a:endParaRPr lang="en-US"/>
        </a:p>
      </dgm:t>
    </dgm:pt>
    <dgm:pt modelId="{FB17A9BC-6039-4D72-B090-72D6219DCD22}" type="pres">
      <dgm:prSet presAssocID="{46160885-62B2-4D9E-8C71-E5D7BF4DF0E4}" presName="parTrans" presStyleLbl="sibTrans2D1" presStyleIdx="2" presStyleCnt="7"/>
      <dgm:spPr/>
      <dgm:t>
        <a:bodyPr/>
        <a:lstStyle/>
        <a:p>
          <a:endParaRPr lang="en-US"/>
        </a:p>
      </dgm:t>
    </dgm:pt>
    <dgm:pt modelId="{1AA8D21B-0EE0-4504-9AED-0A7C8A7EA2EC}" type="pres">
      <dgm:prSet presAssocID="{46160885-62B2-4D9E-8C71-E5D7BF4DF0E4}" presName="connectorText" presStyleLbl="sibTrans2D1" presStyleIdx="2" presStyleCnt="7"/>
      <dgm:spPr/>
      <dgm:t>
        <a:bodyPr/>
        <a:lstStyle/>
        <a:p>
          <a:endParaRPr lang="en-US"/>
        </a:p>
      </dgm:t>
    </dgm:pt>
    <dgm:pt modelId="{48779AA5-6D54-4F73-A6C5-9BB1DABDD809}" type="pres">
      <dgm:prSet presAssocID="{432C1AA9-36E0-4038-9ADB-757144211305}" presName="node" presStyleLbl="node1" presStyleIdx="2" presStyleCnt="7">
        <dgm:presLayoutVars>
          <dgm:bulletEnabled val="1"/>
        </dgm:presLayoutVars>
      </dgm:prSet>
      <dgm:spPr/>
      <dgm:t>
        <a:bodyPr/>
        <a:lstStyle/>
        <a:p>
          <a:endParaRPr lang="en-US"/>
        </a:p>
      </dgm:t>
    </dgm:pt>
    <dgm:pt modelId="{EB5576A7-6EB5-4528-A54F-3C08866FB45D}" type="pres">
      <dgm:prSet presAssocID="{0EB5FBC4-4E1C-4CB6-9C91-51DF52DA77A1}" presName="parTrans" presStyleLbl="sibTrans2D1" presStyleIdx="3" presStyleCnt="7"/>
      <dgm:spPr/>
      <dgm:t>
        <a:bodyPr/>
        <a:lstStyle/>
        <a:p>
          <a:endParaRPr lang="en-US"/>
        </a:p>
      </dgm:t>
    </dgm:pt>
    <dgm:pt modelId="{3D2851FC-0862-4EFB-9BDF-C828AA1B69EF}" type="pres">
      <dgm:prSet presAssocID="{0EB5FBC4-4E1C-4CB6-9C91-51DF52DA77A1}" presName="connectorText" presStyleLbl="sibTrans2D1" presStyleIdx="3" presStyleCnt="7"/>
      <dgm:spPr/>
      <dgm:t>
        <a:bodyPr/>
        <a:lstStyle/>
        <a:p>
          <a:endParaRPr lang="en-US"/>
        </a:p>
      </dgm:t>
    </dgm:pt>
    <dgm:pt modelId="{262839B2-35E0-4B8F-9D64-1B39D47D7A54}" type="pres">
      <dgm:prSet presAssocID="{A7693E00-044D-4564-A3C0-F9A954B7C23A}" presName="node" presStyleLbl="node1" presStyleIdx="3" presStyleCnt="7">
        <dgm:presLayoutVars>
          <dgm:bulletEnabled val="1"/>
        </dgm:presLayoutVars>
      </dgm:prSet>
      <dgm:spPr/>
      <dgm:t>
        <a:bodyPr/>
        <a:lstStyle/>
        <a:p>
          <a:endParaRPr lang="en-US"/>
        </a:p>
      </dgm:t>
    </dgm:pt>
    <dgm:pt modelId="{94A2436F-EFFC-442C-91F9-3109E11FB2A2}" type="pres">
      <dgm:prSet presAssocID="{19555606-40B2-4AE0-92CE-FCED6C6A4FAE}" presName="parTrans" presStyleLbl="sibTrans2D1" presStyleIdx="4" presStyleCnt="7"/>
      <dgm:spPr/>
      <dgm:t>
        <a:bodyPr/>
        <a:lstStyle/>
        <a:p>
          <a:endParaRPr lang="en-US"/>
        </a:p>
      </dgm:t>
    </dgm:pt>
    <dgm:pt modelId="{F4BF8C91-1485-4E30-ABD8-E20555AA77E9}" type="pres">
      <dgm:prSet presAssocID="{19555606-40B2-4AE0-92CE-FCED6C6A4FAE}" presName="connectorText" presStyleLbl="sibTrans2D1" presStyleIdx="4" presStyleCnt="7"/>
      <dgm:spPr/>
      <dgm:t>
        <a:bodyPr/>
        <a:lstStyle/>
        <a:p>
          <a:endParaRPr lang="en-US"/>
        </a:p>
      </dgm:t>
    </dgm:pt>
    <dgm:pt modelId="{354AA29A-FDDC-460A-AA75-C2A0E6C4A3AC}" type="pres">
      <dgm:prSet presAssocID="{976A2534-4E4F-46FF-8904-42A0810B3910}" presName="node" presStyleLbl="node1" presStyleIdx="4" presStyleCnt="7">
        <dgm:presLayoutVars>
          <dgm:bulletEnabled val="1"/>
        </dgm:presLayoutVars>
      </dgm:prSet>
      <dgm:spPr/>
      <dgm:t>
        <a:bodyPr/>
        <a:lstStyle/>
        <a:p>
          <a:endParaRPr lang="en-US"/>
        </a:p>
      </dgm:t>
    </dgm:pt>
    <dgm:pt modelId="{57C97AC6-0ADA-49D8-9813-887449C7289D}" type="pres">
      <dgm:prSet presAssocID="{1C91A5C1-23AD-4BF3-9494-6BFD66B3B846}" presName="parTrans" presStyleLbl="sibTrans2D1" presStyleIdx="5" presStyleCnt="7"/>
      <dgm:spPr/>
      <dgm:t>
        <a:bodyPr/>
        <a:lstStyle/>
        <a:p>
          <a:endParaRPr lang="en-US"/>
        </a:p>
      </dgm:t>
    </dgm:pt>
    <dgm:pt modelId="{7B73D051-8970-4533-ABE2-18DBAF02BD88}" type="pres">
      <dgm:prSet presAssocID="{1C91A5C1-23AD-4BF3-9494-6BFD66B3B846}" presName="connectorText" presStyleLbl="sibTrans2D1" presStyleIdx="5" presStyleCnt="7"/>
      <dgm:spPr/>
      <dgm:t>
        <a:bodyPr/>
        <a:lstStyle/>
        <a:p>
          <a:endParaRPr lang="en-US"/>
        </a:p>
      </dgm:t>
    </dgm:pt>
    <dgm:pt modelId="{36D8D9D2-8A90-4151-8AD5-B46FA1C0F53D}" type="pres">
      <dgm:prSet presAssocID="{B70B4445-19A8-422F-B832-D15031CC2815}" presName="node" presStyleLbl="node1" presStyleIdx="5" presStyleCnt="7">
        <dgm:presLayoutVars>
          <dgm:bulletEnabled val="1"/>
        </dgm:presLayoutVars>
      </dgm:prSet>
      <dgm:spPr/>
      <dgm:t>
        <a:bodyPr/>
        <a:lstStyle/>
        <a:p>
          <a:endParaRPr lang="en-US"/>
        </a:p>
      </dgm:t>
    </dgm:pt>
    <dgm:pt modelId="{E48CB327-F588-4616-9E33-CF537B99F3BD}" type="pres">
      <dgm:prSet presAssocID="{3DB93443-87BD-4294-9C0C-050A03F5EC1A}" presName="parTrans" presStyleLbl="sibTrans2D1" presStyleIdx="6" presStyleCnt="7"/>
      <dgm:spPr/>
      <dgm:t>
        <a:bodyPr/>
        <a:lstStyle/>
        <a:p>
          <a:endParaRPr lang="en-US"/>
        </a:p>
      </dgm:t>
    </dgm:pt>
    <dgm:pt modelId="{790FEBFA-59EB-45BA-9509-F85F7DAAB462}" type="pres">
      <dgm:prSet presAssocID="{3DB93443-87BD-4294-9C0C-050A03F5EC1A}" presName="connectorText" presStyleLbl="sibTrans2D1" presStyleIdx="6" presStyleCnt="7"/>
      <dgm:spPr/>
      <dgm:t>
        <a:bodyPr/>
        <a:lstStyle/>
        <a:p>
          <a:endParaRPr lang="en-US"/>
        </a:p>
      </dgm:t>
    </dgm:pt>
    <dgm:pt modelId="{CB45F440-84B8-40D4-9B5D-4856603E9A07}" type="pres">
      <dgm:prSet presAssocID="{FBAC9850-F747-4F97-89D9-D9CA0F72588B}" presName="node" presStyleLbl="node1" presStyleIdx="6" presStyleCnt="7">
        <dgm:presLayoutVars>
          <dgm:bulletEnabled val="1"/>
        </dgm:presLayoutVars>
      </dgm:prSet>
      <dgm:spPr/>
      <dgm:t>
        <a:bodyPr/>
        <a:lstStyle/>
        <a:p>
          <a:endParaRPr lang="en-US"/>
        </a:p>
      </dgm:t>
    </dgm:pt>
  </dgm:ptLst>
  <dgm:cxnLst>
    <dgm:cxn modelId="{61AD3DF9-E643-E14A-B3E9-E299D5DF4C6C}" type="presOf" srcId="{B70B4445-19A8-422F-B832-D15031CC2815}" destId="{36D8D9D2-8A90-4151-8AD5-B46FA1C0F53D}" srcOrd="0" destOrd="0" presId="urn:microsoft.com/office/officeart/2005/8/layout/radial5"/>
    <dgm:cxn modelId="{80DA5B51-7A3B-4C62-AC14-4F4EB02AEAFE}" srcId="{96540BCB-8C0C-420E-BF11-6E57D488C056}" destId="{FBAC9850-F747-4F97-89D9-D9CA0F72588B}" srcOrd="6" destOrd="0" parTransId="{3DB93443-87BD-4294-9C0C-050A03F5EC1A}" sibTransId="{07EAC403-006F-4480-93A8-0CBEF551F070}"/>
    <dgm:cxn modelId="{D3E33B19-8401-48D0-83C6-936A91CDD0EC}" srcId="{96540BCB-8C0C-420E-BF11-6E57D488C056}" destId="{432C1AA9-36E0-4038-9ADB-757144211305}" srcOrd="2" destOrd="0" parTransId="{46160885-62B2-4D9E-8C71-E5D7BF4DF0E4}" sibTransId="{ADB9AA38-01CF-4D44-9F1E-30AA0F5F9EEF}"/>
    <dgm:cxn modelId="{5E5EBF77-7E61-0946-BA47-1389CFE324C0}" type="presOf" srcId="{C29E15F4-F2FC-4490-9ADF-3B32DA33C170}" destId="{C5EC080C-30F7-4280-A643-172CE850EA0B}" srcOrd="0" destOrd="0" presId="urn:microsoft.com/office/officeart/2005/8/layout/radial5"/>
    <dgm:cxn modelId="{17B1B43C-C26D-4B52-A506-B604141615C4}" srcId="{96540BCB-8C0C-420E-BF11-6E57D488C056}" destId="{96C6E03D-81DC-4A7D-9E83-44B78FC96F98}" srcOrd="1" destOrd="0" parTransId="{3FF41537-27A1-4B48-B477-7DC2EB272232}" sibTransId="{17E75940-8504-4CE1-9451-D7B4D84EC5E9}"/>
    <dgm:cxn modelId="{5A3D8904-D94B-FF46-86B8-0BFD85A9FF82}" type="presOf" srcId="{811CE3B1-1BA3-47D3-9D30-46568A9D3A63}" destId="{F8DCCB7A-DE1A-46B8-8938-35FA63EEE440}" srcOrd="1" destOrd="0" presId="urn:microsoft.com/office/officeart/2005/8/layout/radial5"/>
    <dgm:cxn modelId="{C914B992-56AB-4E40-8DFD-46C1F741669D}" type="presOf" srcId="{0EB5FBC4-4E1C-4CB6-9C91-51DF52DA77A1}" destId="{3D2851FC-0862-4EFB-9BDF-C828AA1B69EF}" srcOrd="1" destOrd="0" presId="urn:microsoft.com/office/officeart/2005/8/layout/radial5"/>
    <dgm:cxn modelId="{AB20837D-A9D0-1949-A6C9-C55440BFB7CD}" type="presOf" srcId="{96540BCB-8C0C-420E-BF11-6E57D488C056}" destId="{D39656FA-94D0-4D4F-9C58-8B0EC7D44C16}" srcOrd="0" destOrd="0" presId="urn:microsoft.com/office/officeart/2005/8/layout/radial5"/>
    <dgm:cxn modelId="{BE28BC1C-F07B-F644-A703-1C5244A54D46}" type="presOf" srcId="{976A2534-4E4F-46FF-8904-42A0810B3910}" destId="{354AA29A-FDDC-460A-AA75-C2A0E6C4A3AC}" srcOrd="0" destOrd="0" presId="urn:microsoft.com/office/officeart/2005/8/layout/radial5"/>
    <dgm:cxn modelId="{0FE84C4E-E2D4-43A6-900F-2FEDCED82DAC}" srcId="{C29E15F4-F2FC-4490-9ADF-3B32DA33C170}" destId="{96540BCB-8C0C-420E-BF11-6E57D488C056}" srcOrd="0" destOrd="0" parTransId="{415998D0-F72B-4AA8-A14C-56BF84C28BD1}" sibTransId="{70FF8AB8-6063-4203-A383-FA1498B83E49}"/>
    <dgm:cxn modelId="{2FC69E3B-C073-4747-BD89-80C4F501A5C4}" srcId="{96540BCB-8C0C-420E-BF11-6E57D488C056}" destId="{A7693E00-044D-4564-A3C0-F9A954B7C23A}" srcOrd="3" destOrd="0" parTransId="{0EB5FBC4-4E1C-4CB6-9C91-51DF52DA77A1}" sibTransId="{790D38CD-E9E6-4474-809A-C4588FEBAD2E}"/>
    <dgm:cxn modelId="{C83FC61E-269F-584F-975D-18017D7FA130}" type="presOf" srcId="{1C91A5C1-23AD-4BF3-9494-6BFD66B3B846}" destId="{57C97AC6-0ADA-49D8-9813-887449C7289D}" srcOrd="0" destOrd="0" presId="urn:microsoft.com/office/officeart/2005/8/layout/radial5"/>
    <dgm:cxn modelId="{0AA6E266-3F30-614D-A7FE-F0B4210C9C8E}" type="presOf" srcId="{1C91A5C1-23AD-4BF3-9494-6BFD66B3B846}" destId="{7B73D051-8970-4533-ABE2-18DBAF02BD88}" srcOrd="1" destOrd="0" presId="urn:microsoft.com/office/officeart/2005/8/layout/radial5"/>
    <dgm:cxn modelId="{5CABCE60-3797-A843-A6C8-5A9AB4A80AD5}" type="presOf" srcId="{3DB93443-87BD-4294-9C0C-050A03F5EC1A}" destId="{E48CB327-F588-4616-9E33-CF537B99F3BD}" srcOrd="0" destOrd="0" presId="urn:microsoft.com/office/officeart/2005/8/layout/radial5"/>
    <dgm:cxn modelId="{A4CEBBFF-5EB3-3F4D-BA3D-8BF970435D7B}" type="presOf" srcId="{811CE3B1-1BA3-47D3-9D30-46568A9D3A63}" destId="{ED52ADC9-FDA9-4246-93A2-0BDCC0F40A32}" srcOrd="0" destOrd="0" presId="urn:microsoft.com/office/officeart/2005/8/layout/radial5"/>
    <dgm:cxn modelId="{DED6D1B6-A6F5-ED45-9A74-92710660350C}" type="presOf" srcId="{19555606-40B2-4AE0-92CE-FCED6C6A4FAE}" destId="{94A2436F-EFFC-442C-91F9-3109E11FB2A2}" srcOrd="0" destOrd="0" presId="urn:microsoft.com/office/officeart/2005/8/layout/radial5"/>
    <dgm:cxn modelId="{CC71B63F-9E42-9749-AB7F-AD9D4C912DD5}" type="presOf" srcId="{3FF41537-27A1-4B48-B477-7DC2EB272232}" destId="{E5A092C2-10D6-46DF-924D-63C50E502028}" srcOrd="1" destOrd="0" presId="urn:microsoft.com/office/officeart/2005/8/layout/radial5"/>
    <dgm:cxn modelId="{359F21FB-2A40-4437-BB04-95C88722E3E7}" srcId="{96540BCB-8C0C-420E-BF11-6E57D488C056}" destId="{B70B4445-19A8-422F-B832-D15031CC2815}" srcOrd="5" destOrd="0" parTransId="{1C91A5C1-23AD-4BF3-9494-6BFD66B3B846}" sibTransId="{8A0DA115-F3DE-48A9-AEBE-F7865D246197}"/>
    <dgm:cxn modelId="{6EFF641D-0041-4DCE-AAE3-C0EEC5EC0780}" srcId="{96540BCB-8C0C-420E-BF11-6E57D488C056}" destId="{A8F9B716-0B64-4FBC-860A-F58809A51B7F}" srcOrd="0" destOrd="0" parTransId="{811CE3B1-1BA3-47D3-9D30-46568A9D3A63}" sibTransId="{319898C5-76E1-4185-8167-72DC716F7708}"/>
    <dgm:cxn modelId="{90FC0AE9-38BD-9342-8AF0-9CAB6D486AA5}" type="presOf" srcId="{46160885-62B2-4D9E-8C71-E5D7BF4DF0E4}" destId="{FB17A9BC-6039-4D72-B090-72D6219DCD22}" srcOrd="0" destOrd="0" presId="urn:microsoft.com/office/officeart/2005/8/layout/radial5"/>
    <dgm:cxn modelId="{F0BACC0C-05DD-B045-AC05-A86045537247}" type="presOf" srcId="{0EB5FBC4-4E1C-4CB6-9C91-51DF52DA77A1}" destId="{EB5576A7-6EB5-4528-A54F-3C08866FB45D}" srcOrd="0" destOrd="0" presId="urn:microsoft.com/office/officeart/2005/8/layout/radial5"/>
    <dgm:cxn modelId="{54009F7A-59C0-DF4C-A9E7-B91DFD383797}" type="presOf" srcId="{3DB93443-87BD-4294-9C0C-050A03F5EC1A}" destId="{790FEBFA-59EB-45BA-9509-F85F7DAAB462}" srcOrd="1" destOrd="0" presId="urn:microsoft.com/office/officeart/2005/8/layout/radial5"/>
    <dgm:cxn modelId="{D5089289-649D-394F-9E74-840299C4C2FE}" type="presOf" srcId="{3FF41537-27A1-4B48-B477-7DC2EB272232}" destId="{E84560D2-6116-4736-BC9D-D64158CCCDEC}" srcOrd="0" destOrd="0" presId="urn:microsoft.com/office/officeart/2005/8/layout/radial5"/>
    <dgm:cxn modelId="{83DADE49-C9DE-5941-A088-4866FCCFB4CD}" type="presOf" srcId="{A8F9B716-0B64-4FBC-860A-F58809A51B7F}" destId="{6C5E6A68-838F-466D-A577-F9A135EA20E2}" srcOrd="0" destOrd="0" presId="urn:microsoft.com/office/officeart/2005/8/layout/radial5"/>
    <dgm:cxn modelId="{076DCCCC-0A71-E844-9029-5E5BF1FF2ACE}" type="presOf" srcId="{432C1AA9-36E0-4038-9ADB-757144211305}" destId="{48779AA5-6D54-4F73-A6C5-9BB1DABDD809}" srcOrd="0" destOrd="0" presId="urn:microsoft.com/office/officeart/2005/8/layout/radial5"/>
    <dgm:cxn modelId="{1DD001BE-2E31-5F47-98CD-2E77C9113E95}" type="presOf" srcId="{96C6E03D-81DC-4A7D-9E83-44B78FC96F98}" destId="{A0AE163E-4D55-47B3-8D04-2F63461F5C10}" srcOrd="0" destOrd="0" presId="urn:microsoft.com/office/officeart/2005/8/layout/radial5"/>
    <dgm:cxn modelId="{9A9DC9FF-A4ED-4F1C-B5CC-81F4F5EDDE60}" srcId="{96540BCB-8C0C-420E-BF11-6E57D488C056}" destId="{976A2534-4E4F-46FF-8904-42A0810B3910}" srcOrd="4" destOrd="0" parTransId="{19555606-40B2-4AE0-92CE-FCED6C6A4FAE}" sibTransId="{DC8E1044-1C3D-4ACB-8B68-C1FCA935DAC4}"/>
    <dgm:cxn modelId="{F333B3C0-6B5A-784A-8994-BFE77349B8BA}" type="presOf" srcId="{19555606-40B2-4AE0-92CE-FCED6C6A4FAE}" destId="{F4BF8C91-1485-4E30-ABD8-E20555AA77E9}" srcOrd="1" destOrd="0" presId="urn:microsoft.com/office/officeart/2005/8/layout/radial5"/>
    <dgm:cxn modelId="{37A7AF87-4BBF-7046-AFAE-6D4AEDC327EE}" type="presOf" srcId="{FBAC9850-F747-4F97-89D9-D9CA0F72588B}" destId="{CB45F440-84B8-40D4-9B5D-4856603E9A07}" srcOrd="0" destOrd="0" presId="urn:microsoft.com/office/officeart/2005/8/layout/radial5"/>
    <dgm:cxn modelId="{298B40C8-F11D-584B-8262-124C3D4B72A2}" type="presOf" srcId="{A7693E00-044D-4564-A3C0-F9A954B7C23A}" destId="{262839B2-35E0-4B8F-9D64-1B39D47D7A54}" srcOrd="0" destOrd="0" presId="urn:microsoft.com/office/officeart/2005/8/layout/radial5"/>
    <dgm:cxn modelId="{40E18B46-D40D-6646-B763-5840E0A96E3C}" type="presOf" srcId="{46160885-62B2-4D9E-8C71-E5D7BF4DF0E4}" destId="{1AA8D21B-0EE0-4504-9AED-0A7C8A7EA2EC}" srcOrd="1" destOrd="0" presId="urn:microsoft.com/office/officeart/2005/8/layout/radial5"/>
    <dgm:cxn modelId="{9893CC52-90C8-6545-A595-BF2A82D82958}" type="presParOf" srcId="{C5EC080C-30F7-4280-A643-172CE850EA0B}" destId="{D39656FA-94D0-4D4F-9C58-8B0EC7D44C16}" srcOrd="0" destOrd="0" presId="urn:microsoft.com/office/officeart/2005/8/layout/radial5"/>
    <dgm:cxn modelId="{A508707F-2917-8A41-B2CD-EA7070F66D6B}" type="presParOf" srcId="{C5EC080C-30F7-4280-A643-172CE850EA0B}" destId="{ED52ADC9-FDA9-4246-93A2-0BDCC0F40A32}" srcOrd="1" destOrd="0" presId="urn:microsoft.com/office/officeart/2005/8/layout/radial5"/>
    <dgm:cxn modelId="{E27141A9-DC36-E847-92BC-25C4A475BF07}" type="presParOf" srcId="{ED52ADC9-FDA9-4246-93A2-0BDCC0F40A32}" destId="{F8DCCB7A-DE1A-46B8-8938-35FA63EEE440}" srcOrd="0" destOrd="0" presId="urn:microsoft.com/office/officeart/2005/8/layout/radial5"/>
    <dgm:cxn modelId="{3DF6AEEE-DC63-E749-B0BE-CEA9B56B0144}" type="presParOf" srcId="{C5EC080C-30F7-4280-A643-172CE850EA0B}" destId="{6C5E6A68-838F-466D-A577-F9A135EA20E2}" srcOrd="2" destOrd="0" presId="urn:microsoft.com/office/officeart/2005/8/layout/radial5"/>
    <dgm:cxn modelId="{1CD6664D-3A30-EC42-AD71-9004B5193688}" type="presParOf" srcId="{C5EC080C-30F7-4280-A643-172CE850EA0B}" destId="{E84560D2-6116-4736-BC9D-D64158CCCDEC}" srcOrd="3" destOrd="0" presId="urn:microsoft.com/office/officeart/2005/8/layout/radial5"/>
    <dgm:cxn modelId="{EB1B8AFA-26C3-B243-881D-4BC7B647B9B2}" type="presParOf" srcId="{E84560D2-6116-4736-BC9D-D64158CCCDEC}" destId="{E5A092C2-10D6-46DF-924D-63C50E502028}" srcOrd="0" destOrd="0" presId="urn:microsoft.com/office/officeart/2005/8/layout/radial5"/>
    <dgm:cxn modelId="{F7BDB05D-03E3-C749-849D-1989D2E1EECC}" type="presParOf" srcId="{C5EC080C-30F7-4280-A643-172CE850EA0B}" destId="{A0AE163E-4D55-47B3-8D04-2F63461F5C10}" srcOrd="4" destOrd="0" presId="urn:microsoft.com/office/officeart/2005/8/layout/radial5"/>
    <dgm:cxn modelId="{7BA22F52-4443-6A47-A764-583ACB100344}" type="presParOf" srcId="{C5EC080C-30F7-4280-A643-172CE850EA0B}" destId="{FB17A9BC-6039-4D72-B090-72D6219DCD22}" srcOrd="5" destOrd="0" presId="urn:microsoft.com/office/officeart/2005/8/layout/radial5"/>
    <dgm:cxn modelId="{A284BA28-0F10-8742-80D6-A811D540C618}" type="presParOf" srcId="{FB17A9BC-6039-4D72-B090-72D6219DCD22}" destId="{1AA8D21B-0EE0-4504-9AED-0A7C8A7EA2EC}" srcOrd="0" destOrd="0" presId="urn:microsoft.com/office/officeart/2005/8/layout/radial5"/>
    <dgm:cxn modelId="{1F7DD233-7927-F546-BFAF-9CEED66CC8FF}" type="presParOf" srcId="{C5EC080C-30F7-4280-A643-172CE850EA0B}" destId="{48779AA5-6D54-4F73-A6C5-9BB1DABDD809}" srcOrd="6" destOrd="0" presId="urn:microsoft.com/office/officeart/2005/8/layout/radial5"/>
    <dgm:cxn modelId="{BD6B1E74-1072-A941-A404-ECFFDA1BE16A}" type="presParOf" srcId="{C5EC080C-30F7-4280-A643-172CE850EA0B}" destId="{EB5576A7-6EB5-4528-A54F-3C08866FB45D}" srcOrd="7" destOrd="0" presId="urn:microsoft.com/office/officeart/2005/8/layout/radial5"/>
    <dgm:cxn modelId="{0BB6D119-6F73-AA42-8036-8B680E055FBE}" type="presParOf" srcId="{EB5576A7-6EB5-4528-A54F-3C08866FB45D}" destId="{3D2851FC-0862-4EFB-9BDF-C828AA1B69EF}" srcOrd="0" destOrd="0" presId="urn:microsoft.com/office/officeart/2005/8/layout/radial5"/>
    <dgm:cxn modelId="{87E9C84A-3798-0444-BFC1-4C083FD652DA}" type="presParOf" srcId="{C5EC080C-30F7-4280-A643-172CE850EA0B}" destId="{262839B2-35E0-4B8F-9D64-1B39D47D7A54}" srcOrd="8" destOrd="0" presId="urn:microsoft.com/office/officeart/2005/8/layout/radial5"/>
    <dgm:cxn modelId="{CF639094-3B15-8C4E-A0E3-EF9AF46A3F22}" type="presParOf" srcId="{C5EC080C-30F7-4280-A643-172CE850EA0B}" destId="{94A2436F-EFFC-442C-91F9-3109E11FB2A2}" srcOrd="9" destOrd="0" presId="urn:microsoft.com/office/officeart/2005/8/layout/radial5"/>
    <dgm:cxn modelId="{0FCBAD3C-C4C4-0444-A58F-8F97ADFC18AD}" type="presParOf" srcId="{94A2436F-EFFC-442C-91F9-3109E11FB2A2}" destId="{F4BF8C91-1485-4E30-ABD8-E20555AA77E9}" srcOrd="0" destOrd="0" presId="urn:microsoft.com/office/officeart/2005/8/layout/radial5"/>
    <dgm:cxn modelId="{053C1FB3-A321-5B45-A863-A4D7117A8240}" type="presParOf" srcId="{C5EC080C-30F7-4280-A643-172CE850EA0B}" destId="{354AA29A-FDDC-460A-AA75-C2A0E6C4A3AC}" srcOrd="10" destOrd="0" presId="urn:microsoft.com/office/officeart/2005/8/layout/radial5"/>
    <dgm:cxn modelId="{F5F4C61D-DB55-8845-BDFF-674070FB7101}" type="presParOf" srcId="{C5EC080C-30F7-4280-A643-172CE850EA0B}" destId="{57C97AC6-0ADA-49D8-9813-887449C7289D}" srcOrd="11" destOrd="0" presId="urn:microsoft.com/office/officeart/2005/8/layout/radial5"/>
    <dgm:cxn modelId="{8BAA5FC1-4F5B-9C4A-8DE0-EB957109D9C9}" type="presParOf" srcId="{57C97AC6-0ADA-49D8-9813-887449C7289D}" destId="{7B73D051-8970-4533-ABE2-18DBAF02BD88}" srcOrd="0" destOrd="0" presId="urn:microsoft.com/office/officeart/2005/8/layout/radial5"/>
    <dgm:cxn modelId="{E0CB17CA-98D6-A142-ABD7-C354C6B4355A}" type="presParOf" srcId="{C5EC080C-30F7-4280-A643-172CE850EA0B}" destId="{36D8D9D2-8A90-4151-8AD5-B46FA1C0F53D}" srcOrd="12" destOrd="0" presId="urn:microsoft.com/office/officeart/2005/8/layout/radial5"/>
    <dgm:cxn modelId="{A96F0CBA-C1A8-AE44-AD33-EF5C8AB34B44}" type="presParOf" srcId="{C5EC080C-30F7-4280-A643-172CE850EA0B}" destId="{E48CB327-F588-4616-9E33-CF537B99F3BD}" srcOrd="13" destOrd="0" presId="urn:microsoft.com/office/officeart/2005/8/layout/radial5"/>
    <dgm:cxn modelId="{618C7167-AEF1-3944-AC49-9C9E29239A4E}" type="presParOf" srcId="{E48CB327-F588-4616-9E33-CF537B99F3BD}" destId="{790FEBFA-59EB-45BA-9509-F85F7DAAB462}" srcOrd="0" destOrd="0" presId="urn:microsoft.com/office/officeart/2005/8/layout/radial5"/>
    <dgm:cxn modelId="{36DBCE30-43CD-CF49-A772-AF857DC75314}" type="presParOf" srcId="{C5EC080C-30F7-4280-A643-172CE850EA0B}" destId="{CB45F440-84B8-40D4-9B5D-4856603E9A07}"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656FA-94D0-4D4F-9C58-8B0EC7D44C16}">
      <dsp:nvSpPr>
        <dsp:cNvPr id="0" name=""/>
        <dsp:cNvSpPr/>
      </dsp:nvSpPr>
      <dsp:spPr>
        <a:xfrm>
          <a:off x="4846162" y="1776605"/>
          <a:ext cx="1363025" cy="1363025"/>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Education and Training Cluster</a:t>
          </a:r>
          <a:endParaRPr lang="en-US" sz="1600" kern="1200" dirty="0"/>
        </a:p>
      </dsp:txBody>
      <dsp:txXfrm>
        <a:off x="5045772" y="1976215"/>
        <a:ext cx="963805" cy="963805"/>
      </dsp:txXfrm>
    </dsp:sp>
    <dsp:sp modelId="{ED52ADC9-FDA9-4246-93A2-0BDCC0F40A32}">
      <dsp:nvSpPr>
        <dsp:cNvPr id="0" name=""/>
        <dsp:cNvSpPr/>
      </dsp:nvSpPr>
      <dsp:spPr>
        <a:xfrm rot="16332192">
          <a:off x="5418249" y="1278586"/>
          <a:ext cx="291779"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460333" y="1415007"/>
        <a:ext cx="204245" cy="278056"/>
      </dsp:txXfrm>
    </dsp:sp>
    <dsp:sp modelId="{6C5E6A68-838F-466D-A577-F9A135EA20E2}">
      <dsp:nvSpPr>
        <dsp:cNvPr id="0" name=""/>
        <dsp:cNvSpPr/>
      </dsp:nvSpPr>
      <dsp:spPr>
        <a:xfrm>
          <a:off x="4985257" y="719"/>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u="none" kern="1200" dirty="0" smtClean="0">
              <a:solidFill>
                <a:schemeClr val="tx1"/>
              </a:solidFill>
            </a:rPr>
            <a:t>Teacher</a:t>
          </a:r>
          <a:endParaRPr lang="en-US" sz="1300" u="none" kern="1200" dirty="0">
            <a:solidFill>
              <a:schemeClr val="tx1"/>
            </a:solidFill>
          </a:endParaRPr>
        </a:p>
      </dsp:txBody>
      <dsp:txXfrm>
        <a:off x="5164906" y="180368"/>
        <a:ext cx="867424" cy="867424"/>
      </dsp:txXfrm>
    </dsp:sp>
    <dsp:sp modelId="{E84560D2-6116-4736-BC9D-D64158CCCDEC}">
      <dsp:nvSpPr>
        <dsp:cNvPr id="0" name=""/>
        <dsp:cNvSpPr/>
      </dsp:nvSpPr>
      <dsp:spPr>
        <a:xfrm rot="19285714">
          <a:off x="6122858" y="1636359"/>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132329" y="1756112"/>
        <a:ext cx="202593" cy="278056"/>
      </dsp:txXfrm>
    </dsp:sp>
    <dsp:sp modelId="{A0AE163E-4D55-47B3-8D04-2F63461F5C10}">
      <dsp:nvSpPr>
        <dsp:cNvPr id="0" name=""/>
        <dsp:cNvSpPr/>
      </dsp:nvSpPr>
      <dsp:spPr>
        <a:xfrm>
          <a:off x="6353623" y="696945"/>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Principal</a:t>
          </a:r>
          <a:endParaRPr lang="en-US" sz="1300" kern="1200" dirty="0"/>
        </a:p>
      </dsp:txBody>
      <dsp:txXfrm>
        <a:off x="6533272" y="876594"/>
        <a:ext cx="867424" cy="867424"/>
      </dsp:txXfrm>
    </dsp:sp>
    <dsp:sp modelId="{FB17A9BC-6039-4D72-B090-72D6219DCD22}">
      <dsp:nvSpPr>
        <dsp:cNvPr id="0" name=""/>
        <dsp:cNvSpPr/>
      </dsp:nvSpPr>
      <dsp:spPr>
        <a:xfrm rot="771429">
          <a:off x="6305596" y="2436988"/>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6306684" y="2520014"/>
        <a:ext cx="202593" cy="278056"/>
      </dsp:txXfrm>
    </dsp:sp>
    <dsp:sp modelId="{48779AA5-6D54-4F73-A6C5-9BB1DABDD809}">
      <dsp:nvSpPr>
        <dsp:cNvPr id="0" name=""/>
        <dsp:cNvSpPr/>
      </dsp:nvSpPr>
      <dsp:spPr>
        <a:xfrm>
          <a:off x="6709103" y="2254405"/>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Counseling</a:t>
          </a:r>
          <a:endParaRPr lang="en-US" sz="1300" kern="1200" dirty="0"/>
        </a:p>
      </dsp:txBody>
      <dsp:txXfrm>
        <a:off x="6888752" y="2434054"/>
        <a:ext cx="867424" cy="867424"/>
      </dsp:txXfrm>
    </dsp:sp>
    <dsp:sp modelId="{EB5576A7-6EB5-4528-A54F-3C08866FB45D}">
      <dsp:nvSpPr>
        <dsp:cNvPr id="0" name=""/>
        <dsp:cNvSpPr/>
      </dsp:nvSpPr>
      <dsp:spPr>
        <a:xfrm rot="3857143">
          <a:off x="5793575" y="3079042"/>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818152" y="3132615"/>
        <a:ext cx="202593" cy="278056"/>
      </dsp:txXfrm>
    </dsp:sp>
    <dsp:sp modelId="{262839B2-35E0-4B8F-9D64-1B39D47D7A54}">
      <dsp:nvSpPr>
        <dsp:cNvPr id="0" name=""/>
        <dsp:cNvSpPr/>
      </dsp:nvSpPr>
      <dsp:spPr>
        <a:xfrm>
          <a:off x="5713070" y="3503391"/>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Librarian</a:t>
          </a:r>
          <a:endParaRPr lang="en-US" sz="1300" kern="1200" dirty="0"/>
        </a:p>
      </dsp:txBody>
      <dsp:txXfrm>
        <a:off x="5892719" y="3683040"/>
        <a:ext cx="867424" cy="867424"/>
      </dsp:txXfrm>
    </dsp:sp>
    <dsp:sp modelId="{94A2436F-EFFC-442C-91F9-3109E11FB2A2}">
      <dsp:nvSpPr>
        <dsp:cNvPr id="0" name=""/>
        <dsp:cNvSpPr/>
      </dsp:nvSpPr>
      <dsp:spPr>
        <a:xfrm rot="6942857">
          <a:off x="4972356" y="3079042"/>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034604" y="3132615"/>
        <a:ext cx="202593" cy="278056"/>
      </dsp:txXfrm>
    </dsp:sp>
    <dsp:sp modelId="{354AA29A-FDDC-460A-AA75-C2A0E6C4A3AC}">
      <dsp:nvSpPr>
        <dsp:cNvPr id="0" name=""/>
        <dsp:cNvSpPr/>
      </dsp:nvSpPr>
      <dsp:spPr>
        <a:xfrm>
          <a:off x="4115557" y="3503391"/>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Coaches</a:t>
          </a:r>
        </a:p>
      </dsp:txBody>
      <dsp:txXfrm>
        <a:off x="4295206" y="3683040"/>
        <a:ext cx="867424" cy="867424"/>
      </dsp:txXfrm>
    </dsp:sp>
    <dsp:sp modelId="{57C97AC6-0ADA-49D8-9813-887449C7289D}">
      <dsp:nvSpPr>
        <dsp:cNvPr id="0" name=""/>
        <dsp:cNvSpPr/>
      </dsp:nvSpPr>
      <dsp:spPr>
        <a:xfrm rot="10028571">
          <a:off x="4460335" y="2436988"/>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546072" y="2520014"/>
        <a:ext cx="202593" cy="278056"/>
      </dsp:txXfrm>
    </dsp:sp>
    <dsp:sp modelId="{36D8D9D2-8A90-4151-8AD5-B46FA1C0F53D}">
      <dsp:nvSpPr>
        <dsp:cNvPr id="0" name=""/>
        <dsp:cNvSpPr/>
      </dsp:nvSpPr>
      <dsp:spPr>
        <a:xfrm>
          <a:off x="3119524" y="2254405"/>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Fitness Instructors</a:t>
          </a:r>
        </a:p>
      </dsp:txBody>
      <dsp:txXfrm>
        <a:off x="3299173" y="2434054"/>
        <a:ext cx="867424" cy="867424"/>
      </dsp:txXfrm>
    </dsp:sp>
    <dsp:sp modelId="{E48CB327-F588-4616-9E33-CF537B99F3BD}">
      <dsp:nvSpPr>
        <dsp:cNvPr id="0" name=""/>
        <dsp:cNvSpPr/>
      </dsp:nvSpPr>
      <dsp:spPr>
        <a:xfrm rot="13114286">
          <a:off x="4643073" y="1636359"/>
          <a:ext cx="289418" cy="463428"/>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4720427" y="1756112"/>
        <a:ext cx="202593" cy="278056"/>
      </dsp:txXfrm>
    </dsp:sp>
    <dsp:sp modelId="{CB45F440-84B8-40D4-9B5D-4856603E9A07}">
      <dsp:nvSpPr>
        <dsp:cNvPr id="0" name=""/>
        <dsp:cNvSpPr/>
      </dsp:nvSpPr>
      <dsp:spPr>
        <a:xfrm>
          <a:off x="3475004" y="696945"/>
          <a:ext cx="1226722" cy="1226722"/>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Audio Visual and Multimedia Specialists</a:t>
          </a:r>
        </a:p>
      </dsp:txBody>
      <dsp:txXfrm>
        <a:off x="3654653" y="876594"/>
        <a:ext cx="867424" cy="8674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12/1/17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careers fall into the Education and Training Career Pathway? Allow students to discuss the possibilities.</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3107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you answered “yes” to five or more of the previous questions, Education and Training may be the right cluster for you.</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530593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three pathways that fall under the Education and Training Career Cluster. The three pathways are Administration and Administrative Support, Professional Support Services and Teaching and Training.</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2490153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There are several different careers within the Education and Training Cluster. Teaching is not the only career available in education, as some people may think. In fact, there are numerous jobs and careers related to teaching that help teachers do their job in the education field.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Ask the following: What are some other careers related to education that are not represented on the board? How do all of the careers fit together so that the education world works together cohesively? </a:t>
            </a:r>
            <a:endParaRPr lang="en-US"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723255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a:t>
            </a:r>
            <a:r>
              <a:rPr lang="en-US" baseline="0" dirty="0" smtClean="0"/>
              <a:t> principal’s position requires a minimum of a master’s degree. According to the Bureau of Labor Statistics, the average salary in 2010 for principals was $</a:t>
            </a:r>
            <a:r>
              <a:rPr lang="en-US" dirty="0" smtClean="0"/>
              <a:t>86,970. The</a:t>
            </a:r>
            <a:r>
              <a:rPr lang="en-US" baseline="0" dirty="0" smtClean="0"/>
              <a:t> BLS said in 2010 there was an increase by 10 % in administrative careers.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dirty="0" smtClean="0"/>
              <a:t>Information from: http://</a:t>
            </a:r>
            <a:r>
              <a:rPr lang="en-US" dirty="0" err="1" smtClean="0"/>
              <a:t>www.bls.gov</a:t>
            </a:r>
            <a:r>
              <a:rPr lang="en-US" dirty="0" smtClean="0"/>
              <a:t>/ooh/management/elementary-middle-and-high-school-</a:t>
            </a:r>
            <a:r>
              <a:rPr lang="en-US" dirty="0" err="1" smtClean="0"/>
              <a:t>principals.htm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92154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Administrative</a:t>
            </a:r>
            <a:r>
              <a:rPr lang="en-US" baseline="0" dirty="0" smtClean="0"/>
              <a:t> staff require only a high school diploma and on the job training. The average salary for administrative staff, according to the BLS was $34,660 in 2010 and the job outlook was 12%.</a:t>
            </a:r>
          </a:p>
          <a:p>
            <a:endParaRPr lang="en-US" dirty="0" smtClean="0"/>
          </a:p>
          <a:p>
            <a:r>
              <a:rPr lang="en-US" dirty="0" smtClean="0"/>
              <a:t>Information from: http://</a:t>
            </a:r>
            <a:r>
              <a:rPr lang="en-US" dirty="0" err="1" smtClean="0"/>
              <a:t>www.bls.gov</a:t>
            </a:r>
            <a:r>
              <a:rPr lang="en-US" dirty="0" smtClean="0"/>
              <a:t>/ooh/office-and-administrative-support/secretaries-and-administrative-</a:t>
            </a:r>
            <a:r>
              <a:rPr lang="en-US" dirty="0" err="1" smtClean="0"/>
              <a:t>assistants.htm</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27556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Support staff members usually</a:t>
            </a:r>
            <a:r>
              <a:rPr lang="en-US" baseline="0" dirty="0" smtClean="0"/>
              <a:t> have a high school diploma or equivalent. According to the Bureau of Labor Statistics, the average salary in 2010 for teacher assistants was $</a:t>
            </a:r>
            <a:r>
              <a:rPr lang="en-US" dirty="0" smtClean="0"/>
              <a:t>23,220. The</a:t>
            </a:r>
            <a:r>
              <a:rPr lang="en-US" baseline="0" dirty="0" smtClean="0"/>
              <a:t> BLS said in 2010 there were a 15% growth each year for teacher assistants.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Information from: http://</a:t>
            </a:r>
            <a:r>
              <a:rPr lang="en-US" baseline="0" dirty="0" err="1" smtClean="0"/>
              <a:t>www.bls.gov</a:t>
            </a:r>
            <a:r>
              <a:rPr lang="en-US" baseline="0" dirty="0" smtClean="0"/>
              <a:t>/ooh/education-training-and-library/teacher-</a:t>
            </a:r>
            <a:r>
              <a:rPr lang="en-US" baseline="0" dirty="0" err="1" smtClean="0"/>
              <a:t>assistants.htm</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824967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education and training necessary for careers within the education and training cluster vary</a:t>
            </a:r>
            <a:r>
              <a:rPr lang="en-US" baseline="0" dirty="0" smtClean="0"/>
              <a:t> greatly on the specific job tasks. For example, a teacher would require a minimum of a bachelor’s degree. Teachers may also require additional certifications such as a Gifted and Talented certification to work with GT students. According to the Bureau of Labor Statistics, the average salary in 2010 for teachers was $</a:t>
            </a:r>
            <a:r>
              <a:rPr lang="en-US" dirty="0" smtClean="0"/>
              <a:t>51,380. The</a:t>
            </a:r>
            <a:r>
              <a:rPr lang="en-US" baseline="0" dirty="0" smtClean="0"/>
              <a:t> BLS said in 2010 there was a 17% increase in the need for new teachers.</a:t>
            </a:r>
          </a:p>
          <a:p>
            <a:endParaRPr lang="en-US" baseline="0" dirty="0" smtClean="0"/>
          </a:p>
          <a:p>
            <a:r>
              <a:rPr lang="en-US" baseline="0" dirty="0" smtClean="0"/>
              <a:t>Information is from: http://</a:t>
            </a:r>
            <a:r>
              <a:rPr lang="en-US" baseline="0" dirty="0" err="1" smtClean="0"/>
              <a:t>www.bls.gov</a:t>
            </a:r>
            <a:r>
              <a:rPr lang="en-US" baseline="0" dirty="0" smtClean="0"/>
              <a:t>/ooh/Education-Training-and-Library/Kindergarten-and-elementary-school-</a:t>
            </a:r>
            <a:r>
              <a:rPr lang="en-US" baseline="0" dirty="0" err="1" smtClean="0"/>
              <a:t>teachers.htm</a:t>
            </a:r>
            <a:endParaRPr lang="en-US" baseline="0"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4115421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Careers in education</a:t>
            </a:r>
            <a:r>
              <a:rPr lang="en-US" baseline="0" dirty="0" smtClean="0"/>
              <a:t> and training go far beyond the four walls of a classroom. Check out these five careers in education that prove teaching exists beyond the classroom:</a:t>
            </a:r>
          </a:p>
          <a:p>
            <a:endParaRPr lang="en-US" baseline="0" dirty="0" smtClean="0"/>
          </a:p>
          <a:p>
            <a:pPr marL="0" indent="0">
              <a:buFont typeface="Arial" pitchFamily="34" charset="0"/>
              <a:buNone/>
            </a:pPr>
            <a:r>
              <a:rPr lang="en-US" dirty="0" smtClean="0"/>
              <a:t>Department of Defense Overseas School Teacher</a:t>
            </a:r>
          </a:p>
          <a:p>
            <a:pPr marL="171450" lvl="0" indent="-171450">
              <a:buFont typeface="Arial" pitchFamily="34" charset="0"/>
              <a:buChar char="•"/>
            </a:pPr>
            <a:r>
              <a:rPr lang="en-US" dirty="0" smtClean="0"/>
              <a:t>Move to a foreign</a:t>
            </a:r>
            <a:r>
              <a:rPr lang="en-US" baseline="0" dirty="0" smtClean="0"/>
              <a:t> country and teach at a school for the military’s children</a:t>
            </a:r>
          </a:p>
          <a:p>
            <a:pPr marL="0" lvl="0" indent="0">
              <a:buFont typeface="Arial" pitchFamily="34" charset="0"/>
              <a:buNone/>
            </a:pPr>
            <a:endParaRPr lang="en-US" dirty="0" smtClean="0"/>
          </a:p>
          <a:p>
            <a:pPr marL="0" indent="0">
              <a:buFont typeface="Arial" pitchFamily="34" charset="0"/>
              <a:buNone/>
            </a:pPr>
            <a:r>
              <a:rPr lang="en-US" dirty="0" smtClean="0"/>
              <a:t>Fitness Trainer</a:t>
            </a:r>
          </a:p>
          <a:p>
            <a:pPr marL="171450" indent="-171450">
              <a:buFont typeface="Arial" pitchFamily="34" charset="0"/>
              <a:buChar char="•"/>
            </a:pPr>
            <a:r>
              <a:rPr lang="en-US" dirty="0" smtClean="0"/>
              <a:t>Educate</a:t>
            </a:r>
            <a:r>
              <a:rPr lang="en-US" baseline="0" dirty="0" smtClean="0"/>
              <a:t> individuals how to become or maintain a healthy lifestyle</a:t>
            </a:r>
          </a:p>
          <a:p>
            <a:pPr marL="0" indent="0">
              <a:buFont typeface="Arial" pitchFamily="34" charset="0"/>
              <a:buNone/>
            </a:pPr>
            <a:endParaRPr lang="en-US" dirty="0" smtClean="0"/>
          </a:p>
          <a:p>
            <a:r>
              <a:rPr lang="en-US" baseline="0" dirty="0" smtClean="0"/>
              <a:t>Instructional Media Designer</a:t>
            </a:r>
          </a:p>
          <a:p>
            <a:pPr marL="171450" indent="-171450">
              <a:buFont typeface="Arial" panose="020B0604020202020204" pitchFamily="34" charset="0"/>
              <a:buChar char="•"/>
            </a:pPr>
            <a:r>
              <a:rPr lang="en-US" baseline="0" dirty="0" smtClean="0"/>
              <a:t>Create instructional resources for schools and teachers</a:t>
            </a:r>
          </a:p>
          <a:p>
            <a:pPr marL="0" indent="0">
              <a:buFont typeface="Arial" pitchFamily="34" charset="0"/>
              <a:buNone/>
            </a:pPr>
            <a:endParaRPr lang="en-US" baseline="0" dirty="0" smtClean="0"/>
          </a:p>
          <a:p>
            <a:pPr marL="0" indent="0">
              <a:buFont typeface="Arial" pitchFamily="34" charset="0"/>
              <a:buNone/>
            </a:pPr>
            <a:r>
              <a:rPr lang="en-US" dirty="0" smtClean="0"/>
              <a:t>Outdoor Education Instructor</a:t>
            </a:r>
          </a:p>
          <a:p>
            <a:pPr marL="171450" lvl="0" indent="-171450">
              <a:buFont typeface="Arial" pitchFamily="34" charset="0"/>
              <a:buChar char="•"/>
            </a:pPr>
            <a:r>
              <a:rPr lang="en-US" dirty="0" smtClean="0"/>
              <a:t>Teach skills such as white-water canoeing, rock</a:t>
            </a:r>
            <a:r>
              <a:rPr lang="en-US" baseline="0" dirty="0" smtClean="0"/>
              <a:t> climbing and wilderness first-aid</a:t>
            </a:r>
          </a:p>
          <a:p>
            <a:pPr marL="0" lvl="0" indent="0">
              <a:buFont typeface="Arial" pitchFamily="34" charset="0"/>
              <a:buNone/>
            </a:pPr>
            <a:endParaRPr lang="en-US" dirty="0" smtClean="0"/>
          </a:p>
          <a:p>
            <a:pPr marL="0" indent="0">
              <a:buFont typeface="Arial" pitchFamily="34" charset="0"/>
              <a:buNone/>
            </a:pPr>
            <a:r>
              <a:rPr lang="en-US" dirty="0" smtClean="0"/>
              <a:t>School Psychologist</a:t>
            </a:r>
          </a:p>
          <a:p>
            <a:pPr marL="171450" lvl="0" indent="-171450">
              <a:buFont typeface="Arial" pitchFamily="34" charset="0"/>
              <a:buChar char="•"/>
            </a:pPr>
            <a:r>
              <a:rPr lang="en-US" dirty="0" smtClean="0"/>
              <a:t>Work with students on a one-on-one basis to provide them</a:t>
            </a:r>
            <a:r>
              <a:rPr lang="en-US" baseline="0" dirty="0" smtClean="0"/>
              <a:t> with the help and support they need emotionally to focus on school work</a:t>
            </a:r>
            <a:endParaRPr lang="en-US"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19</a:t>
            </a:fld>
            <a:endParaRPr lang="en-US"/>
          </a:p>
        </p:txBody>
      </p:sp>
    </p:spTree>
    <p:extLst>
      <p:ext uri="{BB962C8B-B14F-4D97-AF65-F5344CB8AC3E}">
        <p14:creationId xmlns:p14="http://schemas.microsoft.com/office/powerpoint/2010/main" val="2007770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a:t>
            </a:r>
            <a:r>
              <a:rPr lang="en-US" baseline="0" dirty="0" smtClean="0"/>
              <a:t> educators are expected to see a 35 percent increase in job openings from 2008 – 2018. Each year Texas is expected to see an average of 5,870 job openings for law teachers with a salary posting of $103,700. Interested individuals must seek a degree in law for this position.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20</a:t>
            </a:fld>
            <a:endParaRPr lang="en-US"/>
          </a:p>
        </p:txBody>
      </p:sp>
    </p:spTree>
    <p:extLst>
      <p:ext uri="{BB962C8B-B14F-4D97-AF65-F5344CB8AC3E}">
        <p14:creationId xmlns:p14="http://schemas.microsoft.com/office/powerpoint/2010/main" val="1468280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Librarians </a:t>
            </a:r>
            <a:r>
              <a:rPr lang="en-US" baseline="0" dirty="0" smtClean="0"/>
              <a:t>are expected to see a 35 percent increase in job openings from 2008 – 2018. Each year Texas is expected to see an average of 5,870 job openings with a salary posting of $59,446. Interested individuals must seek a master’s degree.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21</a:t>
            </a:fld>
            <a:endParaRPr lang="en-US"/>
          </a:p>
        </p:txBody>
      </p:sp>
    </p:spTree>
    <p:extLst>
      <p:ext uri="{BB962C8B-B14F-4D97-AF65-F5344CB8AC3E}">
        <p14:creationId xmlns:p14="http://schemas.microsoft.com/office/powerpoint/2010/main" val="93764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answer the questions on</a:t>
            </a:r>
            <a:r>
              <a:rPr lang="en-US" baseline="0" dirty="0" smtClean="0"/>
              <a:t> a scratch piece of paper for their own notes.</a:t>
            </a:r>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926097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 education teachers in pre-k</a:t>
            </a:r>
            <a:r>
              <a:rPr lang="en-US" baseline="0" dirty="0" smtClean="0"/>
              <a:t> through elementary are expected to see a 50 percent increase in job openings from 2008 – 2018. Each year Texas is expected to see an average of 990 job openings with an average salary of $45,900. Interested individuals must seek a bachelor’s degree for this position.</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22</a:t>
            </a:fld>
            <a:endParaRPr lang="en-US"/>
          </a:p>
        </p:txBody>
      </p:sp>
    </p:spTree>
    <p:extLst>
      <p:ext uri="{BB962C8B-B14F-4D97-AF65-F5344CB8AC3E}">
        <p14:creationId xmlns:p14="http://schemas.microsoft.com/office/powerpoint/2010/main" val="374912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 and Technology</a:t>
            </a:r>
            <a:r>
              <a:rPr lang="en-US" baseline="0" dirty="0" smtClean="0"/>
              <a:t> educators are expected to see a 30 percent increase in job openings from 2008 – 2018. Each year Texas is expected to see an average of 1,040  job openings with an average salary of $52,800. Interested individuals must seek a master’s degree.</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23</a:t>
            </a:fld>
            <a:endParaRPr lang="en-US"/>
          </a:p>
        </p:txBody>
      </p:sp>
    </p:spTree>
    <p:extLst>
      <p:ext uri="{BB962C8B-B14F-4D97-AF65-F5344CB8AC3E}">
        <p14:creationId xmlns:p14="http://schemas.microsoft.com/office/powerpoint/2010/main" val="149772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Introduction to Teacher Development</a:t>
            </a:r>
          </a:p>
          <a:p>
            <a:r>
              <a:rPr lang="en-US" dirty="0" smtClean="0"/>
              <a:t>New models for preparing educators in training focus on practical tips and feedback.</a:t>
            </a:r>
          </a:p>
          <a:p>
            <a:r>
              <a:rPr lang="en-US" dirty="0" smtClean="0"/>
              <a:t>http://</a:t>
            </a:r>
            <a:r>
              <a:rPr lang="en-US" dirty="0" err="1" smtClean="0"/>
              <a:t>youtu.be</a:t>
            </a:r>
            <a:r>
              <a:rPr lang="en-US" dirty="0" smtClean="0"/>
              <a:t>/wDdC8_e3Aog</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24</a:t>
            </a:fld>
            <a:endParaRPr lang="en-US"/>
          </a:p>
        </p:txBody>
      </p:sp>
    </p:spTree>
    <p:extLst>
      <p:ext uri="{BB962C8B-B14F-4D97-AF65-F5344CB8AC3E}">
        <p14:creationId xmlns:p14="http://schemas.microsoft.com/office/powerpoint/2010/main" val="2778726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note: Click on picture and discuss overall rating, salary, job availability and advancement potential of each job listed. Allow time for questions</a:t>
            </a:r>
            <a:r>
              <a:rPr lang="en-US" baseline="0" dirty="0" smtClean="0"/>
              <a:t> and discussion.</a:t>
            </a:r>
          </a:p>
          <a:p>
            <a:endParaRPr lang="en-US" dirty="0" smtClean="0"/>
          </a:p>
          <a:p>
            <a:r>
              <a:rPr lang="en-US" dirty="0" smtClean="0"/>
              <a:t>Top Ten Reviews</a:t>
            </a:r>
          </a:p>
          <a:p>
            <a:r>
              <a:rPr lang="en-US" dirty="0" smtClean="0"/>
              <a:t>2015 Compare Best Education Jobs</a:t>
            </a:r>
          </a:p>
          <a:p>
            <a:r>
              <a:rPr lang="en-US" dirty="0" smtClean="0"/>
              <a:t>http://education-careers-</a:t>
            </a:r>
            <a:r>
              <a:rPr lang="en-US" dirty="0" err="1" smtClean="0"/>
              <a:t>review.toptenreviews.com</a:t>
            </a:r>
            <a:r>
              <a:rPr lang="en-US" dirty="0" smtClean="0"/>
              <a:t>/</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25</a:t>
            </a:fld>
            <a:endParaRPr lang="en-US"/>
          </a:p>
        </p:txBody>
      </p:sp>
    </p:spTree>
    <p:extLst>
      <p:ext uri="{BB962C8B-B14F-4D97-AF65-F5344CB8AC3E}">
        <p14:creationId xmlns:p14="http://schemas.microsoft.com/office/powerpoint/2010/main" val="177383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Before deciding</a:t>
            </a:r>
            <a:r>
              <a:rPr lang="en-US" baseline="0" dirty="0" smtClean="0"/>
              <a:t> on a career in education, research the follow areas as they pertain to education careers:</a:t>
            </a:r>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Advancement potential</a:t>
            </a:r>
          </a:p>
          <a:p>
            <a:pPr marL="171450" indent="-171450">
              <a:buFont typeface="Arial" panose="020B0604020202020204" pitchFamily="34" charset="0"/>
              <a:buChar char="•"/>
            </a:pPr>
            <a:r>
              <a:rPr lang="en-US" dirty="0" smtClean="0"/>
              <a:t>Basic skills required</a:t>
            </a:r>
          </a:p>
          <a:p>
            <a:pPr marL="171450" indent="-171450">
              <a:buFont typeface="Arial" panose="020B0604020202020204" pitchFamily="34" charset="0"/>
              <a:buChar char="•"/>
            </a:pPr>
            <a:r>
              <a:rPr lang="en-US" dirty="0" smtClean="0"/>
              <a:t>Educational requirements</a:t>
            </a:r>
          </a:p>
          <a:p>
            <a:pPr marL="171450" indent="-171450">
              <a:buFont typeface="Arial" panose="020B0604020202020204" pitchFamily="34" charset="0"/>
              <a:buChar char="•"/>
            </a:pPr>
            <a:r>
              <a:rPr lang="en-US" dirty="0" smtClean="0"/>
              <a:t>Informational criteria</a:t>
            </a:r>
          </a:p>
          <a:p>
            <a:pPr marL="171450" indent="-171450">
              <a:buFont typeface="Arial" panose="020B0604020202020204" pitchFamily="34" charset="0"/>
              <a:buChar char="•"/>
            </a:pPr>
            <a:r>
              <a:rPr lang="en-US" dirty="0" smtClean="0"/>
              <a:t>Interactions</a:t>
            </a:r>
            <a:r>
              <a:rPr lang="en-US" baseline="0" dirty="0" smtClean="0"/>
              <a:t> with others</a:t>
            </a:r>
            <a:endParaRPr lang="en-US" dirty="0" smtClean="0"/>
          </a:p>
          <a:p>
            <a:pPr marL="171450" indent="-171450">
              <a:buFont typeface="Arial" panose="020B0604020202020204" pitchFamily="34" charset="0"/>
              <a:buChar char="•"/>
            </a:pPr>
            <a:r>
              <a:rPr lang="en-US" dirty="0" smtClean="0"/>
              <a:t>Job availability</a:t>
            </a:r>
          </a:p>
          <a:p>
            <a:pPr marL="171450" indent="-171450">
              <a:buFont typeface="Arial" panose="020B0604020202020204" pitchFamily="34" charset="0"/>
              <a:buChar char="•"/>
            </a:pPr>
            <a:r>
              <a:rPr lang="en-US" dirty="0" smtClean="0"/>
              <a:t>Physical/emotional</a:t>
            </a:r>
            <a:r>
              <a:rPr lang="en-US" baseline="0" dirty="0" smtClean="0"/>
              <a:t> requirements</a:t>
            </a:r>
            <a:endParaRPr lang="en-US" dirty="0" smtClean="0"/>
          </a:p>
          <a:p>
            <a:pPr marL="171450" indent="-171450">
              <a:buFont typeface="Arial" panose="020B0604020202020204" pitchFamily="34" charset="0"/>
              <a:buChar char="•"/>
            </a:pPr>
            <a:r>
              <a:rPr lang="en-US" dirty="0" smtClean="0"/>
              <a:t>Salary</a:t>
            </a:r>
          </a:p>
          <a:p>
            <a:pPr marL="171450" indent="-171450">
              <a:buFont typeface="Arial" panose="020B0604020202020204" pitchFamily="34" charset="0"/>
              <a:buChar char="•"/>
            </a:pPr>
            <a:r>
              <a:rPr lang="en-US" dirty="0" smtClean="0"/>
              <a:t>Schedules available</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26</a:t>
            </a:fld>
            <a:endParaRPr lang="en-US"/>
          </a:p>
        </p:txBody>
      </p:sp>
    </p:spTree>
    <p:extLst>
      <p:ext uri="{BB962C8B-B14F-4D97-AF65-F5344CB8AC3E}">
        <p14:creationId xmlns:p14="http://schemas.microsoft.com/office/powerpoint/2010/main" val="1646965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Source: Blanche </a:t>
            </a:r>
            <a:r>
              <a:rPr lang="en-US" sz="1200" dirty="0" err="1" smtClean="0"/>
              <a:t>Desjean-Perrotta</a:t>
            </a:r>
            <a:r>
              <a:rPr lang="en-US" sz="1200" dirty="0" smtClean="0"/>
              <a:t>, associate dean for teacher education in the College of Education and Human Development at the University of Texas at San Antonio.</a:t>
            </a:r>
          </a:p>
          <a:p>
            <a:endParaRPr lang="en-US" dirty="0" smtClean="0"/>
          </a:p>
          <a:p>
            <a:r>
              <a:rPr lang="en-US" dirty="0" smtClean="0"/>
              <a:t>The education field is one of the few career</a:t>
            </a:r>
            <a:r>
              <a:rPr lang="en-US" baseline="0" dirty="0" smtClean="0"/>
              <a:t> fields that will always have a high demand for individuals, thus creating job security for those within the field of education. The world will continue to need educators to teach the leaders of tomorrow. According to Blanche </a:t>
            </a:r>
            <a:r>
              <a:rPr lang="en-US" baseline="0" dirty="0" err="1" smtClean="0"/>
              <a:t>Desjean-Perrotta</a:t>
            </a:r>
            <a:r>
              <a:rPr lang="en-US" baseline="0" dirty="0" smtClean="0"/>
              <a:t>, associate dean for teacher education in the College of Education and Human Development at the University of Texas at San Antonio, education related careers are the second fastest growing job category in Texas.</a:t>
            </a:r>
          </a:p>
          <a:p>
            <a:endParaRPr lang="en-US" baseline="0" dirty="0" smtClean="0"/>
          </a:p>
          <a:p>
            <a:r>
              <a:rPr lang="en-US" baseline="0" dirty="0" smtClean="0"/>
              <a:t>The demand for new teacher positions is quickly growing as the population in Texas increases. Also contributing to the high demand for new teachers, is an increased teacher retirement rate.</a:t>
            </a:r>
          </a:p>
          <a:p>
            <a:endParaRPr lang="en-US" baseline="0" dirty="0" smtClean="0"/>
          </a:p>
          <a:p>
            <a:r>
              <a:rPr lang="en-US" baseline="0" dirty="0" smtClean="0"/>
              <a:t>Graduating students who are certified in a high-needs area, such as math, science or special education, will be able to find a large pool of vacancies throughout the state. Each year the Texas Education Agency (TEA) evaluates the need for each teacher position and determines whether it qualifies as a high needs area. This list is posted each year on the TEA’s website.</a:t>
            </a:r>
          </a:p>
          <a:p>
            <a:endParaRPr lang="en-US" baseline="0" dirty="0" smtClean="0"/>
          </a:p>
          <a:p>
            <a:r>
              <a:rPr lang="en-US" baseline="0" dirty="0" smtClean="0"/>
              <a:t>Education careers are not bound to the classroom walls – instead, there is plenty of room and opportunities for career advancement.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27</a:t>
            </a:fld>
            <a:endParaRPr lang="en-US"/>
          </a:p>
        </p:txBody>
      </p:sp>
    </p:spTree>
    <p:extLst>
      <p:ext uri="{BB962C8B-B14F-4D97-AF65-F5344CB8AC3E}">
        <p14:creationId xmlns:p14="http://schemas.microsoft.com/office/powerpoint/2010/main" val="175724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82998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26130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86204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4372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4574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963497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113958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mailto:copyrights@tea.state.tx.us" TargetMode="External"/><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xmlns=""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theme" Target="../theme/theme2.xml"/><Relationship Id="rId11"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hyperlink" Target="http://youtu.be/wDdC8_e3Aog" TargetMode="External"/><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hyperlink" Target="http://education-careers-review.toptenreviews.com/" TargetMode="External"/><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txcte.org/" TargetMode="External"/><Relationship Id="rId3" Type="http://schemas.openxmlformats.org/officeDocument/2006/relationships/hyperlink" Target="http://www.bls.gov/home.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education-careers-review.toptenreviews.com/" TargetMode="External"/><Relationship Id="rId3" Type="http://schemas.openxmlformats.org/officeDocument/2006/relationships/hyperlink" Target="http://youtu.be/wDdC8_e3Ao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Career Investigation</a:t>
            </a:r>
            <a:endParaRPr lang="en-US" dirty="0"/>
          </a:p>
          <a:p>
            <a:pPr lvl="1"/>
            <a:endParaRPr lang="en-US" dirty="0" smtClean="0"/>
          </a:p>
          <a:p>
            <a:pPr lvl="1"/>
            <a:r>
              <a:rPr lang="en-US" dirty="0" smtClean="0"/>
              <a:t>Education </a:t>
            </a:r>
            <a:r>
              <a:rPr lang="en-US" dirty="0"/>
              <a:t>and Training Career Cluster</a:t>
            </a:r>
          </a:p>
        </p:txBody>
      </p:sp>
    </p:spTree>
    <p:extLst>
      <p:ext uri="{BB962C8B-B14F-4D97-AF65-F5344CB8AC3E}">
        <p14:creationId xmlns:p14="http://schemas.microsoft.com/office/powerpoint/2010/main" val="184297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6"/>
            </a:pPr>
            <a:r>
              <a:rPr lang="en-US" dirty="0"/>
              <a:t>Are you involved in school or community groups</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5290" y="1994295"/>
            <a:ext cx="5410200" cy="4160443"/>
          </a:xfrm>
          <a:prstGeom prst="rect">
            <a:avLst/>
          </a:prstGeom>
        </p:spPr>
      </p:pic>
    </p:spTree>
    <p:extLst>
      <p:ext uri="{BB962C8B-B14F-4D97-AF65-F5344CB8AC3E}">
        <p14:creationId xmlns:p14="http://schemas.microsoft.com/office/powerpoint/2010/main" val="316483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a:xfrm>
            <a:off x="740664" y="1450400"/>
            <a:ext cx="11055750" cy="4734318"/>
          </a:xfrm>
        </p:spPr>
        <p:txBody>
          <a:bodyPr/>
          <a:lstStyle/>
          <a:p>
            <a:pPr marL="514350" lvl="1" indent="-514350">
              <a:buFont typeface="+mj-lt"/>
              <a:buAutoNum type="arabicPeriod" startAt="7"/>
            </a:pPr>
            <a:r>
              <a:rPr lang="en-US" sz="2400" dirty="0"/>
              <a:t>Are you good at interacting with young children, pre-teens or teenagers</a:t>
            </a:r>
            <a:r>
              <a:rPr lang="en-US" sz="2400" dirty="0" smtClean="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133" y="1941506"/>
            <a:ext cx="2808514" cy="3752106"/>
          </a:xfrm>
          <a:prstGeom prst="rect">
            <a:avLst/>
          </a:prstGeom>
        </p:spPr>
      </p:pic>
    </p:spTree>
    <p:extLst>
      <p:ext uri="{BB962C8B-B14F-4D97-AF65-F5344CB8AC3E}">
        <p14:creationId xmlns:p14="http://schemas.microsoft.com/office/powerpoint/2010/main" val="65707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8"/>
            </a:pPr>
            <a:r>
              <a:rPr lang="en-US" dirty="0"/>
              <a:t>Are you optimistic, caring and confident?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2819" y="2258381"/>
            <a:ext cx="5195142" cy="3896357"/>
          </a:xfrm>
          <a:prstGeom prst="rect">
            <a:avLst/>
          </a:prstGeom>
        </p:spPr>
      </p:pic>
    </p:spTree>
    <p:extLst>
      <p:ext uri="{BB962C8B-B14F-4D97-AF65-F5344CB8AC3E}">
        <p14:creationId xmlns:p14="http://schemas.microsoft.com/office/powerpoint/2010/main" val="1789494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Education and </a:t>
            </a:r>
            <a:r>
              <a:rPr lang="en-US" dirty="0" smtClean="0"/>
              <a:t>Training Career </a:t>
            </a:r>
            <a:r>
              <a:rPr lang="en-US" dirty="0"/>
              <a:t>Pathways</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Administration and Administrative Support</a:t>
            </a:r>
          </a:p>
          <a:p>
            <a:pPr lvl="1"/>
            <a:r>
              <a:rPr lang="en-US" dirty="0"/>
              <a:t>Professional Support Services</a:t>
            </a:r>
          </a:p>
          <a:p>
            <a:pPr lvl="1"/>
            <a:r>
              <a:rPr lang="en-US" dirty="0"/>
              <a:t>Teaching and </a:t>
            </a:r>
            <a:r>
              <a:rPr lang="en-US" dirty="0" smtClean="0"/>
              <a:t>Training</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539" y="3160815"/>
            <a:ext cx="3048000" cy="2033016"/>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A World of Possibilities</a:t>
            </a:r>
            <a:endParaRPr lang="en-US" dirty="0"/>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691179330"/>
              </p:ext>
            </p:extLst>
          </p:nvPr>
        </p:nvGraphicFramePr>
        <p:xfrm>
          <a:off x="741363" y="1420813"/>
          <a:ext cx="11055350" cy="4733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56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Administration</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457200" lvl="1" indent="-457200"/>
            <a:r>
              <a:rPr lang="en-US" dirty="0"/>
              <a:t>Master’s degree</a:t>
            </a:r>
          </a:p>
          <a:p>
            <a:pPr marL="457200" lvl="1" indent="-457200"/>
            <a:r>
              <a:rPr lang="en-US" dirty="0"/>
              <a:t>1 to 5 years work experience</a:t>
            </a:r>
          </a:p>
          <a:p>
            <a:pPr marL="457200" lvl="1" indent="-457200"/>
            <a:r>
              <a:rPr lang="en-US" dirty="0"/>
              <a:t>Average salary $86,970</a:t>
            </a:r>
          </a:p>
          <a:p>
            <a:pPr marL="457200" lvl="1" indent="-457200"/>
            <a:r>
              <a:rPr lang="en-US" dirty="0"/>
              <a:t>Job growth	</a:t>
            </a:r>
          </a:p>
          <a:p>
            <a:pPr marL="800100" lvl="2" indent="-457200"/>
            <a:r>
              <a:rPr lang="en-US" dirty="0"/>
              <a:t>10 % (about average)</a:t>
            </a:r>
          </a:p>
          <a:p>
            <a:pPr marL="0" lvl="1"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716" y="1615879"/>
            <a:ext cx="4343400" cy="4343400"/>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Administrative Support</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High school diploma or equivalent</a:t>
            </a:r>
          </a:p>
          <a:p>
            <a:pPr lvl="1"/>
            <a:r>
              <a:rPr lang="en-US" dirty="0"/>
              <a:t>On the job training</a:t>
            </a:r>
          </a:p>
          <a:p>
            <a:pPr lvl="1"/>
            <a:r>
              <a:rPr lang="en-US" dirty="0"/>
              <a:t>Average salary $34,660</a:t>
            </a:r>
          </a:p>
          <a:p>
            <a:pPr lvl="1"/>
            <a:r>
              <a:rPr lang="en-US" dirty="0"/>
              <a:t>Job growth	</a:t>
            </a:r>
          </a:p>
          <a:p>
            <a:pPr lvl="2"/>
            <a:r>
              <a:rPr lang="en-US" dirty="0"/>
              <a:t>12 % (about average)</a:t>
            </a:r>
          </a:p>
          <a:p>
            <a:pPr lvl="1"/>
            <a:endParaRPr lang="en-US" dirty="0"/>
          </a:p>
        </p:txBody>
      </p:sp>
      <p:pic>
        <p:nvPicPr>
          <p:cNvPr id="5" name="Content Placeholder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5316" y="1730179"/>
            <a:ext cx="4114800" cy="4114800"/>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Professional Support Services</a:t>
            </a:r>
            <a:endParaRPr lang="en-US" dirty="0"/>
          </a:p>
        </p:txBody>
      </p:sp>
      <p:sp>
        <p:nvSpPr>
          <p:cNvPr id="3" name="Content Placeholder 2"/>
          <p:cNvSpPr>
            <a:spLocks noGrp="1"/>
          </p:cNvSpPr>
          <p:nvPr>
            <p:ph sz="half" idx="1"/>
          </p:nvPr>
        </p:nvSpPr>
        <p:spPr/>
        <p:txBody>
          <a:bodyPr/>
          <a:lstStyle/>
          <a:p>
            <a:pPr lvl="1"/>
            <a:r>
              <a:rPr lang="en-US" dirty="0"/>
              <a:t>High school diploma or equivalent</a:t>
            </a:r>
          </a:p>
          <a:p>
            <a:pPr lvl="1"/>
            <a:r>
              <a:rPr lang="en-US" dirty="0"/>
              <a:t>On the job training</a:t>
            </a:r>
          </a:p>
          <a:p>
            <a:pPr lvl="1"/>
            <a:r>
              <a:rPr lang="en-US" dirty="0"/>
              <a:t>Average salary $23,220</a:t>
            </a:r>
          </a:p>
          <a:p>
            <a:pPr lvl="1"/>
            <a:r>
              <a:rPr lang="en-US" dirty="0"/>
              <a:t>Job outlook</a:t>
            </a:r>
          </a:p>
          <a:p>
            <a:pPr lvl="2"/>
            <a:r>
              <a:rPr lang="en-US" dirty="0"/>
              <a:t>15% (average growth)</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5344" y="1629372"/>
            <a:ext cx="3884772" cy="4316413"/>
          </a:xfrm>
          <a:prstGeom prst="rect">
            <a:avLst/>
          </a:prstGeom>
        </p:spPr>
      </p:pic>
    </p:spTree>
    <p:extLst>
      <p:ext uri="{BB962C8B-B14F-4D97-AF65-F5344CB8AC3E}">
        <p14:creationId xmlns:p14="http://schemas.microsoft.com/office/powerpoint/2010/main" val="107764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Teaching and Training</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College degree</a:t>
            </a:r>
          </a:p>
          <a:p>
            <a:pPr lvl="2"/>
            <a:r>
              <a:rPr lang="en-US" dirty="0"/>
              <a:t>Bachelor’s degree minimum</a:t>
            </a:r>
          </a:p>
          <a:p>
            <a:pPr lvl="1"/>
            <a:r>
              <a:rPr lang="en-US" dirty="0"/>
              <a:t>Additional certifications</a:t>
            </a:r>
          </a:p>
          <a:p>
            <a:pPr lvl="1"/>
            <a:r>
              <a:rPr lang="en-US" dirty="0"/>
              <a:t>Average salary $51,380</a:t>
            </a:r>
          </a:p>
          <a:p>
            <a:pPr lvl="1"/>
            <a:r>
              <a:rPr lang="en-US" dirty="0"/>
              <a:t>Job outlook</a:t>
            </a:r>
          </a:p>
          <a:p>
            <a:pPr lvl="2"/>
            <a:r>
              <a:rPr lang="en-US" dirty="0"/>
              <a:t>17% (about average)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592" y="2568379"/>
            <a:ext cx="4346524" cy="243840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Careers in Education</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Department of Defense overseas school teacher</a:t>
            </a:r>
          </a:p>
          <a:p>
            <a:pPr lvl="1"/>
            <a:r>
              <a:rPr lang="en-US" dirty="0"/>
              <a:t>Fitness trainer</a:t>
            </a:r>
          </a:p>
          <a:p>
            <a:pPr lvl="1"/>
            <a:r>
              <a:rPr lang="en-US" dirty="0"/>
              <a:t>Instructional media designer</a:t>
            </a:r>
          </a:p>
          <a:p>
            <a:pPr lvl="1"/>
            <a:r>
              <a:rPr lang="en-US" dirty="0"/>
              <a:t>Outdoor education instructor</a:t>
            </a:r>
          </a:p>
          <a:p>
            <a:pPr lvl="1"/>
            <a:r>
              <a:rPr lang="en-US" dirty="0"/>
              <a:t>School psychologist</a:t>
            </a:r>
          </a:p>
          <a:p>
            <a:pPr marL="0" lvl="1" indent="0">
              <a:buNone/>
            </a:pPr>
            <a:endParaRPr lang="en-US" dirty="0"/>
          </a:p>
        </p:txBody>
      </p:sp>
      <p:pic>
        <p:nvPicPr>
          <p:cNvPr id="5"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190" y="2311585"/>
            <a:ext cx="4296926" cy="2951988"/>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Top Careers in Education</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Law Teacher, </a:t>
            </a:r>
            <a:r>
              <a:rPr lang="en-US" dirty="0" smtClean="0"/>
              <a:t>Postsecondary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656" y="2028845"/>
            <a:ext cx="3517467" cy="3517467"/>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Top Careers in Education</a:t>
            </a:r>
            <a:endParaRPr lang="en-US" dirty="0"/>
          </a:p>
        </p:txBody>
      </p:sp>
      <p:sp>
        <p:nvSpPr>
          <p:cNvPr id="3" name="Content Placeholder 2"/>
          <p:cNvSpPr>
            <a:spLocks noGrp="1"/>
          </p:cNvSpPr>
          <p:nvPr>
            <p:ph sz="half" idx="1"/>
          </p:nvPr>
        </p:nvSpPr>
        <p:spPr/>
        <p:txBody>
          <a:bodyPr/>
          <a:lstStyle/>
          <a:p>
            <a:pPr lvl="1"/>
            <a:r>
              <a:rPr lang="en-US" dirty="0"/>
              <a:t>Library Science Teacher, </a:t>
            </a:r>
            <a:r>
              <a:rPr lang="en-US" dirty="0" smtClean="0"/>
              <a:t>Postsecondary</a:t>
            </a:r>
          </a:p>
          <a:p>
            <a:pPr lvl="1"/>
            <a:endParaRPr lang="en-US" dirty="0"/>
          </a:p>
          <a:p>
            <a:endParaRPr lang="en-US" dirty="0"/>
          </a:p>
        </p:txBody>
      </p:sp>
      <p:pic>
        <p:nvPicPr>
          <p:cNvPr id="5" name="Picture 4"/>
          <p:cNvPicPr>
            <a:picLocks noChangeAspect="1"/>
          </p:cNvPicPr>
          <p:nvPr/>
        </p:nvPicPr>
        <p:blipFill>
          <a:blip r:embed="rId3"/>
          <a:stretch>
            <a:fillRect/>
          </a:stretch>
        </p:blipFill>
        <p:spPr>
          <a:xfrm>
            <a:off x="3456757" y="1949475"/>
            <a:ext cx="4627265" cy="3676207"/>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Top Careers in Education</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Special Education Teacher, Pre-K through </a:t>
            </a:r>
            <a:r>
              <a:rPr lang="en-US" dirty="0" smtClean="0"/>
              <a:t>Elementary</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901" y="2171648"/>
            <a:ext cx="5170978" cy="3231861"/>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Top Careers in Education</a:t>
            </a:r>
            <a:endParaRPr lang="en-US" dirty="0"/>
          </a:p>
        </p:txBody>
      </p:sp>
      <p:sp>
        <p:nvSpPr>
          <p:cNvPr id="3" name="Content Placeholder 2"/>
          <p:cNvSpPr>
            <a:spLocks noGrp="1"/>
          </p:cNvSpPr>
          <p:nvPr>
            <p:ph sz="half" idx="1"/>
          </p:nvPr>
        </p:nvSpPr>
        <p:spPr/>
        <p:txBody>
          <a:bodyPr/>
          <a:lstStyle/>
          <a:p>
            <a:pPr lvl="1"/>
            <a:r>
              <a:rPr lang="en-US" dirty="0"/>
              <a:t>Career and Technical Education Teacher, Secondary</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625" y="2098225"/>
            <a:ext cx="5065529" cy="3378708"/>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An Introduction to Teacher Development</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endParaRPr lang="en-US" dirty="0"/>
          </a:p>
          <a:p>
            <a:pPr lvl="1"/>
            <a:endParaRPr lang="en-US" dirty="0"/>
          </a:p>
        </p:txBody>
      </p:sp>
      <p:pic>
        <p:nvPicPr>
          <p:cNvPr id="5" name="Content Placeholder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4725" y="1869510"/>
            <a:ext cx="5751329" cy="3836137"/>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2015 Compare Best Education Jobs</a:t>
            </a:r>
            <a:endParaRPr lang="en-US" dirty="0"/>
          </a:p>
        </p:txBody>
      </p:sp>
      <p:pic>
        <p:nvPicPr>
          <p:cNvPr id="5" name="Content Placeholder 5">
            <a:hlinkClick r:id="rId3"/>
          </p:cNvPr>
          <p:cNvPicPr>
            <a:picLocks noGrp="1" noChangeAspect="1"/>
          </p:cNvPicPr>
          <p:nvPr>
            <p:ph sz="half" idx="1"/>
          </p:nvPr>
        </p:nvPicPr>
        <p:blipFill rotWithShape="1">
          <a:blip r:embed="rId4"/>
          <a:srcRect l="13157" t="18796" r="14912" b="23476"/>
          <a:stretch/>
        </p:blipFill>
        <p:spPr>
          <a:xfrm>
            <a:off x="740664" y="1480774"/>
            <a:ext cx="10491569" cy="4733925"/>
          </a:xfrm>
          <a:prstGeom prst="rect">
            <a:avLst/>
          </a:prstGeom>
          <a:ln>
            <a:solidFill>
              <a:schemeClr val="tx1"/>
            </a:solidFill>
          </a:ln>
        </p:spPr>
      </p:pic>
    </p:spTree>
    <p:extLst>
      <p:ext uri="{BB962C8B-B14F-4D97-AF65-F5344CB8AC3E}">
        <p14:creationId xmlns:p14="http://schemas.microsoft.com/office/powerpoint/2010/main" val="2999024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Education Careers: What to Look For</a:t>
            </a:r>
            <a:endParaRPr lang="en-US" dirty="0"/>
          </a:p>
        </p:txBody>
      </p:sp>
      <p:sp>
        <p:nvSpPr>
          <p:cNvPr id="3" name="Content Placeholder 2"/>
          <p:cNvSpPr>
            <a:spLocks noGrp="1"/>
          </p:cNvSpPr>
          <p:nvPr>
            <p:ph sz="half" idx="1"/>
          </p:nvPr>
        </p:nvSpPr>
        <p:spPr/>
        <p:txBody>
          <a:bodyPr/>
          <a:lstStyle/>
          <a:p>
            <a:pPr lvl="1"/>
            <a:r>
              <a:rPr lang="en-US" dirty="0"/>
              <a:t>Advancement potential</a:t>
            </a:r>
          </a:p>
          <a:p>
            <a:pPr lvl="1"/>
            <a:r>
              <a:rPr lang="en-US" dirty="0"/>
              <a:t>Basic skills required</a:t>
            </a:r>
          </a:p>
          <a:p>
            <a:pPr lvl="1"/>
            <a:r>
              <a:rPr lang="en-US" dirty="0"/>
              <a:t>Educational requirements</a:t>
            </a:r>
          </a:p>
          <a:p>
            <a:pPr lvl="1"/>
            <a:r>
              <a:rPr lang="en-US" dirty="0"/>
              <a:t>Informational criteria</a:t>
            </a:r>
          </a:p>
          <a:p>
            <a:pPr lvl="1"/>
            <a:r>
              <a:rPr lang="en-US" dirty="0"/>
              <a:t>Interactions with others</a:t>
            </a:r>
          </a:p>
          <a:p>
            <a:pPr lvl="1"/>
            <a:r>
              <a:rPr lang="en-US" dirty="0"/>
              <a:t>Job availability</a:t>
            </a:r>
          </a:p>
          <a:p>
            <a:pPr lvl="1"/>
            <a:r>
              <a:rPr lang="en-US" dirty="0"/>
              <a:t>Physical/emotional requirements</a:t>
            </a:r>
          </a:p>
          <a:p>
            <a:pPr lvl="1"/>
            <a:r>
              <a:rPr lang="en-US" dirty="0"/>
              <a:t>Salary</a:t>
            </a:r>
          </a:p>
          <a:p>
            <a:pPr lvl="1"/>
            <a:r>
              <a:rPr lang="en-US" dirty="0"/>
              <a:t>Schedules available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1732" y="4108450"/>
            <a:ext cx="2728384" cy="2046288"/>
          </a:xfrm>
          <a:prstGeom prst="rect">
            <a:avLst/>
          </a:prstGeom>
        </p:spPr>
      </p:pic>
    </p:spTree>
    <p:extLst>
      <p:ext uri="{BB962C8B-B14F-4D97-AF65-F5344CB8AC3E}">
        <p14:creationId xmlns:p14="http://schemas.microsoft.com/office/powerpoint/2010/main" val="258310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Benefits of Education Careers</a:t>
            </a:r>
            <a:endParaRPr lang="en-US" dirty="0"/>
          </a:p>
        </p:txBody>
      </p:sp>
      <p:sp>
        <p:nvSpPr>
          <p:cNvPr id="3" name="Content Placeholder 2"/>
          <p:cNvSpPr>
            <a:spLocks noGrp="1"/>
          </p:cNvSpPr>
          <p:nvPr>
            <p:ph sz="half" idx="1"/>
          </p:nvPr>
        </p:nvSpPr>
        <p:spPr/>
        <p:txBody>
          <a:bodyPr/>
          <a:lstStyle/>
          <a:p>
            <a:pPr lvl="1"/>
            <a:r>
              <a:rPr lang="en-US" dirty="0"/>
              <a:t>High demand</a:t>
            </a:r>
          </a:p>
          <a:p>
            <a:pPr lvl="2"/>
            <a:r>
              <a:rPr lang="en-US" dirty="0"/>
              <a:t>High needs areas: Math, science and special education</a:t>
            </a:r>
          </a:p>
          <a:p>
            <a:pPr lvl="1"/>
            <a:r>
              <a:rPr lang="en-US" dirty="0"/>
              <a:t>Job security</a:t>
            </a:r>
          </a:p>
          <a:p>
            <a:pPr lvl="2"/>
            <a:r>
              <a:rPr lang="en-US" dirty="0"/>
              <a:t>30 percent increase in positions from 2002 – 2012</a:t>
            </a:r>
          </a:p>
          <a:p>
            <a:pPr lvl="1"/>
            <a:r>
              <a:rPr lang="en-US" dirty="0"/>
              <a:t>Room for </a:t>
            </a:r>
            <a:r>
              <a:rPr lang="en-US" dirty="0" smtClean="0"/>
              <a:t>advancement</a:t>
            </a:r>
          </a:p>
          <a:p>
            <a:endParaRPr lang="en-US" dirty="0"/>
          </a:p>
        </p:txBody>
      </p:sp>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4807" y="3654843"/>
            <a:ext cx="2885308" cy="2120701"/>
          </a:xfrm>
          <a:prstGeom prst="rect">
            <a:avLst/>
          </a:prstGeom>
        </p:spPr>
      </p:pic>
    </p:spTree>
    <p:extLst>
      <p:ext uri="{BB962C8B-B14F-4D97-AF65-F5344CB8AC3E}">
        <p14:creationId xmlns:p14="http://schemas.microsoft.com/office/powerpoint/2010/main" val="162806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Review</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a:xfrm>
            <a:off x="950527" y="1420420"/>
            <a:ext cx="11055750" cy="4734318"/>
          </a:xfrm>
        </p:spPr>
        <p:txBody>
          <a:bodyPr>
            <a:normAutofit fontScale="85000" lnSpcReduction="20000"/>
          </a:bodyPr>
          <a:lstStyle/>
          <a:p>
            <a:pPr marL="514350" lvl="1" indent="-514350">
              <a:buFont typeface="+mj-lt"/>
              <a:buAutoNum type="arabicPeriod"/>
            </a:pPr>
            <a:r>
              <a:rPr lang="en-US" dirty="0"/>
              <a:t>Compare and contrast the three pathways that are included in the Education and Training Career Cluster.</a:t>
            </a:r>
          </a:p>
          <a:p>
            <a:pPr marL="514350" lvl="1" indent="-514350">
              <a:buFont typeface="+mj-lt"/>
              <a:buAutoNum type="arabicPeriod"/>
            </a:pPr>
            <a:endParaRPr lang="en-US" dirty="0"/>
          </a:p>
          <a:p>
            <a:pPr marL="514350" lvl="1" indent="-514350">
              <a:buFont typeface="+mj-lt"/>
              <a:buAutoNum type="arabicPeriod"/>
            </a:pPr>
            <a:r>
              <a:rPr lang="en-US" dirty="0" smtClean="0"/>
              <a:t>What </a:t>
            </a:r>
            <a:r>
              <a:rPr lang="en-US" dirty="0"/>
              <a:t>potential careers are included the Education and  Training Career Pathway? </a:t>
            </a:r>
          </a:p>
          <a:p>
            <a:pPr marL="514350" lvl="1" indent="-514350">
              <a:buFont typeface="+mj-lt"/>
              <a:buAutoNum type="arabicPeriod"/>
            </a:pPr>
            <a:endParaRPr lang="en-US" dirty="0"/>
          </a:p>
          <a:p>
            <a:pPr marL="514350" lvl="1" indent="-514350">
              <a:buFont typeface="+mj-lt"/>
              <a:buAutoNum type="arabicPeriod"/>
            </a:pPr>
            <a:r>
              <a:rPr lang="en-US" dirty="0" smtClean="0"/>
              <a:t>Based </a:t>
            </a:r>
            <a:r>
              <a:rPr lang="en-US" dirty="0"/>
              <a:t>on what you know about careers in education, explain the benefits of an education career.</a:t>
            </a:r>
          </a:p>
          <a:p>
            <a:pPr marL="514350" lvl="1" indent="-514350">
              <a:buFont typeface="+mj-lt"/>
              <a:buAutoNum type="arabicPeriod"/>
            </a:pPr>
            <a:endParaRPr lang="en-US" dirty="0"/>
          </a:p>
          <a:p>
            <a:pPr marL="514350" lvl="1" indent="-514350">
              <a:buFont typeface="+mj-lt"/>
              <a:buAutoNum type="arabicPeriod"/>
            </a:pPr>
            <a:r>
              <a:rPr lang="en-US" dirty="0"/>
              <a:t>Pertaining to a career as an administrator, what questions would you ask in an interview with a principal?</a:t>
            </a:r>
          </a:p>
          <a:p>
            <a:pPr marL="514350" lvl="1" indent="-514350">
              <a:buFont typeface="+mj-lt"/>
              <a:buAutoNum type="arabicPeriod"/>
            </a:pPr>
            <a:endParaRPr lang="en-US" dirty="0"/>
          </a:p>
          <a:p>
            <a:pPr marL="514350" lvl="1" indent="-514350">
              <a:buFont typeface="+mj-lt"/>
              <a:buAutoNum type="arabicPeriod"/>
            </a:pPr>
            <a:r>
              <a:rPr lang="en-US" dirty="0"/>
              <a:t>Identify five careers in education and training which go far beyond the four walls of a classroom</a:t>
            </a:r>
            <a:r>
              <a:rPr lang="en-US" dirty="0" smtClean="0"/>
              <a:t>.</a:t>
            </a:r>
            <a:endParaRPr lang="en-US" dirty="0"/>
          </a:p>
        </p:txBody>
      </p:sp>
    </p:spTree>
    <p:extLst>
      <p:ext uri="{BB962C8B-B14F-4D97-AF65-F5344CB8AC3E}">
        <p14:creationId xmlns:p14="http://schemas.microsoft.com/office/powerpoint/2010/main" val="2714073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a:xfrm>
            <a:off x="950527" y="1420420"/>
            <a:ext cx="11055750" cy="4734318"/>
          </a:xfrm>
        </p:spPr>
        <p:txBody>
          <a:bodyPr>
            <a:normAutofit fontScale="62500" lnSpcReduction="20000"/>
          </a:bodyPr>
          <a:lstStyle/>
          <a:p>
            <a:pPr lvl="1"/>
            <a:r>
              <a:rPr lang="en-US" dirty="0"/>
              <a:t>Images: </a:t>
            </a:r>
          </a:p>
          <a:p>
            <a:pPr lvl="2"/>
            <a:r>
              <a:rPr lang="en-US" dirty="0"/>
              <a:t>Photos obtained through a license with </a:t>
            </a:r>
            <a:r>
              <a:rPr lang="en-US" dirty="0" err="1"/>
              <a:t>Shutterstock.com</a:t>
            </a:r>
            <a:r>
              <a:rPr lang="en-US" dirty="0"/>
              <a:t>™. </a:t>
            </a:r>
          </a:p>
          <a:p>
            <a:pPr lvl="2"/>
            <a:endParaRPr lang="en-US" dirty="0"/>
          </a:p>
          <a:p>
            <a:pPr lvl="1"/>
            <a:r>
              <a:rPr lang="en-US" dirty="0"/>
              <a:t>Textbooks:</a:t>
            </a:r>
          </a:p>
          <a:p>
            <a:pPr lvl="2"/>
            <a:r>
              <a:rPr lang="en-US" dirty="0"/>
              <a:t>Diaz, C., Pelletier, C. &amp; </a:t>
            </a:r>
            <a:r>
              <a:rPr lang="en-US" dirty="0" err="1"/>
              <a:t>Provenzo</a:t>
            </a:r>
            <a:r>
              <a:rPr lang="en-US" dirty="0"/>
              <a:t>, Jr., E. (2006). Touch the future: teaching! Boston, MA: Pearson Education, Inc.</a:t>
            </a:r>
          </a:p>
          <a:p>
            <a:pPr lvl="2"/>
            <a:r>
              <a:rPr lang="en-US" dirty="0" err="1"/>
              <a:t>Kauchak</a:t>
            </a:r>
            <a:r>
              <a:rPr lang="en-US" dirty="0"/>
              <a:t>, D. &amp; </a:t>
            </a:r>
            <a:r>
              <a:rPr lang="en-US" dirty="0" err="1"/>
              <a:t>Eggen</a:t>
            </a:r>
            <a:r>
              <a:rPr lang="en-US" dirty="0"/>
              <a:t>, P. (2014). Introduction to teaching: becoming a professional. (Fifth ed.). Saddle River, NJ: Pearson Education, Inc.</a:t>
            </a:r>
          </a:p>
          <a:p>
            <a:pPr lvl="2"/>
            <a:r>
              <a:rPr lang="en-US" dirty="0"/>
              <a:t>Morrison, G. (2012). Early childhood education today. (Twelfth ed.). Upper Saddle River, NJ: Pearson Education, Inc</a:t>
            </a:r>
            <a:r>
              <a:rPr lang="en-US" dirty="0" smtClean="0"/>
              <a:t>.</a:t>
            </a:r>
          </a:p>
          <a:p>
            <a:pPr lvl="2"/>
            <a:endParaRPr lang="en-US" dirty="0"/>
          </a:p>
          <a:p>
            <a:pPr lvl="1"/>
            <a:r>
              <a:rPr lang="en-US" dirty="0"/>
              <a:t>Websites:</a:t>
            </a:r>
          </a:p>
          <a:p>
            <a:pPr lvl="2"/>
            <a:r>
              <a:rPr lang="en-US" dirty="0" smtClean="0"/>
              <a:t>Texas CTE Resource Center</a:t>
            </a:r>
          </a:p>
          <a:p>
            <a:pPr marL="685800" lvl="3" indent="0">
              <a:buNone/>
            </a:pPr>
            <a:r>
              <a:rPr lang="en-US" dirty="0" smtClean="0"/>
              <a:t>College </a:t>
            </a:r>
            <a:r>
              <a:rPr lang="en-US" dirty="0"/>
              <a:t>and Career Planning Guide for </a:t>
            </a:r>
            <a:r>
              <a:rPr lang="en-US" dirty="0" smtClean="0"/>
              <a:t>Students</a:t>
            </a:r>
          </a:p>
          <a:p>
            <a:pPr marL="685800" lvl="3" indent="0">
              <a:buNone/>
            </a:pPr>
            <a:r>
              <a:rPr lang="en-US" dirty="0" smtClean="0">
                <a:hlinkClick r:id="rId2"/>
              </a:rPr>
              <a:t>https</a:t>
            </a:r>
            <a:r>
              <a:rPr lang="en-US" dirty="0">
                <a:hlinkClick r:id="rId2"/>
              </a:rPr>
              <a:t>://</a:t>
            </a:r>
            <a:r>
              <a:rPr lang="en-US" dirty="0" smtClean="0">
                <a:hlinkClick r:id="rId2"/>
              </a:rPr>
              <a:t>www.txcte.org/</a:t>
            </a:r>
            <a:endParaRPr lang="en-US" dirty="0"/>
          </a:p>
          <a:p>
            <a:pPr lvl="2"/>
            <a:endParaRPr lang="en-US" dirty="0" smtClean="0"/>
          </a:p>
          <a:p>
            <a:pPr lvl="2"/>
            <a:r>
              <a:rPr lang="en-US" dirty="0" smtClean="0"/>
              <a:t>Bureau </a:t>
            </a:r>
            <a:r>
              <a:rPr lang="en-US" dirty="0"/>
              <a:t>of Labor Statistics</a:t>
            </a:r>
          </a:p>
          <a:p>
            <a:pPr marL="685800" lvl="3" indent="0">
              <a:buNone/>
            </a:pPr>
            <a:r>
              <a:rPr lang="en-US" dirty="0"/>
              <a:t>Data tools for Education and Training.</a:t>
            </a:r>
          </a:p>
          <a:p>
            <a:pPr marL="685800" lvl="3" indent="0">
              <a:buNone/>
            </a:pPr>
            <a:r>
              <a:rPr lang="en-US" dirty="0">
                <a:hlinkClick r:id="rId3"/>
              </a:rPr>
              <a:t>http://</a:t>
            </a:r>
            <a:r>
              <a:rPr lang="en-US" dirty="0" smtClean="0">
                <a:hlinkClick r:id="rId3"/>
              </a:rPr>
              <a:t>www.bls.gov/home.htm</a:t>
            </a:r>
            <a:endParaRPr lang="en-US" dirty="0" smtClean="0"/>
          </a:p>
          <a:p>
            <a:pPr marL="685800" lvl="3" indent="0">
              <a:buNone/>
            </a:pPr>
            <a:endParaRPr lang="en-US" dirty="0"/>
          </a:p>
        </p:txBody>
      </p:sp>
    </p:spTree>
    <p:extLst>
      <p:ext uri="{BB962C8B-B14F-4D97-AF65-F5344CB8AC3E}">
        <p14:creationId xmlns:p14="http://schemas.microsoft.com/office/powerpoint/2010/main" val="687081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Education and Training</a:t>
            </a:r>
            <a:endParaRPr lang="en-US" dirty="0"/>
          </a:p>
        </p:txBody>
      </p:sp>
      <p:pic>
        <p:nvPicPr>
          <p:cNvPr id="5" name="Content Placeholder 10"/>
          <p:cNvPicPr>
            <a:picLocks noChangeAspect="1"/>
          </p:cNvPicPr>
          <p:nvPr/>
        </p:nvPicPr>
        <p:blipFill>
          <a:blip r:embed="rId3"/>
          <a:stretch>
            <a:fillRect/>
          </a:stretch>
        </p:blipFill>
        <p:spPr>
          <a:xfrm>
            <a:off x="1588915" y="1575217"/>
            <a:ext cx="8362950" cy="3048000"/>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a:xfrm>
            <a:off x="950527" y="1420420"/>
            <a:ext cx="11055750" cy="4734318"/>
          </a:xfrm>
        </p:spPr>
        <p:txBody>
          <a:bodyPr>
            <a:normAutofit/>
          </a:bodyPr>
          <a:lstStyle/>
          <a:p>
            <a:pPr lvl="1"/>
            <a:r>
              <a:rPr lang="en-US" sz="1700" dirty="0" smtClean="0"/>
              <a:t>Websites:</a:t>
            </a:r>
          </a:p>
          <a:p>
            <a:pPr lvl="2"/>
            <a:r>
              <a:rPr lang="en-US" sz="1700" dirty="0" smtClean="0"/>
              <a:t>National </a:t>
            </a:r>
            <a:r>
              <a:rPr lang="en-US" sz="1700" dirty="0"/>
              <a:t>Center for O*NET Development</a:t>
            </a:r>
          </a:p>
          <a:p>
            <a:pPr marL="685800" lvl="3" indent="0">
              <a:buNone/>
            </a:pPr>
            <a:r>
              <a:rPr lang="en-US" sz="1700" dirty="0"/>
              <a:t>O*NET OnLine resources.</a:t>
            </a:r>
          </a:p>
          <a:p>
            <a:pPr marL="685800" lvl="3" indent="0">
              <a:buNone/>
            </a:pPr>
            <a:r>
              <a:rPr lang="en-US" sz="1700" dirty="0"/>
              <a:t>http://</a:t>
            </a:r>
            <a:r>
              <a:rPr lang="en-US" sz="1700" dirty="0" err="1"/>
              <a:t>www.onetonline.org</a:t>
            </a:r>
            <a:r>
              <a:rPr lang="en-US" sz="1700" dirty="0"/>
              <a:t>/help/online/</a:t>
            </a:r>
          </a:p>
          <a:p>
            <a:pPr lvl="2"/>
            <a:r>
              <a:rPr lang="en-US" sz="1700" dirty="0"/>
              <a:t>Top Ten Reviews</a:t>
            </a:r>
          </a:p>
          <a:p>
            <a:pPr marL="685800" lvl="3" indent="0">
              <a:buNone/>
            </a:pPr>
            <a:r>
              <a:rPr lang="en-US" sz="1700" dirty="0"/>
              <a:t>2015 Compare Best Education Jobs</a:t>
            </a:r>
          </a:p>
          <a:p>
            <a:pPr marL="685800" lvl="3" indent="0">
              <a:buNone/>
            </a:pPr>
            <a:r>
              <a:rPr lang="en-US" sz="1700" dirty="0">
                <a:hlinkClick r:id="rId2"/>
              </a:rPr>
              <a:t>http://education-careers-review.toptenreviews.com</a:t>
            </a:r>
            <a:r>
              <a:rPr lang="en-US" sz="1700" dirty="0" smtClean="0">
                <a:hlinkClick r:id="rId2"/>
              </a:rPr>
              <a:t>/</a:t>
            </a:r>
            <a:endParaRPr lang="en-US" sz="1700" dirty="0" smtClean="0"/>
          </a:p>
          <a:p>
            <a:pPr marL="685800" lvl="3" indent="0">
              <a:buNone/>
            </a:pPr>
            <a:endParaRPr lang="en-US" sz="1700" dirty="0"/>
          </a:p>
          <a:p>
            <a:pPr lvl="1"/>
            <a:r>
              <a:rPr lang="en-US" sz="1700" dirty="0"/>
              <a:t>YouTube™:</a:t>
            </a:r>
          </a:p>
          <a:p>
            <a:pPr lvl="2"/>
            <a:r>
              <a:rPr lang="en-US" sz="1700" dirty="0"/>
              <a:t>An Introduction to Teacher Development</a:t>
            </a:r>
          </a:p>
          <a:p>
            <a:pPr marL="685800" lvl="3" indent="0">
              <a:buNone/>
            </a:pPr>
            <a:r>
              <a:rPr lang="en-US" sz="1700" dirty="0"/>
              <a:t>New models for preparing educators in training focus on practical tips and feedback.</a:t>
            </a:r>
          </a:p>
          <a:p>
            <a:pPr marL="685800" lvl="3" indent="0">
              <a:buNone/>
            </a:pPr>
            <a:r>
              <a:rPr lang="en-US" sz="1700" dirty="0">
                <a:hlinkClick r:id="rId3"/>
              </a:rPr>
              <a:t>http://</a:t>
            </a:r>
            <a:r>
              <a:rPr lang="en-US" sz="1700" dirty="0" smtClean="0">
                <a:hlinkClick r:id="rId3"/>
              </a:rPr>
              <a:t>youtu.be/wDdC8_e3Aog</a:t>
            </a:r>
            <a:endParaRPr lang="en-US" sz="1700" dirty="0" smtClean="0"/>
          </a:p>
          <a:p>
            <a:pPr marL="685800" lvl="3" indent="0">
              <a:buNone/>
            </a:pPr>
            <a:endParaRPr lang="en-US" sz="1700" dirty="0"/>
          </a:p>
          <a:p>
            <a:pPr lvl="1"/>
            <a:endParaRPr lang="en-US" dirty="0"/>
          </a:p>
        </p:txBody>
      </p:sp>
    </p:spTree>
    <p:extLst>
      <p:ext uri="{BB962C8B-B14F-4D97-AF65-F5344CB8AC3E}">
        <p14:creationId xmlns:p14="http://schemas.microsoft.com/office/powerpoint/2010/main" val="188315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lvl="1"/>
            <a:r>
              <a:rPr lang="en-US" dirty="0"/>
              <a:t>Is Education and Training the right career cluster for you? Take this quiz to find out. Answer “yes” or “no” to the following questions on the next few slides</a:t>
            </a:r>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276" y="2688954"/>
            <a:ext cx="3294228" cy="2197250"/>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a:pPr>
            <a:r>
              <a:rPr lang="en-US" dirty="0"/>
              <a:t>Do you enjoy school?</a:t>
            </a:r>
          </a:p>
        </p:txBody>
      </p:sp>
      <p:pic>
        <p:nvPicPr>
          <p:cNvPr id="5" name="Picture 4"/>
          <p:cNvPicPr>
            <a:picLocks noChangeAspect="1"/>
          </p:cNvPicPr>
          <p:nvPr/>
        </p:nvPicPr>
        <p:blipFill>
          <a:blip r:embed="rId3"/>
          <a:stretch>
            <a:fillRect/>
          </a:stretch>
        </p:blipFill>
        <p:spPr>
          <a:xfrm>
            <a:off x="2935721" y="1803311"/>
            <a:ext cx="5669338" cy="3968536"/>
          </a:xfrm>
          <a:prstGeom prst="rect">
            <a:avLst/>
          </a:prstGeom>
        </p:spPr>
      </p:pic>
    </p:spTree>
    <p:extLst>
      <p:ext uri="{BB962C8B-B14F-4D97-AF65-F5344CB8AC3E}">
        <p14:creationId xmlns:p14="http://schemas.microsoft.com/office/powerpoint/2010/main" val="141117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2"/>
            </a:pPr>
            <a:r>
              <a:rPr lang="en-US" dirty="0"/>
              <a:t>Do you have a favorite subject that you want to make a career</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7524" y="1831589"/>
            <a:ext cx="4465731" cy="3911979"/>
          </a:xfrm>
          <a:prstGeom prst="rect">
            <a:avLst/>
          </a:prstGeom>
        </p:spPr>
      </p:pic>
    </p:spTree>
    <p:extLst>
      <p:ext uri="{BB962C8B-B14F-4D97-AF65-F5344CB8AC3E}">
        <p14:creationId xmlns:p14="http://schemas.microsoft.com/office/powerpoint/2010/main" val="133216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3"/>
            </a:pPr>
            <a:r>
              <a:rPr lang="en-US" dirty="0"/>
              <a:t>Are you a good public speaker?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5684" y="1965326"/>
            <a:ext cx="4189412" cy="4189412"/>
          </a:xfrm>
          <a:prstGeom prst="rect">
            <a:avLst/>
          </a:prstGeom>
        </p:spPr>
      </p:pic>
    </p:spTree>
    <p:extLst>
      <p:ext uri="{BB962C8B-B14F-4D97-AF65-F5344CB8AC3E}">
        <p14:creationId xmlns:p14="http://schemas.microsoft.com/office/powerpoint/2010/main" val="1084649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4"/>
            </a:pPr>
            <a:r>
              <a:rPr lang="en-US" sz="2400" dirty="0"/>
              <a:t>Do you like to help people with their problems</a:t>
            </a:r>
            <a:r>
              <a:rPr lang="en-US" sz="2400" dirty="0" smtClean="0"/>
              <a:t>?</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990" y="2039938"/>
            <a:ext cx="4114800" cy="4114800"/>
          </a:xfrm>
          <a:prstGeom prst="rect">
            <a:avLst/>
          </a:prstGeom>
        </p:spPr>
      </p:pic>
    </p:spTree>
    <p:extLst>
      <p:ext uri="{BB962C8B-B14F-4D97-AF65-F5344CB8AC3E}">
        <p14:creationId xmlns:p14="http://schemas.microsoft.com/office/powerpoint/2010/main" val="80639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C8CD24-FAC5-447B-87F9-9404B3C01373}"/>
              </a:ext>
            </a:extLst>
          </p:cNvPr>
          <p:cNvSpPr>
            <a:spLocks noGrp="1"/>
          </p:cNvSpPr>
          <p:nvPr>
            <p:ph type="title"/>
          </p:nvPr>
        </p:nvSpPr>
        <p:spPr/>
        <p:txBody>
          <a:bodyPr/>
          <a:lstStyle/>
          <a:p>
            <a:r>
              <a:rPr lang="en-US" dirty="0"/>
              <a:t>Quiz</a:t>
            </a:r>
            <a:endParaRPr lang="en-US" dirty="0"/>
          </a:p>
        </p:txBody>
      </p:sp>
      <p:sp>
        <p:nvSpPr>
          <p:cNvPr id="3" name="Content Placeholder 2">
            <a:extLst>
              <a:ext uri="{FF2B5EF4-FFF2-40B4-BE49-F238E27FC236}">
                <a16:creationId xmlns:a16="http://schemas.microsoft.com/office/drawing/2014/main" xmlns="" id="{0E33FD41-2A54-4685-A266-87F75A6EE9A5}"/>
              </a:ext>
            </a:extLst>
          </p:cNvPr>
          <p:cNvSpPr>
            <a:spLocks noGrp="1"/>
          </p:cNvSpPr>
          <p:nvPr>
            <p:ph sz="half" idx="1"/>
          </p:nvPr>
        </p:nvSpPr>
        <p:spPr/>
        <p:txBody>
          <a:bodyPr/>
          <a:lstStyle/>
          <a:p>
            <a:pPr marL="514350" lvl="1" indent="-514350">
              <a:buFont typeface="+mj-lt"/>
              <a:buAutoNum type="arabicPeriod" startAt="5"/>
            </a:pPr>
            <a:r>
              <a:rPr lang="en-US" dirty="0"/>
              <a:t>Do you enjoy playing team sports?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148" y="2033690"/>
            <a:ext cx="6178484" cy="4121048"/>
          </a:xfrm>
          <a:prstGeom prst="rect">
            <a:avLst/>
          </a:prstGeom>
        </p:spPr>
      </p:pic>
    </p:spTree>
    <p:extLst>
      <p:ext uri="{BB962C8B-B14F-4D97-AF65-F5344CB8AC3E}">
        <p14:creationId xmlns:p14="http://schemas.microsoft.com/office/powerpoint/2010/main" val="1070727151"/>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371B5C7F-2497-4FAB-9E2E-E6A7EB669C3E}">
  <ds:schemaRefs>
    <ds:schemaRef ds:uri="http://purl.org/dc/terms/"/>
    <ds:schemaRef ds:uri="http://schemas.microsoft.com/office/2006/documentManagement/types"/>
    <ds:schemaRef ds:uri="56ea17bb-c96d-4826-b465-01eec0dd23dd"/>
    <ds:schemaRef ds:uri="http://schemas.microsoft.com/office/infopath/2007/PartnerControls"/>
    <ds:schemaRef ds:uri="05d88611-e516-4d1a-b12e-39107e78b3d0"/>
    <ds:schemaRef ds:uri="http://schemas.microsoft.com/office/2006/metadata/properties"/>
    <ds:schemaRef ds:uri="http://purl.org/dc/dcmitype/"/>
    <ds:schemaRef ds:uri="http://schemas.openxmlformats.org/package/2006/metadata/core-properties"/>
    <ds:schemaRef ds:uri="http://schemas.microsoft.com/sharepoint/v3"/>
    <ds:schemaRef ds:uri="http://www.w3.org/XML/1998/namespace"/>
    <ds:schemaRef ds:uri="http://purl.org/dc/elements/1.1/"/>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355</TotalTime>
  <Words>1757</Words>
  <Application>Microsoft Macintosh PowerPoint</Application>
  <PresentationFormat>Widescreen</PresentationFormat>
  <Paragraphs>225</Paragraphs>
  <Slides>30</Slides>
  <Notes>25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.AppleSystemUIFont</vt:lpstr>
      <vt:lpstr>Calibri</vt:lpstr>
      <vt:lpstr>Open Sans</vt:lpstr>
      <vt:lpstr>Open Sans SemiBold</vt:lpstr>
      <vt:lpstr>Arial</vt:lpstr>
      <vt:lpstr>2_Office Theme</vt:lpstr>
      <vt:lpstr>3_Office Theme</vt:lpstr>
      <vt:lpstr>PowerPoint Presentation</vt:lpstr>
      <vt:lpstr>PowerPoint Presentation</vt:lpstr>
      <vt:lpstr>Education and Training</vt:lpstr>
      <vt:lpstr>Quiz</vt:lpstr>
      <vt:lpstr>Quiz</vt:lpstr>
      <vt:lpstr>Quiz</vt:lpstr>
      <vt:lpstr>Quiz</vt:lpstr>
      <vt:lpstr>Quiz</vt:lpstr>
      <vt:lpstr>Quiz</vt:lpstr>
      <vt:lpstr>Quiz</vt:lpstr>
      <vt:lpstr>Quiz</vt:lpstr>
      <vt:lpstr>Quiz</vt:lpstr>
      <vt:lpstr>Education and Training Career Pathways</vt:lpstr>
      <vt:lpstr>A World of Possibilities</vt:lpstr>
      <vt:lpstr>Administration</vt:lpstr>
      <vt:lpstr>Administrative Support</vt:lpstr>
      <vt:lpstr>Professional Support Services</vt:lpstr>
      <vt:lpstr>Teaching and Training</vt:lpstr>
      <vt:lpstr>Careers in Education</vt:lpstr>
      <vt:lpstr>Top Careers in Education</vt:lpstr>
      <vt:lpstr>Top Careers in Education</vt:lpstr>
      <vt:lpstr>Top Careers in Education</vt:lpstr>
      <vt:lpstr>Top Careers in Education</vt:lpstr>
      <vt:lpstr>An Introduction to Teacher Development</vt:lpstr>
      <vt:lpstr>2015 Compare Best Education Jobs</vt:lpstr>
      <vt:lpstr>Education Careers: What to Look For</vt:lpstr>
      <vt:lpstr>Benefits of Education Careers</vt:lpstr>
      <vt:lpstr>Review</vt:lpstr>
      <vt:lpstr>References and Resources</vt:lpstr>
      <vt:lpstr>References and Resources</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Ankitha Rai</cp:lastModifiedBy>
  <cp:revision>18</cp:revision>
  <cp:lastPrinted>2017-07-07T16:17:37Z</cp:lastPrinted>
  <dcterms:created xsi:type="dcterms:W3CDTF">2017-07-11T23:58:30Z</dcterms:created>
  <dcterms:modified xsi:type="dcterms:W3CDTF">2017-12-01T19:35:07Z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