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handoutMasterIdLst>
    <p:handoutMasterId r:id="rId27"/>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4" r:id="rId18"/>
    <p:sldId id="335" r:id="rId19"/>
    <p:sldId id="336" r:id="rId20"/>
    <p:sldId id="337" r:id="rId21"/>
    <p:sldId id="338" r:id="rId22"/>
    <p:sldId id="339" r:id="rId23"/>
    <p:sldId id="340" r:id="rId24"/>
    <p:sldId id="341"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137" autoAdjust="0"/>
  </p:normalViewPr>
  <p:slideViewPr>
    <p:cSldViewPr snapToGrid="0">
      <p:cViewPr varScale="1">
        <p:scale>
          <a:sx n="82" d="100"/>
          <a:sy n="82" d="100"/>
        </p:scale>
        <p:origin x="73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your surroundings and locate:</a:t>
            </a:r>
          </a:p>
          <a:p>
            <a:r>
              <a:rPr lang="en-US" dirty="0"/>
              <a:t>• any potential dangers</a:t>
            </a:r>
          </a:p>
          <a:p>
            <a:r>
              <a:rPr lang="en-US" dirty="0"/>
              <a:t>• where to exit in case of emergency</a:t>
            </a:r>
          </a:p>
          <a:p>
            <a:r>
              <a:rPr lang="en-US" dirty="0"/>
              <a:t>• the hand washing station</a:t>
            </a:r>
          </a:p>
          <a:p>
            <a:r>
              <a:rPr lang="en-US" dirty="0"/>
              <a:t>• first aid kits in case of a minor accident</a:t>
            </a:r>
          </a:p>
          <a:p>
            <a:r>
              <a:rPr lang="en-US" dirty="0"/>
              <a:t>• the materials safety data sheets (MSDS)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8474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individuals should have a basic understanding of first aid and cardiopulmonary resuscitation (CPR) skills. CPR is a technique involving heart and lungs that is used when breathing stops. Administering CPR can restore breathing and restart the heart if heart failure accompanies the loss of breathing. This valuable technique should be learned by all in case an emergency arises where professional help is not immediately available. Emergencies happen all too often, and early intervention can save a life.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Would you know what to</a:t>
            </a:r>
            <a:r>
              <a:rPr lang="en-US" sz="1200" b="0" i="0" kern="1200" baseline="0" dirty="0">
                <a:solidFill>
                  <a:schemeClr val="tx1"/>
                </a:solidFill>
                <a:effectLst/>
                <a:latin typeface="+mn-lt"/>
                <a:ea typeface="+mn-ea"/>
                <a:cs typeface="+mn-cs"/>
              </a:rPr>
              <a:t> do in an emergency?</a:t>
            </a:r>
          </a:p>
          <a:p>
            <a:endParaRPr lang="en-US" sz="1200" b="0" i="0" kern="1200" baseline="0" dirty="0">
              <a:solidFill>
                <a:schemeClr val="tx1"/>
              </a:solidFill>
              <a:effectLst/>
              <a:latin typeface="+mn-lt"/>
              <a:ea typeface="+mn-ea"/>
              <a:cs typeface="+mn-cs"/>
            </a:endParaRPr>
          </a:p>
          <a:p>
            <a:r>
              <a:rPr lang="en-US" dirty="0"/>
              <a:t>Official 2012 Hands-Only CPR Instructional Video</a:t>
            </a:r>
          </a:p>
          <a:p>
            <a:r>
              <a:rPr lang="en-US" dirty="0"/>
              <a:t>Learn how to perform CPR in this 60-second video showing Hands-Only CPR in action</a:t>
            </a:r>
          </a:p>
          <a:p>
            <a:r>
              <a:rPr lang="en-US" dirty="0"/>
              <a:t>http://youtu.be/zSgmledxFe8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34309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a:t>
            </a:r>
            <a:r>
              <a:rPr lang="en-US" baseline="0" dirty="0"/>
              <a:t> and employees</a:t>
            </a:r>
            <a:r>
              <a:rPr lang="en-US" dirty="0"/>
              <a:t> must</a:t>
            </a:r>
            <a:r>
              <a:rPr lang="en-US" baseline="0" dirty="0"/>
              <a:t> be trained in first aid to handle medical emergencies. First aid is used to save lives and prevent further injury. Examples of first aid procedures include the following:</a:t>
            </a:r>
          </a:p>
          <a:p>
            <a:pPr marL="171450" indent="-171450">
              <a:buFont typeface="Arial" panose="020B0604020202020204" pitchFamily="34" charset="0"/>
              <a:buChar char="•"/>
            </a:pPr>
            <a:r>
              <a:rPr lang="en-US" baseline="0" dirty="0"/>
              <a:t>Preventing severe blood loss</a:t>
            </a:r>
          </a:p>
          <a:p>
            <a:pPr marL="171450" indent="-171450">
              <a:buFont typeface="Arial" panose="020B0604020202020204" pitchFamily="34" charset="0"/>
              <a:buChar char="•"/>
            </a:pPr>
            <a:r>
              <a:rPr lang="en-US" baseline="0" dirty="0"/>
              <a:t>Helping an individual to maintain breathing</a:t>
            </a:r>
          </a:p>
          <a:p>
            <a:pPr marL="171450" indent="-171450">
              <a:buFont typeface="Arial" panose="020B0604020202020204" pitchFamily="34" charset="0"/>
              <a:buChar char="•"/>
            </a:pPr>
            <a:r>
              <a:rPr lang="en-US" baseline="0" dirty="0"/>
              <a:t>Diluting or removing poisons from an individual’s body</a:t>
            </a:r>
          </a:p>
          <a:p>
            <a:pPr marL="171450" indent="-171450">
              <a:buFont typeface="Arial" panose="020B0604020202020204" pitchFamily="34" charset="0"/>
              <a:buChar char="•"/>
            </a:pPr>
            <a:r>
              <a:rPr lang="en-US" baseline="0" dirty="0"/>
              <a:t>Preventing shock</a:t>
            </a:r>
          </a:p>
          <a:p>
            <a:pPr marL="171450" indent="-171450">
              <a:buFont typeface="Arial" panose="020B0604020202020204" pitchFamily="34" charset="0"/>
              <a:buChar char="•"/>
            </a:pPr>
            <a:r>
              <a:rPr lang="en-US" baseline="0" dirty="0"/>
              <a:t>Treating burns properly </a:t>
            </a:r>
          </a:p>
          <a:p>
            <a:pPr marL="171450" indent="-171450">
              <a:buFont typeface="Arial" panose="020B0604020202020204" pitchFamily="34" charset="0"/>
              <a:buChar char="•"/>
            </a:pPr>
            <a:r>
              <a:rPr lang="en-US" baseline="0" dirty="0"/>
              <a:t>Immobilizing head and back injuries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11902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first aid kit is a collection of supplies and equipment for use in giving </a:t>
            </a:r>
            <a:r>
              <a:rPr lang="en-US" sz="1200" b="0" i="0" u="none" strike="noStrike" kern="1200" dirty="0">
                <a:solidFill>
                  <a:schemeClr val="tx1"/>
                </a:solidFill>
                <a:effectLst/>
                <a:latin typeface="+mn-lt"/>
                <a:ea typeface="+mn-ea"/>
                <a:cs typeface="+mn-cs"/>
              </a:rPr>
              <a:t>first aid</a:t>
            </a:r>
            <a:r>
              <a:rPr lang="en-US" sz="1200" b="0" i="0" kern="1200" dirty="0">
                <a:solidFill>
                  <a:schemeClr val="tx1"/>
                </a:solidFill>
                <a:effectLst/>
                <a:latin typeface="+mn-lt"/>
                <a:ea typeface="+mn-ea"/>
                <a:cs typeface="+mn-cs"/>
              </a:rPr>
              <a:t> and can be put together for the purpose by an individual or organization or purchased complete.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American Red</a:t>
            </a:r>
            <a:r>
              <a:rPr lang="en-US" sz="1200" b="0" i="0" kern="1200" baseline="0" dirty="0">
                <a:solidFill>
                  <a:schemeClr val="tx1"/>
                </a:solidFill>
                <a:effectLst/>
                <a:latin typeface="+mn-lt"/>
                <a:ea typeface="+mn-ea"/>
                <a:cs typeface="+mn-cs"/>
              </a:rPr>
              <a:t> Cross recommends that a</a:t>
            </a:r>
            <a:r>
              <a:rPr lang="en-US" sz="1200" b="0" i="0" kern="1200" dirty="0">
                <a:solidFill>
                  <a:schemeClr val="tx1"/>
                </a:solidFill>
                <a:effectLst/>
                <a:latin typeface="+mn-lt"/>
                <a:ea typeface="+mn-ea"/>
                <a:cs typeface="+mn-cs"/>
              </a:rPr>
              <a:t> good first aid kit should be checked,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restocked periodically and always contain the following items:</a:t>
            </a:r>
          </a:p>
          <a:p>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absorbent compress dressings (5 x 9 inches)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25 adhesive bandages (assorted sizes)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adhesive cloth tape (10 yards x 1 inch)</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antibiotic ointment packets (approximately 1 gram)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antiseptic wipe packets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blanket (space blanket)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breathing barrier (with one-way valve)</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First aid instruction booklet</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2 hydrocortisone ointment packets (approximately 1 gram each)</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1 instant cold compress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oral thermometer (non-mercury/non-glass)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packets of aspirin (81 mg each)</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pair of non-latex gloves (size: large)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scissors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roller bandage (3 inches wide)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roller bandage (4 inches wide)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sterile gauze pads (3 x 3 inches)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sterile gauze pads (4 x 4 inches)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triangular bandages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tweezers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 you have a first aid kit at</a:t>
            </a:r>
            <a:r>
              <a:rPr lang="en-US" baseline="0" dirty="0"/>
              <a:t> your workplace</a:t>
            </a:r>
            <a:r>
              <a:rPr lang="en-US" dirty="0"/>
              <a:t>? In your car?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American Red Cross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Anatomy of a First Aid Kit.</a:t>
            </a:r>
            <a:endParaRPr lang="en-US" dirty="0"/>
          </a:p>
          <a:p>
            <a:pPr marL="0" indent="0">
              <a:buFont typeface="Arial" panose="020B0604020202020204" pitchFamily="34" charset="0"/>
              <a:buNone/>
            </a:pPr>
            <a:r>
              <a:rPr lang="en-US" dirty="0"/>
              <a:t>http://www.redcross.org/prepare/location/home-family/get-kit/anatomy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95227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Click on image and review the items that need to be in an emergency</a:t>
            </a:r>
            <a:r>
              <a:rPr lang="en-US" baseline="0" dirty="0"/>
              <a:t> supply kit.</a:t>
            </a:r>
            <a:endParaRPr lang="en-US" dirty="0"/>
          </a:p>
          <a:p>
            <a:endParaRPr lang="en-US" dirty="0"/>
          </a:p>
          <a:p>
            <a:r>
              <a:rPr lang="en-US" dirty="0"/>
              <a:t>Ready asks individuals to do three key things: </a:t>
            </a:r>
          </a:p>
          <a:p>
            <a:pPr marL="171450" indent="-171450">
              <a:buFont typeface="Arial" panose="020B0604020202020204" pitchFamily="34" charset="0"/>
              <a:buChar char="•"/>
            </a:pPr>
            <a:r>
              <a:rPr lang="en-US" dirty="0"/>
              <a:t>get an emergency supply kit</a:t>
            </a:r>
          </a:p>
          <a:p>
            <a:pPr marL="171450" indent="-171450">
              <a:buFont typeface="Arial" panose="020B0604020202020204" pitchFamily="34" charset="0"/>
              <a:buChar char="•"/>
            </a:pPr>
            <a:r>
              <a:rPr lang="en-US" dirty="0"/>
              <a:t>make a family emergency plan</a:t>
            </a:r>
          </a:p>
          <a:p>
            <a:pPr marL="171450" indent="-171450">
              <a:buFont typeface="Arial" panose="020B0604020202020204" pitchFamily="34" charset="0"/>
              <a:buChar char="•"/>
            </a:pPr>
            <a:r>
              <a:rPr lang="en-US" dirty="0"/>
              <a:t>be informed about the different types of emergencies that could occur and their appropriate responses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Individuals should also</a:t>
            </a:r>
            <a:r>
              <a:rPr lang="en-US" baseline="0" dirty="0"/>
              <a:t> </a:t>
            </a:r>
            <a:r>
              <a:rPr lang="en-US" dirty="0"/>
              <a:t>consider having at least two emergency</a:t>
            </a:r>
            <a:r>
              <a:rPr lang="en-US" baseline="0" dirty="0"/>
              <a:t> </a:t>
            </a:r>
            <a:r>
              <a:rPr lang="en-US" dirty="0"/>
              <a:t>supply kits, one full kit at home and smaller</a:t>
            </a:r>
            <a:r>
              <a:rPr lang="en-US" baseline="0" dirty="0"/>
              <a:t> </a:t>
            </a:r>
            <a:r>
              <a:rPr lang="en-US" dirty="0"/>
              <a:t>portable kits in their workplace, vehicle or</a:t>
            </a:r>
            <a:r>
              <a:rPr lang="en-US" baseline="0" dirty="0"/>
              <a:t> </a:t>
            </a:r>
            <a:r>
              <a:rPr lang="en-US" dirty="0"/>
              <a:t>other places they spend time.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a:t>
            </a:r>
            <a:r>
              <a:rPr lang="en-US" baseline="0" dirty="0"/>
              <a:t> you have an emergency supply kit at home? In your vehicle? At your workplace?</a:t>
            </a:r>
            <a:endParaRPr lang="en-US" dirty="0"/>
          </a:p>
          <a:p>
            <a:endParaRPr lang="en-US" dirty="0"/>
          </a:p>
          <a:p>
            <a:r>
              <a:rPr lang="en-US" dirty="0"/>
              <a:t>Federal Emergency Management Agency (FEMA)</a:t>
            </a:r>
          </a:p>
          <a:p>
            <a:r>
              <a:rPr lang="en-US" dirty="0"/>
              <a:t>All Americans should have some basic</a:t>
            </a:r>
            <a:r>
              <a:rPr lang="en-US" baseline="0" dirty="0"/>
              <a:t> </a:t>
            </a:r>
            <a:r>
              <a:rPr lang="en-US" dirty="0"/>
              <a:t>supplies on hand in order to survive for at</a:t>
            </a:r>
            <a:r>
              <a:rPr lang="en-US" baseline="0" dirty="0"/>
              <a:t> </a:t>
            </a:r>
            <a:r>
              <a:rPr lang="en-US" dirty="0"/>
              <a:t>least three days if an emergency occurs. </a:t>
            </a:r>
          </a:p>
          <a:p>
            <a:r>
              <a:rPr lang="en-US" dirty="0"/>
              <a:t>http://www.fema.gov/media-library-data/1390846764394-dc08e309debe561d866b05ac84daf1ee/checklist_2014.pdf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9678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important laws to protect employee health and safety. It requires</a:t>
            </a:r>
            <a:r>
              <a:rPr lang="en-US" baseline="0" dirty="0"/>
              <a:t> </a:t>
            </a:r>
            <a:r>
              <a:rPr lang="en-US" dirty="0"/>
              <a:t>employers to make the workplace free of hazards that might cause injury or death to</a:t>
            </a:r>
            <a:r>
              <a:rPr lang="en-US" baseline="0" dirty="0"/>
              <a:t> </a:t>
            </a:r>
            <a:r>
              <a:rPr lang="en-US" dirty="0"/>
              <a:t>employees.</a:t>
            </a:r>
          </a:p>
          <a:p>
            <a:endParaRPr lang="en-US" dirty="0"/>
          </a:p>
          <a:p>
            <a:r>
              <a:rPr lang="en-US" dirty="0"/>
              <a:t>The OSH Act also established the Occupational Safety and Health Administration (OSHA). It is</a:t>
            </a:r>
            <a:r>
              <a:rPr lang="en-US" baseline="0" dirty="0"/>
              <a:t> </a:t>
            </a:r>
            <a:r>
              <a:rPr lang="en-US" dirty="0"/>
              <a:t>the federal agency responsible for making sure that the laws of the OSH Act are followed.</a:t>
            </a:r>
            <a:r>
              <a:rPr lang="en-US" baseline="0" dirty="0"/>
              <a:t> </a:t>
            </a:r>
            <a:r>
              <a:rPr lang="en-US" dirty="0"/>
              <a:t>The OSHA Job Safety and Health: It's the Law poster, available for free from OSHA, informs</a:t>
            </a:r>
            <a:r>
              <a:rPr lang="en-US" baseline="0" dirty="0"/>
              <a:t> </a:t>
            </a:r>
            <a:r>
              <a:rPr lang="en-US" dirty="0"/>
              <a:t>workers of their rights under the Occupational Safety and Health Act. All covered employers are</a:t>
            </a:r>
            <a:r>
              <a:rPr lang="en-US" baseline="0" dirty="0"/>
              <a:t> </a:t>
            </a:r>
            <a:r>
              <a:rPr lang="en-US" dirty="0"/>
              <a:t>required to display the poster in their workplace. Employers do not need to replace previous</a:t>
            </a:r>
            <a:r>
              <a:rPr lang="en-US" baseline="0" dirty="0"/>
              <a:t> </a:t>
            </a:r>
            <a:r>
              <a:rPr lang="en-US" dirty="0"/>
              <a:t>versions of the poster. Employers must display the poster in a conspicuous place where workers</a:t>
            </a:r>
            <a:r>
              <a:rPr lang="en-US" baseline="0" dirty="0"/>
              <a:t> </a:t>
            </a:r>
            <a:r>
              <a:rPr lang="en-US" dirty="0"/>
              <a:t>can see it.</a:t>
            </a:r>
          </a:p>
          <a:p>
            <a:endParaRPr lang="en-US" dirty="0"/>
          </a:p>
          <a:p>
            <a:r>
              <a:rPr lang="en-US" dirty="0"/>
              <a:t>Occupational Health and Safety Administration With the Occupational Safety and Health Act of 1970, Congress created the Occupational Safety and Health Administration (OSHA) to assure safe and healthful working conditions for working men and women by setting and enforcing standards and by providing training, outreach, education and assistance. </a:t>
            </a:r>
          </a:p>
          <a:p>
            <a:r>
              <a:rPr lang="en-US" dirty="0"/>
              <a:t>http://www.osha.gov/index.html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4408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Routes, Emergency Action Plans, Fire Prevention Plans and Fire Protection</a:t>
            </a:r>
          </a:p>
          <a:p>
            <a:r>
              <a:rPr lang="en-US" dirty="0"/>
              <a:t>Monthly Employee Training courtesy of Federal Safety Solutions, LLC</a:t>
            </a:r>
          </a:p>
          <a:p>
            <a:r>
              <a:rPr lang="en-US" dirty="0"/>
              <a:t>https://youtu.be/GYoUWKhKQdI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497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answer independently in short paragraphs on paper or allow for classroom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06864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constitutes an emergency or disaster</a:t>
            </a:r>
            <a:r>
              <a:rPr lang="en-US" baseline="0" dirty="0"/>
              <a:t> at the workplace? </a:t>
            </a:r>
            <a:r>
              <a:rPr lang="en-US" sz="1200" b="0" i="0" kern="1200" dirty="0">
                <a:solidFill>
                  <a:schemeClr val="tx1"/>
                </a:solidFill>
                <a:effectLst/>
                <a:latin typeface="+mn-lt"/>
                <a:ea typeface="+mn-ea"/>
                <a:cs typeface="+mn-cs"/>
              </a:rPr>
              <a:t>A workplace emergency or disaster is an unforeseen situation that threatens your employees, customers, or the public; disrupts or shuts down your operations; or causes physical or environmental damage. Emergencies may be natural or man-made and may include the following:</a:t>
            </a:r>
            <a:endParaRPr lang="en-US" sz="1200" b="0" i="0" kern="1200" baseline="0" dirty="0">
              <a:solidFill>
                <a:schemeClr val="tx1"/>
              </a:solidFill>
              <a:effectLst/>
              <a:latin typeface="+mn-lt"/>
              <a:ea typeface="+mn-ea"/>
              <a:cs typeface="+mn-cs"/>
            </a:endParaRPr>
          </a:p>
          <a:p>
            <a:endParaRPr lang="en-US" baseline="0" dirty="0"/>
          </a:p>
          <a:p>
            <a:pPr marL="171450" indent="-171450">
              <a:buFont typeface="Arial" panose="020B0604020202020204" pitchFamily="34" charset="0"/>
              <a:buChar char="•"/>
            </a:pPr>
            <a:r>
              <a:rPr lang="en-US" baseline="0" dirty="0"/>
              <a:t>Chemical emergency</a:t>
            </a:r>
          </a:p>
          <a:p>
            <a:pPr marL="171450" indent="-171450">
              <a:buFont typeface="Arial" panose="020B0604020202020204" pitchFamily="34" charset="0"/>
              <a:buChar char="•"/>
            </a:pPr>
            <a:r>
              <a:rPr lang="en-US" baseline="0" dirty="0"/>
              <a:t>Civil disturbances</a:t>
            </a:r>
          </a:p>
          <a:p>
            <a:pPr marL="171450" indent="-171450">
              <a:buFont typeface="Arial" panose="020B0604020202020204" pitchFamily="34" charset="0"/>
              <a:buChar char="•"/>
            </a:pPr>
            <a:r>
              <a:rPr lang="en-US" baseline="0" dirty="0"/>
              <a:t>Earthquake</a:t>
            </a:r>
          </a:p>
          <a:p>
            <a:pPr marL="171450" indent="-171450">
              <a:buFont typeface="Arial" panose="020B0604020202020204" pitchFamily="34" charset="0"/>
              <a:buChar char="•"/>
            </a:pPr>
            <a:r>
              <a:rPr lang="en-US" baseline="0" dirty="0"/>
              <a:t>Fire</a:t>
            </a:r>
          </a:p>
          <a:p>
            <a:pPr marL="171450" indent="-171450">
              <a:buFont typeface="Arial" panose="020B0604020202020204" pitchFamily="34" charset="0"/>
              <a:buChar char="•"/>
            </a:pPr>
            <a:r>
              <a:rPr lang="en-US" baseline="0" dirty="0"/>
              <a:t>Flood</a:t>
            </a:r>
          </a:p>
          <a:p>
            <a:pPr marL="171450" indent="-171450">
              <a:buFont typeface="Arial" panose="020B0604020202020204" pitchFamily="34" charset="0"/>
              <a:buChar char="•"/>
            </a:pPr>
            <a:r>
              <a:rPr lang="en-US" baseline="0" dirty="0"/>
              <a:t>Hurricane</a:t>
            </a:r>
          </a:p>
          <a:p>
            <a:pPr marL="171450" indent="-171450">
              <a:buFont typeface="Arial" panose="020B0604020202020204" pitchFamily="34" charset="0"/>
              <a:buChar char="•"/>
            </a:pPr>
            <a:r>
              <a:rPr lang="en-US" baseline="0" dirty="0"/>
              <a:t>Medical emergency</a:t>
            </a:r>
          </a:p>
          <a:p>
            <a:pPr marL="171450" indent="-171450">
              <a:buFont typeface="Arial" panose="020B0604020202020204" pitchFamily="34" charset="0"/>
              <a:buChar char="•"/>
            </a:pPr>
            <a:r>
              <a:rPr lang="en-US" baseline="0" dirty="0"/>
              <a:t>Power outage</a:t>
            </a:r>
          </a:p>
          <a:p>
            <a:pPr marL="171450" indent="-171450">
              <a:buFont typeface="Arial" panose="020B0604020202020204" pitchFamily="34" charset="0"/>
              <a:buChar char="•"/>
            </a:pPr>
            <a:r>
              <a:rPr lang="en-US" baseline="0" dirty="0"/>
              <a:t>Terrorism</a:t>
            </a:r>
          </a:p>
          <a:p>
            <a:pPr marL="171450" indent="-171450">
              <a:buFont typeface="Arial" panose="020B0604020202020204" pitchFamily="34" charset="0"/>
              <a:buChar char="•"/>
            </a:pPr>
            <a:r>
              <a:rPr lang="en-US" baseline="0" dirty="0"/>
              <a:t>Thunderstorm</a:t>
            </a:r>
          </a:p>
          <a:p>
            <a:pPr marL="171450" indent="-171450">
              <a:buFont typeface="Arial" panose="020B0604020202020204" pitchFamily="34" charset="0"/>
              <a:buChar char="•"/>
            </a:pPr>
            <a:r>
              <a:rPr lang="en-US" baseline="0" dirty="0"/>
              <a:t>Tornado</a:t>
            </a:r>
          </a:p>
          <a:p>
            <a:pPr marL="171450" indent="-171450">
              <a:buFont typeface="Arial" panose="020B0604020202020204" pitchFamily="34" charset="0"/>
              <a:buChar char="•"/>
            </a:pPr>
            <a:r>
              <a:rPr lang="en-US" baseline="0" dirty="0"/>
              <a:t>Tsunami</a:t>
            </a:r>
          </a:p>
          <a:p>
            <a:pPr marL="171450" indent="-171450">
              <a:buFont typeface="Arial" panose="020B0604020202020204" pitchFamily="34" charset="0"/>
              <a:buChar char="•"/>
            </a:pPr>
            <a:r>
              <a:rPr lang="en-US" baseline="0" dirty="0"/>
              <a:t>Volcano eruptions</a:t>
            </a:r>
          </a:p>
          <a:p>
            <a:pPr marL="171450" indent="-171450">
              <a:buFont typeface="Arial" panose="020B0604020202020204" pitchFamily="34" charset="0"/>
              <a:buChar char="•"/>
            </a:pPr>
            <a:r>
              <a:rPr lang="en-US" baseline="0" dirty="0"/>
              <a:t>Wildfire</a:t>
            </a:r>
          </a:p>
          <a:p>
            <a:pPr marL="171450" indent="-171450">
              <a:buFont typeface="Arial" panose="020B0604020202020204" pitchFamily="34" charset="0"/>
              <a:buChar char="•"/>
            </a:pPr>
            <a:r>
              <a:rPr lang="en-US" baseline="0" dirty="0"/>
              <a:t>Winter storm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Workplace violence resulting in bodily harm and trauma</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Teacher note: You may opt to assign each student one word on the slide. Ask the students how their word relates to handling an emergency or disaster at the workplace.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10253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invest in a preparedness program. The following are good reasons:</a:t>
            </a:r>
          </a:p>
          <a:p>
            <a:endParaRPr lang="en-US" dirty="0"/>
          </a:p>
          <a:p>
            <a:pPr marL="171450" indent="-171450">
              <a:buFont typeface="Arial" panose="020B0604020202020204" pitchFamily="34" charset="0"/>
              <a:buChar char="•"/>
            </a:pPr>
            <a:r>
              <a:rPr lang="en-US" dirty="0"/>
              <a:t>Up to 40% of businesses affected by a natural or human-caused disaster never reopen. (Source: Insurance Information Institute)</a:t>
            </a:r>
          </a:p>
          <a:p>
            <a:pPr marL="171450" indent="-171450">
              <a:buFont typeface="Arial" panose="020B0604020202020204" pitchFamily="34" charset="0"/>
              <a:buChar char="•"/>
            </a:pPr>
            <a:r>
              <a:rPr lang="en-US" dirty="0"/>
              <a:t>Customers expect delivery of products or services on time. If there is a significant delay, customers may go to a competitor.</a:t>
            </a:r>
          </a:p>
          <a:p>
            <a:pPr marL="171450" indent="-171450">
              <a:buFont typeface="Arial" panose="020B0604020202020204" pitchFamily="34" charset="0"/>
              <a:buChar char="•"/>
            </a:pPr>
            <a:r>
              <a:rPr lang="en-US" dirty="0"/>
              <a:t>Larger businesses are asking their suppliers about preparedness. They want to be sure that their supply chain is not interrupted. Failure to implement a preparedness program risks losing business to competitors who can demonstrate they have a plan.</a:t>
            </a:r>
          </a:p>
          <a:p>
            <a:pPr marL="171450" indent="-171450">
              <a:buFont typeface="Arial" panose="020B0604020202020204" pitchFamily="34" charset="0"/>
              <a:buChar char="•"/>
            </a:pPr>
            <a:r>
              <a:rPr lang="en-US" dirty="0"/>
              <a:t>Insurance is only a partial solution. It does not cover all losses and it will not replace customers.</a:t>
            </a:r>
          </a:p>
          <a:p>
            <a:pPr marL="171450" indent="-171450">
              <a:buFont typeface="Arial" panose="020B0604020202020204" pitchFamily="34" charset="0"/>
              <a:buChar char="•"/>
            </a:pPr>
            <a:r>
              <a:rPr lang="en-US" dirty="0"/>
              <a:t>Many disasters — natural or human-caused — may overwhelm the resources of even the largest public agencies. Or they may not be able to reach every facility in time.</a:t>
            </a:r>
          </a:p>
          <a:p>
            <a:pPr marL="171450" indent="-171450">
              <a:buFont typeface="Arial" panose="020B0604020202020204" pitchFamily="34" charset="0"/>
              <a:buChar char="•"/>
            </a:pPr>
            <a:r>
              <a:rPr lang="en-US" dirty="0"/>
              <a:t>News travels fast and perceptions often differ from reality. Businesses need to reach out to customers and other stakeholders quickly.</a:t>
            </a:r>
          </a:p>
          <a:p>
            <a:pPr marL="171450" indent="-171450">
              <a:buFont typeface="Arial" panose="020B0604020202020204" pitchFamily="34" charset="0"/>
              <a:buChar char="•"/>
            </a:pPr>
            <a:r>
              <a:rPr lang="en-US" dirty="0"/>
              <a:t>According to Staples’ Business Safety Survey: Natural Disasters Top Concern, states that nearly (62 percent) of businesses said they have not reassessed their emergency safety plans.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5485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is to prepare to respond to an emergency before it happens. A preparedness policy that is consistent with the mission and vision of the business should be written and disseminated by management. The policy should define roles and responsibilities. It should authorize selected employees to develop the program and keep it current. The policy should also define the goals and objectives of the program. Typical goals of the preparedness program include:</a:t>
            </a:r>
          </a:p>
          <a:p>
            <a:endParaRPr lang="en-US" dirty="0"/>
          </a:p>
          <a:p>
            <a:pPr marL="171450" indent="-171450">
              <a:buFont typeface="Arial" panose="020B0604020202020204" pitchFamily="34" charset="0"/>
              <a:buChar char="•"/>
            </a:pPr>
            <a:r>
              <a:rPr lang="en-US" dirty="0"/>
              <a:t>Protect the safety of employees, visitors, contractors and others at risk from hazards at the facility. Plan for persons with disabilities and functional needs.</a:t>
            </a:r>
          </a:p>
          <a:p>
            <a:pPr marL="171450" indent="-171450">
              <a:buFont typeface="Arial" panose="020B0604020202020204" pitchFamily="34" charset="0"/>
              <a:buChar char="•"/>
            </a:pPr>
            <a:r>
              <a:rPr lang="en-US" dirty="0"/>
              <a:t>Maintain customer service by minimizing interruptions or disruptions of business operations</a:t>
            </a:r>
          </a:p>
          <a:p>
            <a:pPr marL="171450" indent="-171450">
              <a:buFont typeface="Arial" panose="020B0604020202020204" pitchFamily="34" charset="0"/>
              <a:buChar char="•"/>
            </a:pPr>
            <a:r>
              <a:rPr lang="en-US" dirty="0"/>
              <a:t>Protect facilities, physical assets and electronic information</a:t>
            </a:r>
          </a:p>
          <a:p>
            <a:pPr marL="171450" indent="-171450">
              <a:buFont typeface="Arial" panose="020B0604020202020204" pitchFamily="34" charset="0"/>
              <a:buChar char="•"/>
            </a:pPr>
            <a:r>
              <a:rPr lang="en-US" dirty="0"/>
              <a:t>Prevent environmental contamination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9514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www.ready.gov, </a:t>
            </a:r>
            <a:r>
              <a:rPr lang="en-US" sz="1200" b="0" i="0" kern="1200" dirty="0">
                <a:solidFill>
                  <a:schemeClr val="tx1"/>
                </a:solidFill>
                <a:effectLst/>
                <a:latin typeface="+mn-lt"/>
                <a:ea typeface="+mn-ea"/>
                <a:cs typeface="+mn-cs"/>
              </a:rPr>
              <a:t>businesses can do much to prepare for the impact of the many hazards they face in today’s world including natural hazards like floods, hurricanes, tornadoes, earthquakes and widespread serious illness such as the H1N1 flu virus pandemic. Human-caused hazards include accidents, acts of violence by people and acts of terrorism. Examples of technology-related hazards are the failure or malfunction of systems, equipment or software.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3585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process should take an “all hazards” approach. There are many different threats or hazards. The probability that a specific hazard will impact your business is hard to determine. That’s why it’s important to consider many different threats and hazards and the likelihood they will occur.</a:t>
            </a:r>
          </a:p>
          <a:p>
            <a:endParaRPr lang="en-US" dirty="0"/>
          </a:p>
          <a:p>
            <a:r>
              <a:rPr lang="en-US" dirty="0"/>
              <a:t>www.ready.gov</a:t>
            </a:r>
          </a:p>
          <a:p>
            <a:r>
              <a:rPr lang="en-US" sz="1200" b="0" i="0" kern="1200" dirty="0">
                <a:solidFill>
                  <a:schemeClr val="tx1"/>
                </a:solidFill>
                <a:effectLst/>
                <a:latin typeface="+mn-lt"/>
                <a:ea typeface="+mn-ea"/>
                <a:cs typeface="+mn-cs"/>
              </a:rPr>
              <a:t>Technological &amp; Accidental Hazards.</a:t>
            </a:r>
            <a:endParaRPr lang="en-US" dirty="0"/>
          </a:p>
          <a:p>
            <a:r>
              <a:rPr lang="en-US" dirty="0"/>
              <a:t>http://www.ready.gov/technological-accidental-hazards</a:t>
            </a:r>
          </a:p>
          <a:p>
            <a:endParaRPr lang="en-US" dirty="0"/>
          </a:p>
          <a:p>
            <a:r>
              <a:rPr lang="en-US" dirty="0"/>
              <a:t>Teacher note: You</a:t>
            </a:r>
            <a:r>
              <a:rPr lang="en-US" baseline="0" dirty="0"/>
              <a:t> may opt to c</a:t>
            </a:r>
            <a:r>
              <a:rPr lang="en-US" dirty="0"/>
              <a:t>lick on the four types of hazards and discuss each one in detail.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84840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the preparedness program includes identifying and assessing resources, writing plans, developing a system to manage incidents and training employees so they can execute plans.</a:t>
            </a:r>
          </a:p>
          <a:p>
            <a:endParaRPr lang="en-US" dirty="0"/>
          </a:p>
          <a:p>
            <a:pPr marL="171450" indent="-171450">
              <a:buFont typeface="Arial" panose="020B0604020202020204" pitchFamily="34" charset="0"/>
              <a:buChar char="•"/>
            </a:pPr>
            <a:r>
              <a:rPr lang="en-US" dirty="0"/>
              <a:t>Resource Management: Resources needed for responding to emergencies, continuing business operations and communicating during and after an incident should be identified and assessed.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Emergency Response Plan: Plans to protect people, property and the environment should be developed. Plans should include evacuation, sheltering in place and lockdown as well as plans for other types of threats identified during the risk assessment.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Crisis Communications Plan: A plan should be established to communicate with employees, customers, the news media and stakeholders.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Business Continuity Plan: A business continuity plan that includes recovery strategies to overcome the disruption of business should be developed.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Information Technology Plan: A plan to recover computer hardware, connectivity and electronic data to support critical business processes should be developed.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Employee Assistance and Support: The business preparedness plan should encourage employees and their families to develop family preparedness plans. Plans should also be developed to support the needs of employees following an incident.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Incident Management: An incident management system is needed to define responsibilities and coordinate activities before, during and following an incident.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Training: Persons with a defined role in the preparedness program should be trained to do their assigned tasks. All employees should be trained so they can take appropriate protective actions during an emergency.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0441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should conduct testing and exercises to evaluate the effectiveness of the preparedness program, make sure employees know what to do and find any missing parts. There are many benefits to testing and exercises:</a:t>
            </a:r>
          </a:p>
          <a:p>
            <a:endParaRPr lang="en-US" dirty="0"/>
          </a:p>
          <a:p>
            <a:pPr marL="171450" indent="-171450">
              <a:buFont typeface="Arial" panose="020B0604020202020204" pitchFamily="34" charset="0"/>
              <a:buChar char="•"/>
            </a:pPr>
            <a:r>
              <a:rPr lang="en-US" dirty="0"/>
              <a:t>Train personnel; clarify roles and responsibilities</a:t>
            </a:r>
          </a:p>
          <a:p>
            <a:pPr marL="171450" indent="-171450">
              <a:buFont typeface="Arial" panose="020B0604020202020204" pitchFamily="34" charset="0"/>
              <a:buChar char="•"/>
            </a:pPr>
            <a:r>
              <a:rPr lang="en-US" dirty="0"/>
              <a:t>Reinforce knowledge of procedures, facilities, systems and equipment</a:t>
            </a:r>
          </a:p>
          <a:p>
            <a:pPr marL="171450" indent="-171450">
              <a:buFont typeface="Arial" panose="020B0604020202020204" pitchFamily="34" charset="0"/>
              <a:buChar char="•"/>
            </a:pPr>
            <a:r>
              <a:rPr lang="en-US" dirty="0"/>
              <a:t>Improve individual performance as well as organizational coordination and communications</a:t>
            </a:r>
          </a:p>
          <a:p>
            <a:pPr marL="171450" indent="-171450">
              <a:buFont typeface="Arial" panose="020B0604020202020204" pitchFamily="34" charset="0"/>
              <a:buChar char="•"/>
            </a:pPr>
            <a:r>
              <a:rPr lang="en-US" dirty="0"/>
              <a:t>Evaluate policies, plans, procedures and the knowledge and skills of team members</a:t>
            </a:r>
          </a:p>
          <a:p>
            <a:pPr marL="171450" indent="-171450">
              <a:buFont typeface="Arial" panose="020B0604020202020204" pitchFamily="34" charset="0"/>
              <a:buChar char="•"/>
            </a:pPr>
            <a:r>
              <a:rPr lang="en-US" dirty="0"/>
              <a:t>Reveal weaknesses and resource gaps</a:t>
            </a:r>
          </a:p>
          <a:p>
            <a:pPr marL="171450" indent="-171450">
              <a:buFont typeface="Arial" panose="020B0604020202020204" pitchFamily="34" charset="0"/>
              <a:buChar char="•"/>
            </a:pPr>
            <a:r>
              <a:rPr lang="en-US" dirty="0"/>
              <a:t>Comply with local laws, codes and regulations</a:t>
            </a:r>
          </a:p>
          <a:p>
            <a:pPr marL="171450" indent="-171450">
              <a:buFont typeface="Arial" panose="020B0604020202020204" pitchFamily="34" charset="0"/>
              <a:buChar char="•"/>
            </a:pPr>
            <a:r>
              <a:rPr lang="en-US" dirty="0"/>
              <a:t>Gain recognition for the emergency management and business continuity program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33885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opportunities for program improvement following an actual incident. A critique should be conducted to assess the response to the incident. Lessons learned from incidents that occur within the community, within the business’ industry or nationally can identify needs for preparedness program changes.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2178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zSgmledxFe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fema.gov/media-library-data/1390846764394-dc08e309debe561d866b05ac84daf1ee/checklist_2014.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GYoUWKhKQdI"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ready.gov/technological-accidental-hazard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6045005"/>
          </a:xfrm>
        </p:spPr>
        <p:txBody>
          <a:bodyPr>
            <a:normAutofit/>
          </a:bodyPr>
          <a:lstStyle/>
          <a:p>
            <a:r>
              <a:rPr lang="en-US" sz="6000" dirty="0"/>
              <a:t>Emergency Procedures at the Workplace</a:t>
            </a:r>
            <a:br>
              <a:rPr lang="en-US" sz="6000" dirty="0"/>
            </a:br>
            <a:br>
              <a:rPr lang="en-US" sz="6000" dirty="0"/>
            </a:br>
            <a:br>
              <a:rPr lang="en-US" sz="6000" dirty="0"/>
            </a:br>
            <a:r>
              <a:rPr lang="en-US" sz="3200" dirty="0"/>
              <a:t>Practicum in Human Services</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38C2-84CE-4383-827A-0B9269478E9C}"/>
              </a:ext>
            </a:extLst>
          </p:cNvPr>
          <p:cNvSpPr>
            <a:spLocks noGrp="1"/>
          </p:cNvSpPr>
          <p:nvPr>
            <p:ph type="title"/>
          </p:nvPr>
        </p:nvSpPr>
        <p:spPr/>
        <p:txBody>
          <a:bodyPr/>
          <a:lstStyle/>
          <a:p>
            <a:r>
              <a:rPr lang="en-US" dirty="0"/>
              <a:t>Program Improvement</a:t>
            </a:r>
          </a:p>
        </p:txBody>
      </p:sp>
      <p:sp>
        <p:nvSpPr>
          <p:cNvPr id="3" name="Content Placeholder 2">
            <a:extLst>
              <a:ext uri="{FF2B5EF4-FFF2-40B4-BE49-F238E27FC236}">
                <a16:creationId xmlns:a16="http://schemas.microsoft.com/office/drawing/2014/main" id="{DAD83315-0060-442F-A4EB-52AB58C2B0F8}"/>
              </a:ext>
            </a:extLst>
          </p:cNvPr>
          <p:cNvSpPr>
            <a:spLocks noGrp="1"/>
          </p:cNvSpPr>
          <p:nvPr>
            <p:ph sz="half" idx="1"/>
          </p:nvPr>
        </p:nvSpPr>
        <p:spPr/>
        <p:txBody>
          <a:bodyPr/>
          <a:lstStyle/>
          <a:p>
            <a:r>
              <a:rPr lang="en-US" sz="2400" dirty="0"/>
              <a:t>There are opportunities for program improvement following an actual incident. </a:t>
            </a:r>
          </a:p>
          <a:p>
            <a:endParaRPr lang="en-US" dirty="0"/>
          </a:p>
        </p:txBody>
      </p:sp>
      <p:pic>
        <p:nvPicPr>
          <p:cNvPr id="4" name="Content Placeholder 1">
            <a:extLst>
              <a:ext uri="{FF2B5EF4-FFF2-40B4-BE49-F238E27FC236}">
                <a16:creationId xmlns:a16="http://schemas.microsoft.com/office/drawing/2014/main" id="{BEA076CD-E19B-4994-8DF9-97FEFDB12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898" y="1283509"/>
            <a:ext cx="4572000" cy="4572000"/>
          </a:xfrm>
          <a:prstGeom prst="rect">
            <a:avLst/>
          </a:prstGeom>
        </p:spPr>
      </p:pic>
    </p:spTree>
    <p:extLst>
      <p:ext uri="{BB962C8B-B14F-4D97-AF65-F5344CB8AC3E}">
        <p14:creationId xmlns:p14="http://schemas.microsoft.com/office/powerpoint/2010/main" val="342546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B2E7-9C76-47DF-A24E-2925146FAE1C}"/>
              </a:ext>
            </a:extLst>
          </p:cNvPr>
          <p:cNvSpPr>
            <a:spLocks noGrp="1"/>
          </p:cNvSpPr>
          <p:nvPr>
            <p:ph type="title"/>
          </p:nvPr>
        </p:nvSpPr>
        <p:spPr/>
        <p:txBody>
          <a:bodyPr/>
          <a:lstStyle/>
          <a:p>
            <a:r>
              <a:rPr lang="en-US" dirty="0"/>
              <a:t>Emergency Guidelines</a:t>
            </a:r>
          </a:p>
        </p:txBody>
      </p:sp>
      <p:sp>
        <p:nvSpPr>
          <p:cNvPr id="3" name="Content Placeholder 2">
            <a:extLst>
              <a:ext uri="{FF2B5EF4-FFF2-40B4-BE49-F238E27FC236}">
                <a16:creationId xmlns:a16="http://schemas.microsoft.com/office/drawing/2014/main" id="{3C10D564-B443-4A82-A2D3-4F1810D53F50}"/>
              </a:ext>
            </a:extLst>
          </p:cNvPr>
          <p:cNvSpPr>
            <a:spLocks noGrp="1"/>
          </p:cNvSpPr>
          <p:nvPr>
            <p:ph sz="half" idx="1"/>
          </p:nvPr>
        </p:nvSpPr>
        <p:spPr/>
        <p:txBody>
          <a:bodyPr/>
          <a:lstStyle/>
          <a:p>
            <a:r>
              <a:rPr lang="en-US" dirty="0"/>
              <a:t>Be sure to locate:</a:t>
            </a:r>
          </a:p>
          <a:p>
            <a:pPr marL="457200" indent="-457200">
              <a:buClr>
                <a:schemeClr val="accent1"/>
              </a:buClr>
              <a:buFont typeface="Wingdings" panose="05000000000000000000" pitchFamily="2" charset="2"/>
              <a:buChar char="Ø"/>
            </a:pPr>
            <a:r>
              <a:rPr lang="en-US" dirty="0"/>
              <a:t>Potential dangers</a:t>
            </a:r>
          </a:p>
          <a:p>
            <a:pPr marL="457200" indent="-457200">
              <a:buClr>
                <a:schemeClr val="accent1"/>
              </a:buClr>
              <a:buFont typeface="Wingdings" panose="05000000000000000000" pitchFamily="2" charset="2"/>
              <a:buChar char="Ø"/>
            </a:pPr>
            <a:r>
              <a:rPr lang="en-US" dirty="0"/>
              <a:t>Emergency exits and routes</a:t>
            </a:r>
          </a:p>
          <a:p>
            <a:pPr marL="457200" indent="-457200">
              <a:buClr>
                <a:schemeClr val="accent1"/>
              </a:buClr>
              <a:buFont typeface="Wingdings" panose="05000000000000000000" pitchFamily="2" charset="2"/>
              <a:buChar char="Ø"/>
            </a:pPr>
            <a:r>
              <a:rPr lang="en-US" dirty="0"/>
              <a:t>Hand washing stations</a:t>
            </a:r>
          </a:p>
          <a:p>
            <a:pPr marL="457200" indent="-457200">
              <a:buClr>
                <a:schemeClr val="accent1"/>
              </a:buClr>
              <a:buFont typeface="Wingdings" panose="05000000000000000000" pitchFamily="2" charset="2"/>
              <a:buChar char="Ø"/>
            </a:pPr>
            <a:r>
              <a:rPr lang="en-US" dirty="0"/>
              <a:t>First aid kits</a:t>
            </a:r>
          </a:p>
          <a:p>
            <a:pPr marL="457200" indent="-457200">
              <a:buClr>
                <a:schemeClr val="accent1"/>
              </a:buClr>
              <a:buFont typeface="Wingdings" panose="05000000000000000000" pitchFamily="2" charset="2"/>
              <a:buChar char="Ø"/>
            </a:pPr>
            <a:r>
              <a:rPr lang="en-US" dirty="0"/>
              <a:t>MSDS information</a:t>
            </a:r>
          </a:p>
          <a:p>
            <a:endParaRPr lang="en-US" dirty="0"/>
          </a:p>
        </p:txBody>
      </p:sp>
      <p:pic>
        <p:nvPicPr>
          <p:cNvPr id="4" name="Content Placeholder 7">
            <a:extLst>
              <a:ext uri="{FF2B5EF4-FFF2-40B4-BE49-F238E27FC236}">
                <a16:creationId xmlns:a16="http://schemas.microsoft.com/office/drawing/2014/main" id="{19FE7A68-A652-43CE-8738-27F65D1D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931" y="1764078"/>
            <a:ext cx="5915462" cy="3673502"/>
          </a:xfrm>
          <a:prstGeom prst="rect">
            <a:avLst/>
          </a:prstGeom>
        </p:spPr>
      </p:pic>
    </p:spTree>
    <p:extLst>
      <p:ext uri="{BB962C8B-B14F-4D97-AF65-F5344CB8AC3E}">
        <p14:creationId xmlns:p14="http://schemas.microsoft.com/office/powerpoint/2010/main" val="165972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E377-E23B-4FC5-A90F-C7C8ABF7AAE1}"/>
              </a:ext>
            </a:extLst>
          </p:cNvPr>
          <p:cNvSpPr>
            <a:spLocks noGrp="1"/>
          </p:cNvSpPr>
          <p:nvPr>
            <p:ph type="title"/>
          </p:nvPr>
        </p:nvSpPr>
        <p:spPr/>
        <p:txBody>
          <a:bodyPr/>
          <a:lstStyle/>
          <a:p>
            <a:r>
              <a:rPr lang="en-US" dirty="0"/>
              <a:t>When Emergencies Arise</a:t>
            </a:r>
          </a:p>
        </p:txBody>
      </p:sp>
      <p:sp>
        <p:nvSpPr>
          <p:cNvPr id="3" name="Content Placeholder 2">
            <a:extLst>
              <a:ext uri="{FF2B5EF4-FFF2-40B4-BE49-F238E27FC236}">
                <a16:creationId xmlns:a16="http://schemas.microsoft.com/office/drawing/2014/main" id="{6A7C2428-883B-4FF9-B54D-9106E74F4CD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Emergencies happen all too often and early intervention can save a life. </a:t>
            </a:r>
          </a:p>
          <a:p>
            <a:pPr marL="457200" indent="-457200">
              <a:buClr>
                <a:schemeClr val="accent1"/>
              </a:buClr>
              <a:buFont typeface="Wingdings" panose="05000000000000000000" pitchFamily="2" charset="2"/>
              <a:buChar char="Ø"/>
            </a:pPr>
            <a:r>
              <a:rPr lang="en-US" dirty="0"/>
              <a:t>CPR and first aid skills are important for everyone at the workplace to know.</a:t>
            </a:r>
          </a:p>
          <a:p>
            <a:endParaRPr lang="en-US" dirty="0"/>
          </a:p>
        </p:txBody>
      </p:sp>
      <p:pic>
        <p:nvPicPr>
          <p:cNvPr id="4" name="Content Placeholder 10">
            <a:hlinkClick r:id="rId3"/>
            <a:extLst>
              <a:ext uri="{FF2B5EF4-FFF2-40B4-BE49-F238E27FC236}">
                <a16:creationId xmlns:a16="http://schemas.microsoft.com/office/drawing/2014/main" id="{79EBD1D2-F53A-4C0C-AC5D-D80EB894D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825" y="1648374"/>
            <a:ext cx="5339208" cy="3561252"/>
          </a:xfrm>
          <a:prstGeom prst="rect">
            <a:avLst/>
          </a:prstGeom>
        </p:spPr>
      </p:pic>
      <p:sp>
        <p:nvSpPr>
          <p:cNvPr id="5" name="TextBox 4">
            <a:extLst>
              <a:ext uri="{FF2B5EF4-FFF2-40B4-BE49-F238E27FC236}">
                <a16:creationId xmlns:a16="http://schemas.microsoft.com/office/drawing/2014/main" id="{C431C83C-9806-4FE8-A0FA-DF880BB0D3C0}"/>
              </a:ext>
            </a:extLst>
          </p:cNvPr>
          <p:cNvSpPr txBox="1"/>
          <p:nvPr/>
        </p:nvSpPr>
        <p:spPr>
          <a:xfrm>
            <a:off x="7619429" y="5497516"/>
            <a:ext cx="2286000" cy="369332"/>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91359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8848-DDDE-4DCA-A80C-36F684AFB41A}"/>
              </a:ext>
            </a:extLst>
          </p:cNvPr>
          <p:cNvSpPr>
            <a:spLocks noGrp="1"/>
          </p:cNvSpPr>
          <p:nvPr>
            <p:ph type="title"/>
          </p:nvPr>
        </p:nvSpPr>
        <p:spPr/>
        <p:txBody>
          <a:bodyPr/>
          <a:lstStyle/>
          <a:p>
            <a:r>
              <a:rPr lang="en-US" dirty="0"/>
              <a:t>Handling Medical Emergencies</a:t>
            </a:r>
          </a:p>
        </p:txBody>
      </p:sp>
      <p:sp>
        <p:nvSpPr>
          <p:cNvPr id="3" name="Content Placeholder 2">
            <a:extLst>
              <a:ext uri="{FF2B5EF4-FFF2-40B4-BE49-F238E27FC236}">
                <a16:creationId xmlns:a16="http://schemas.microsoft.com/office/drawing/2014/main" id="{7A2D1374-A05C-4159-8FF2-52A9E50D3019}"/>
              </a:ext>
            </a:extLst>
          </p:cNvPr>
          <p:cNvSpPr>
            <a:spLocks noGrp="1"/>
          </p:cNvSpPr>
          <p:nvPr>
            <p:ph sz="half" idx="1"/>
          </p:nvPr>
        </p:nvSpPr>
        <p:spPr/>
        <p:txBody>
          <a:bodyPr/>
          <a:lstStyle/>
          <a:p>
            <a:pPr marL="457200" indent="-457200">
              <a:buClr>
                <a:schemeClr val="accent5"/>
              </a:buClr>
              <a:buFont typeface="Wingdings" panose="05000000000000000000" pitchFamily="2" charset="2"/>
              <a:buChar char="Ø"/>
            </a:pPr>
            <a:r>
              <a:rPr lang="en-US" dirty="0"/>
              <a:t>Diluting or removing poisons from an individual’s body</a:t>
            </a:r>
          </a:p>
          <a:p>
            <a:pPr marL="457200" indent="-457200">
              <a:buClr>
                <a:schemeClr val="accent5"/>
              </a:buClr>
              <a:buFont typeface="Wingdings" panose="05000000000000000000" pitchFamily="2" charset="2"/>
              <a:buChar char="Ø"/>
            </a:pPr>
            <a:r>
              <a:rPr lang="en-US" dirty="0"/>
              <a:t>Preventing shock</a:t>
            </a:r>
          </a:p>
          <a:p>
            <a:pPr marL="457200" indent="-457200">
              <a:buClr>
                <a:schemeClr val="accent5"/>
              </a:buClr>
              <a:buFont typeface="Wingdings" panose="05000000000000000000" pitchFamily="2" charset="2"/>
              <a:buChar char="Ø"/>
            </a:pPr>
            <a:r>
              <a:rPr lang="en-US" dirty="0"/>
              <a:t>Treating burns properly </a:t>
            </a:r>
          </a:p>
          <a:p>
            <a:pPr marL="457200" indent="-457200">
              <a:buClr>
                <a:schemeClr val="accent5"/>
              </a:buClr>
              <a:buFont typeface="Wingdings" panose="05000000000000000000" pitchFamily="2" charset="2"/>
              <a:buChar char="Ø"/>
            </a:pPr>
            <a:r>
              <a:rPr lang="en-US" dirty="0"/>
              <a:t>Immobilizing head and back injuries</a:t>
            </a:r>
          </a:p>
          <a:p>
            <a:endParaRPr lang="en-US" dirty="0"/>
          </a:p>
        </p:txBody>
      </p:sp>
      <p:sp>
        <p:nvSpPr>
          <p:cNvPr id="4" name="Content Placeholder 3">
            <a:extLst>
              <a:ext uri="{FF2B5EF4-FFF2-40B4-BE49-F238E27FC236}">
                <a16:creationId xmlns:a16="http://schemas.microsoft.com/office/drawing/2014/main" id="{601AC2E5-B682-46A9-9FDD-3964226D38F4}"/>
              </a:ext>
            </a:extLst>
          </p:cNvPr>
          <p:cNvSpPr>
            <a:spLocks noGrp="1"/>
          </p:cNvSpPr>
          <p:nvPr>
            <p:ph sz="half" idx="10"/>
          </p:nvPr>
        </p:nvSpPr>
        <p:spPr/>
        <p:txBody>
          <a:bodyPr/>
          <a:lstStyle/>
          <a:p>
            <a:r>
              <a:rPr lang="en-US" dirty="0"/>
              <a:t>Employers and employees must be trained in first aid to handle medical emergencies such as:</a:t>
            </a:r>
          </a:p>
          <a:p>
            <a:pPr marL="457200" indent="-457200">
              <a:buClr>
                <a:srgbClr val="C00000"/>
              </a:buClr>
              <a:buFont typeface="Wingdings" panose="05000000000000000000" pitchFamily="2" charset="2"/>
              <a:buChar char="Ø"/>
            </a:pPr>
            <a:r>
              <a:rPr lang="en-US" dirty="0"/>
              <a:t>Preventing severe blood loss</a:t>
            </a:r>
          </a:p>
          <a:p>
            <a:pPr marL="457200" indent="-457200">
              <a:buClr>
                <a:srgbClr val="C00000"/>
              </a:buClr>
              <a:buFont typeface="Wingdings" panose="05000000000000000000" pitchFamily="2" charset="2"/>
              <a:buChar char="Ø"/>
            </a:pPr>
            <a:r>
              <a:rPr lang="en-US" dirty="0"/>
              <a:t>Helping an individual to maintain breathing</a:t>
            </a:r>
          </a:p>
          <a:p>
            <a:endParaRPr lang="en-US" dirty="0"/>
          </a:p>
        </p:txBody>
      </p:sp>
      <p:pic>
        <p:nvPicPr>
          <p:cNvPr id="5" name="Picture 4">
            <a:extLst>
              <a:ext uri="{FF2B5EF4-FFF2-40B4-BE49-F238E27FC236}">
                <a16:creationId xmlns:a16="http://schemas.microsoft.com/office/drawing/2014/main" id="{BBC5770C-232F-4FFB-99E4-4AE2B1E68FC2}"/>
              </a:ext>
            </a:extLst>
          </p:cNvPr>
          <p:cNvPicPr>
            <a:picLocks noChangeAspect="1"/>
          </p:cNvPicPr>
          <p:nvPr/>
        </p:nvPicPr>
        <p:blipFill>
          <a:blip r:embed="rId3"/>
          <a:stretch>
            <a:fillRect/>
          </a:stretch>
        </p:blipFill>
        <p:spPr>
          <a:xfrm>
            <a:off x="2547820" y="4866513"/>
            <a:ext cx="7096359" cy="1381887"/>
          </a:xfrm>
          <a:prstGeom prst="rect">
            <a:avLst/>
          </a:prstGeom>
        </p:spPr>
      </p:pic>
    </p:spTree>
    <p:extLst>
      <p:ext uri="{BB962C8B-B14F-4D97-AF65-F5344CB8AC3E}">
        <p14:creationId xmlns:p14="http://schemas.microsoft.com/office/powerpoint/2010/main" val="109424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1A10-DF06-43E4-A7A1-0EF3C9B84251}"/>
              </a:ext>
            </a:extLst>
          </p:cNvPr>
          <p:cNvSpPr>
            <a:spLocks noGrp="1"/>
          </p:cNvSpPr>
          <p:nvPr>
            <p:ph type="title"/>
          </p:nvPr>
        </p:nvSpPr>
        <p:spPr/>
        <p:txBody>
          <a:bodyPr/>
          <a:lstStyle/>
          <a:p>
            <a:r>
              <a:rPr lang="en-US" dirty="0"/>
              <a:t>First Aid Kit</a:t>
            </a:r>
          </a:p>
        </p:txBody>
      </p:sp>
      <p:sp>
        <p:nvSpPr>
          <p:cNvPr id="4" name="Text Placeholder 3">
            <a:extLst>
              <a:ext uri="{FF2B5EF4-FFF2-40B4-BE49-F238E27FC236}">
                <a16:creationId xmlns:a16="http://schemas.microsoft.com/office/drawing/2014/main" id="{5E315604-46DA-414A-8EC8-93B249273A8A}"/>
              </a:ext>
            </a:extLst>
          </p:cNvPr>
          <p:cNvSpPr>
            <a:spLocks noGrp="1"/>
          </p:cNvSpPr>
          <p:nvPr>
            <p:ph type="body" sz="quarter" idx="10"/>
          </p:nvPr>
        </p:nvSpPr>
        <p:spPr/>
        <p:txBody>
          <a:bodyPr/>
          <a:lstStyle/>
          <a:p>
            <a:r>
              <a:rPr lang="en-US" sz="3200" dirty="0"/>
              <a:t>A good first aid kit should always be checked and periodically restocked</a:t>
            </a:r>
          </a:p>
        </p:txBody>
      </p:sp>
      <p:pic>
        <p:nvPicPr>
          <p:cNvPr id="5" name="Picture 4">
            <a:extLst>
              <a:ext uri="{FF2B5EF4-FFF2-40B4-BE49-F238E27FC236}">
                <a16:creationId xmlns:a16="http://schemas.microsoft.com/office/drawing/2014/main" id="{F6F6BF6F-043A-48E7-B49F-7949E6307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151" y="0"/>
            <a:ext cx="4620208" cy="6235098"/>
          </a:xfrm>
          <a:prstGeom prst="rect">
            <a:avLst/>
          </a:prstGeom>
        </p:spPr>
      </p:pic>
    </p:spTree>
    <p:extLst>
      <p:ext uri="{BB962C8B-B14F-4D97-AF65-F5344CB8AC3E}">
        <p14:creationId xmlns:p14="http://schemas.microsoft.com/office/powerpoint/2010/main" val="300769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CE90-4002-402E-B364-45A43244952A}"/>
              </a:ext>
            </a:extLst>
          </p:cNvPr>
          <p:cNvSpPr>
            <a:spLocks noGrp="1"/>
          </p:cNvSpPr>
          <p:nvPr>
            <p:ph type="title"/>
          </p:nvPr>
        </p:nvSpPr>
        <p:spPr/>
        <p:txBody>
          <a:bodyPr/>
          <a:lstStyle/>
          <a:p>
            <a:r>
              <a:rPr lang="en-US" dirty="0"/>
              <a:t>Emergency Supply List</a:t>
            </a:r>
          </a:p>
        </p:txBody>
      </p:sp>
      <p:sp>
        <p:nvSpPr>
          <p:cNvPr id="3" name="Content Placeholder 2">
            <a:extLst>
              <a:ext uri="{FF2B5EF4-FFF2-40B4-BE49-F238E27FC236}">
                <a16:creationId xmlns:a16="http://schemas.microsoft.com/office/drawing/2014/main" id="{4EBC415A-9DD7-4485-B20C-ECC142D03858}"/>
              </a:ext>
            </a:extLst>
          </p:cNvPr>
          <p:cNvSpPr>
            <a:spLocks noGrp="1"/>
          </p:cNvSpPr>
          <p:nvPr>
            <p:ph sz="half" idx="1"/>
          </p:nvPr>
        </p:nvSpPr>
        <p:spPr/>
        <p:txBody>
          <a:bodyPr/>
          <a:lstStyle/>
          <a:p>
            <a:r>
              <a:rPr lang="en-US" sz="2400" dirty="0"/>
              <a:t>Ready.gov asks individuals to do three key things: </a:t>
            </a:r>
          </a:p>
          <a:p>
            <a:pPr marL="342900" indent="-342900">
              <a:buClr>
                <a:schemeClr val="accent1"/>
              </a:buClr>
              <a:buFont typeface="Wingdings" panose="05000000000000000000" pitchFamily="2" charset="2"/>
              <a:buChar char="Ø"/>
            </a:pPr>
            <a:r>
              <a:rPr lang="en-US" sz="2400" dirty="0"/>
              <a:t>get an emergency supply kit</a:t>
            </a:r>
          </a:p>
          <a:p>
            <a:pPr marL="342900" indent="-342900">
              <a:buClr>
                <a:schemeClr val="accent1"/>
              </a:buClr>
              <a:buFont typeface="Wingdings" panose="05000000000000000000" pitchFamily="2" charset="2"/>
              <a:buChar char="Ø"/>
            </a:pPr>
            <a:r>
              <a:rPr lang="en-US" sz="2400" dirty="0"/>
              <a:t>make a family emergency plan</a:t>
            </a:r>
          </a:p>
          <a:p>
            <a:pPr marL="342900" indent="-342900">
              <a:buClr>
                <a:schemeClr val="accent1"/>
              </a:buClr>
              <a:buFont typeface="Wingdings" panose="05000000000000000000" pitchFamily="2" charset="2"/>
              <a:buChar char="Ø"/>
            </a:pPr>
            <a:r>
              <a:rPr lang="en-US" sz="2400" dirty="0"/>
              <a:t>be informed about the different types of emergencies that could occur and their appropriate responses</a:t>
            </a:r>
          </a:p>
          <a:p>
            <a:endParaRPr lang="en-US" dirty="0"/>
          </a:p>
        </p:txBody>
      </p:sp>
      <p:pic>
        <p:nvPicPr>
          <p:cNvPr id="4" name="Picture 3">
            <a:hlinkClick r:id="rId3"/>
            <a:extLst>
              <a:ext uri="{FF2B5EF4-FFF2-40B4-BE49-F238E27FC236}">
                <a16:creationId xmlns:a16="http://schemas.microsoft.com/office/drawing/2014/main" id="{B6C3E2EC-3B6D-41A6-9949-F7A16200F857}"/>
              </a:ext>
            </a:extLst>
          </p:cNvPr>
          <p:cNvPicPr>
            <a:picLocks noChangeAspect="1"/>
          </p:cNvPicPr>
          <p:nvPr/>
        </p:nvPicPr>
        <p:blipFill rotWithShape="1">
          <a:blip r:embed="rId4"/>
          <a:srcRect l="59956" t="7292" r="18960" b="15625"/>
          <a:stretch/>
        </p:blipFill>
        <p:spPr>
          <a:xfrm>
            <a:off x="6775579" y="1023442"/>
            <a:ext cx="2362200" cy="4811116"/>
          </a:xfrm>
          <a:prstGeom prst="rect">
            <a:avLst/>
          </a:prstGeom>
          <a:ln w="9525">
            <a:solidFill>
              <a:schemeClr val="tx1"/>
            </a:solidFill>
          </a:ln>
        </p:spPr>
      </p:pic>
      <p:sp>
        <p:nvSpPr>
          <p:cNvPr id="5" name="TextBox 4">
            <a:extLst>
              <a:ext uri="{FF2B5EF4-FFF2-40B4-BE49-F238E27FC236}">
                <a16:creationId xmlns:a16="http://schemas.microsoft.com/office/drawing/2014/main" id="{F6F87A5E-C635-4160-9813-1D044B497EBB}"/>
              </a:ext>
            </a:extLst>
          </p:cNvPr>
          <p:cNvSpPr txBox="1"/>
          <p:nvPr/>
        </p:nvSpPr>
        <p:spPr>
          <a:xfrm>
            <a:off x="7023229" y="5970072"/>
            <a:ext cx="1866900" cy="369332"/>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335351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27C3-D38C-4EFC-B7B1-010ABE8C9BFB}"/>
              </a:ext>
            </a:extLst>
          </p:cNvPr>
          <p:cNvSpPr>
            <a:spLocks noGrp="1"/>
          </p:cNvSpPr>
          <p:nvPr>
            <p:ph type="title"/>
          </p:nvPr>
        </p:nvSpPr>
        <p:spPr/>
        <p:txBody>
          <a:bodyPr/>
          <a:lstStyle/>
          <a:p>
            <a:r>
              <a:rPr lang="en-US" dirty="0"/>
              <a:t>Occupational Safety and Health Act</a:t>
            </a:r>
          </a:p>
        </p:txBody>
      </p:sp>
      <p:sp>
        <p:nvSpPr>
          <p:cNvPr id="3" name="Content Placeholder 2">
            <a:extLst>
              <a:ext uri="{FF2B5EF4-FFF2-40B4-BE49-F238E27FC236}">
                <a16:creationId xmlns:a16="http://schemas.microsoft.com/office/drawing/2014/main" id="{3E5FA1B8-E657-4F79-A773-712220204BE0}"/>
              </a:ext>
            </a:extLst>
          </p:cNvPr>
          <p:cNvSpPr>
            <a:spLocks noGrp="1"/>
          </p:cNvSpPr>
          <p:nvPr>
            <p:ph sz="half" idx="1"/>
          </p:nvPr>
        </p:nvSpPr>
        <p:spPr/>
        <p:txBody>
          <a:bodyPr/>
          <a:lstStyle/>
          <a:p>
            <a:r>
              <a:rPr lang="en-US" sz="2800" b="1" dirty="0"/>
              <a:t>Protects employee health and safety</a:t>
            </a:r>
          </a:p>
          <a:p>
            <a:pPr marL="457200" indent="-457200">
              <a:buClr>
                <a:schemeClr val="accent1"/>
              </a:buClr>
              <a:buFont typeface="Wingdings" panose="05000000000000000000" pitchFamily="2" charset="2"/>
              <a:buChar char="Ø"/>
            </a:pPr>
            <a:r>
              <a:rPr lang="en-US" sz="2800" dirty="0"/>
              <a:t>Passed in 1970</a:t>
            </a:r>
          </a:p>
          <a:p>
            <a:pPr marL="457200" indent="-457200">
              <a:buClr>
                <a:schemeClr val="accent1"/>
              </a:buClr>
              <a:buFont typeface="Wingdings" panose="05000000000000000000" pitchFamily="2" charset="2"/>
              <a:buChar char="Ø"/>
            </a:pPr>
            <a:r>
              <a:rPr lang="en-US" sz="2800" dirty="0"/>
              <a:t>Requires employers to make the workplace free of hazards</a:t>
            </a:r>
          </a:p>
          <a:p>
            <a:endParaRPr lang="en-US" dirty="0"/>
          </a:p>
        </p:txBody>
      </p:sp>
      <p:pic>
        <p:nvPicPr>
          <p:cNvPr id="4" name="Content Placeholder 1">
            <a:extLst>
              <a:ext uri="{FF2B5EF4-FFF2-40B4-BE49-F238E27FC236}">
                <a16:creationId xmlns:a16="http://schemas.microsoft.com/office/drawing/2014/main" id="{CB4EA84D-6E44-4FFF-A35E-0ECF19ED120B}"/>
              </a:ext>
            </a:extLst>
          </p:cNvPr>
          <p:cNvPicPr>
            <a:picLocks noChangeAspect="1"/>
          </p:cNvPicPr>
          <p:nvPr/>
        </p:nvPicPr>
        <p:blipFill rotWithShape="1">
          <a:blip r:embed="rId3"/>
          <a:srcRect l="7937" t="21826" r="65079" b="7592"/>
          <a:stretch/>
        </p:blipFill>
        <p:spPr>
          <a:xfrm>
            <a:off x="7417058" y="1283509"/>
            <a:ext cx="3526757" cy="5167282"/>
          </a:xfrm>
          <a:prstGeom prst="rect">
            <a:avLst/>
          </a:prstGeom>
          <a:ln w="9525">
            <a:solidFill>
              <a:schemeClr val="tx1"/>
            </a:solidFill>
          </a:ln>
        </p:spPr>
      </p:pic>
    </p:spTree>
    <p:extLst>
      <p:ext uri="{BB962C8B-B14F-4D97-AF65-F5344CB8AC3E}">
        <p14:creationId xmlns:p14="http://schemas.microsoft.com/office/powerpoint/2010/main" val="105877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7809-3855-4B19-9854-FB4334839046}"/>
              </a:ext>
            </a:extLst>
          </p:cNvPr>
          <p:cNvSpPr>
            <a:spLocks noGrp="1"/>
          </p:cNvSpPr>
          <p:nvPr>
            <p:ph type="title"/>
          </p:nvPr>
        </p:nvSpPr>
        <p:spPr/>
        <p:txBody>
          <a:bodyPr/>
          <a:lstStyle/>
          <a:p>
            <a:r>
              <a:rPr lang="en-US" dirty="0"/>
              <a:t>Exit Routes, Emergency Action Plans, Fire Prevention Plans and Fire Protection</a:t>
            </a:r>
          </a:p>
        </p:txBody>
      </p:sp>
      <p:pic>
        <p:nvPicPr>
          <p:cNvPr id="4" name="Picture 3">
            <a:hlinkClick r:id="rId3"/>
            <a:extLst>
              <a:ext uri="{FF2B5EF4-FFF2-40B4-BE49-F238E27FC236}">
                <a16:creationId xmlns:a16="http://schemas.microsoft.com/office/drawing/2014/main" id="{71232320-4E8C-41B4-ADAB-49DD5E9F6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8644" y="1407300"/>
            <a:ext cx="5043491" cy="5043491"/>
          </a:xfrm>
          <a:prstGeom prst="rect">
            <a:avLst/>
          </a:prstGeom>
          <a:ln w="9525">
            <a:solidFill>
              <a:schemeClr val="accent1"/>
            </a:solidFill>
          </a:ln>
        </p:spPr>
      </p:pic>
      <p:sp>
        <p:nvSpPr>
          <p:cNvPr id="5" name="TextBox 4">
            <a:extLst>
              <a:ext uri="{FF2B5EF4-FFF2-40B4-BE49-F238E27FC236}">
                <a16:creationId xmlns:a16="http://schemas.microsoft.com/office/drawing/2014/main" id="{2AF944B3-A59C-4543-8863-6366D01C19EF}"/>
              </a:ext>
            </a:extLst>
          </p:cNvPr>
          <p:cNvSpPr txBox="1"/>
          <p:nvPr/>
        </p:nvSpPr>
        <p:spPr>
          <a:xfrm>
            <a:off x="8450323" y="6081459"/>
            <a:ext cx="1905000" cy="369332"/>
          </a:xfrm>
          <a:prstGeom prst="rect">
            <a:avLst/>
          </a:prstGeom>
          <a:noFill/>
        </p:spPr>
        <p:txBody>
          <a:bodyPr wrap="square" rtlCol="0">
            <a:spAutoFit/>
          </a:bodyPr>
          <a:lstStyle/>
          <a:p>
            <a:r>
              <a:rPr lang="en-US" dirty="0"/>
              <a:t>(click on image)</a:t>
            </a:r>
          </a:p>
        </p:txBody>
      </p:sp>
    </p:spTree>
    <p:extLst>
      <p:ext uri="{BB962C8B-B14F-4D97-AF65-F5344CB8AC3E}">
        <p14:creationId xmlns:p14="http://schemas.microsoft.com/office/powerpoint/2010/main" val="399299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16CD-6EE1-442A-9063-E17E5911AE94}"/>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512CF65F-3AFC-4ED3-87A4-1E4CACA96E9A}"/>
              </a:ext>
            </a:extLst>
          </p:cNvPr>
          <p:cNvSpPr>
            <a:spLocks noGrp="1"/>
          </p:cNvSpPr>
          <p:nvPr>
            <p:ph sz="half" idx="1"/>
          </p:nvPr>
        </p:nvSpPr>
        <p:spPr/>
        <p:txBody>
          <a:bodyPr/>
          <a:lstStyle/>
          <a:p>
            <a:pPr marL="514350" indent="-514350">
              <a:buFont typeface="+mj-lt"/>
              <a:buAutoNum type="arabicPeriod"/>
            </a:pPr>
            <a:r>
              <a:rPr lang="en-US" dirty="0"/>
              <a:t>What constitutes an emergency or disaster at the workplace? </a:t>
            </a:r>
          </a:p>
          <a:p>
            <a:pPr marL="514350" indent="-514350">
              <a:buFont typeface="+mj-lt"/>
              <a:buAutoNum type="arabicPeriod"/>
            </a:pPr>
            <a:r>
              <a:rPr lang="en-US" dirty="0"/>
              <a:t>Why is it important to invest time in a preparedness program?</a:t>
            </a:r>
          </a:p>
          <a:p>
            <a:pPr marL="514350" indent="-514350">
              <a:buFont typeface="+mj-lt"/>
              <a:buAutoNum type="arabicPeriod"/>
            </a:pPr>
            <a:r>
              <a:rPr lang="en-US" dirty="0"/>
              <a:t>Why is it important to seriously consider many different threats and hazards and the likelihood they will occur at the workplace?</a:t>
            </a:r>
          </a:p>
          <a:p>
            <a:pPr marL="514350" indent="-514350">
              <a:buFont typeface="+mj-lt"/>
              <a:buAutoNum type="arabicPeriod"/>
            </a:pPr>
            <a:r>
              <a:rPr lang="en-US" dirty="0"/>
              <a:t>Why is it important for employers to conduct testing and exercises    to evaluate the effectiveness of the preparedness program?</a:t>
            </a:r>
          </a:p>
          <a:p>
            <a:pPr marL="514350" indent="-514350">
              <a:buFont typeface="+mj-lt"/>
              <a:buAutoNum type="arabicPeriod"/>
            </a:pPr>
            <a:r>
              <a:rPr lang="en-US" dirty="0"/>
              <a:t>Name seven items that need to be in an emergency supply kit.</a:t>
            </a:r>
          </a:p>
          <a:p>
            <a:endParaRPr lang="en-US" dirty="0"/>
          </a:p>
        </p:txBody>
      </p:sp>
    </p:spTree>
    <p:extLst>
      <p:ext uri="{BB962C8B-B14F-4D97-AF65-F5344CB8AC3E}">
        <p14:creationId xmlns:p14="http://schemas.microsoft.com/office/powerpoint/2010/main" val="90489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3630-E754-45C9-A7AD-F961164FD56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505E0D3-7219-479E-A866-CED403001C39}"/>
              </a:ext>
            </a:extLst>
          </p:cNvPr>
          <p:cNvSpPr>
            <a:spLocks noGrp="1"/>
          </p:cNvSpPr>
          <p:nvPr>
            <p:ph sz="half" idx="1"/>
          </p:nvPr>
        </p:nvSpPr>
        <p:spPr/>
        <p:txBody>
          <a:bodyPr/>
          <a:lstStyle/>
          <a:p>
            <a:r>
              <a:rPr lang="en-US" sz="1400" b="1" dirty="0"/>
              <a:t>Images:</a:t>
            </a:r>
          </a:p>
          <a:p>
            <a:pPr marL="285750" indent="-285750">
              <a:buFont typeface="Arial" panose="020B0604020202020204" pitchFamily="34" charset="0"/>
              <a:buChar char="•"/>
            </a:pPr>
            <a:r>
              <a:rPr lang="en-US" sz="1400" dirty="0"/>
              <a:t>All photos obtained through a license with Shutterstock.com™.</a:t>
            </a:r>
          </a:p>
          <a:p>
            <a:r>
              <a:rPr lang="en-US" sz="1400" b="1" dirty="0"/>
              <a:t>Websites:</a:t>
            </a:r>
          </a:p>
          <a:p>
            <a:pPr marL="285750" indent="-285750">
              <a:buFont typeface="Arial" panose="020B0604020202020204" pitchFamily="34" charset="0"/>
              <a:buChar char="•"/>
            </a:pPr>
            <a:r>
              <a:rPr lang="en-US" sz="1400" dirty="0"/>
              <a:t>American Red Cross</a:t>
            </a:r>
          </a:p>
          <a:p>
            <a:r>
              <a:rPr lang="en-US" sz="1400" dirty="0"/>
              <a:t>Is your business or organization prepared for emergency? If you’re like most of us, the answer is no, you’re not as prepared as you would like to be. It can be difficult to know where to begin – and where to go from there.</a:t>
            </a:r>
          </a:p>
          <a:p>
            <a:r>
              <a:rPr lang="en-US" sz="1400" dirty="0"/>
              <a:t>http://www.redcross.org/prepare/location/workplace</a:t>
            </a:r>
          </a:p>
          <a:p>
            <a:pPr marL="285750" indent="-285750">
              <a:buFont typeface="Arial" panose="020B0604020202020204" pitchFamily="34" charset="0"/>
              <a:buChar char="•"/>
            </a:pPr>
            <a:r>
              <a:rPr lang="en-US" sz="1400" dirty="0"/>
              <a:t>Federal Emergency Management Agency (FEMA)</a:t>
            </a:r>
          </a:p>
          <a:p>
            <a:r>
              <a:rPr lang="en-US" sz="1400" dirty="0"/>
              <a:t>FEMA’s mission is to support our citizens and first responders to ensure that as a nation we work together to build, sustain and improve our capability to prepare for, protect against, respond to, recover from and mitigate all hazards.</a:t>
            </a:r>
          </a:p>
          <a:p>
            <a:r>
              <a:rPr lang="en-US" sz="1400" dirty="0"/>
              <a:t>http://www.fema.gov</a:t>
            </a:r>
          </a:p>
          <a:p>
            <a:pPr>
              <a:buFont typeface="Arial" panose="020B0604020202020204" pitchFamily="34" charset="0"/>
              <a:buChar char="•"/>
            </a:pPr>
            <a:r>
              <a:rPr lang="en-US" sz="1400" dirty="0"/>
              <a:t> Occupational Health and Safety Administration With the Occupational Safety and Health Act of 1970, Congress created the Occupational Safety and Health Administration (OSHA) to assure safe and healthful working conditions for working men and women by setting and enforcing standards and by providing training, outreach, education and assistance. </a:t>
            </a:r>
          </a:p>
          <a:p>
            <a:r>
              <a:rPr lang="en-US" sz="1400" dirty="0"/>
              <a:t>http://www.osha.gov/index.html</a:t>
            </a:r>
          </a:p>
          <a:p>
            <a:endParaRPr lang="en-US" sz="1400" dirty="0"/>
          </a:p>
        </p:txBody>
      </p:sp>
    </p:spTree>
    <p:extLst>
      <p:ext uri="{BB962C8B-B14F-4D97-AF65-F5344CB8AC3E}">
        <p14:creationId xmlns:p14="http://schemas.microsoft.com/office/powerpoint/2010/main" val="8015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F1E8-9010-4D93-87FB-7EB4D66494A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0B35BC2-2777-47E0-ADE0-68E5A308B241}"/>
              </a:ext>
            </a:extLst>
          </p:cNvPr>
          <p:cNvSpPr>
            <a:spLocks noGrp="1"/>
          </p:cNvSpPr>
          <p:nvPr>
            <p:ph sz="half" idx="1"/>
          </p:nvPr>
        </p:nvSpPr>
        <p:spPr/>
        <p:txBody>
          <a:bodyPr/>
          <a:lstStyle/>
          <a:p>
            <a:pPr marL="285750" indent="-285750">
              <a:buFont typeface="Arial" panose="020B0604020202020204" pitchFamily="34" charset="0"/>
              <a:buChar char="•"/>
            </a:pPr>
            <a:r>
              <a:rPr lang="en-US" sz="1400" dirty="0"/>
              <a:t>Ready. Prepare. Plan. Be Informed</a:t>
            </a:r>
          </a:p>
          <a:p>
            <a:r>
              <a:rPr lang="en-US" sz="1400" dirty="0"/>
              <a:t>Like individuals and families, schools, daycare providers, workplaces, neighborhoods and apartment buildings should all have site-specific emergency plans.</a:t>
            </a:r>
          </a:p>
          <a:p>
            <a:r>
              <a:rPr lang="en-US" sz="1400" dirty="0"/>
              <a:t>http://www.ready.gov/workplace-plans</a:t>
            </a:r>
          </a:p>
          <a:p>
            <a:pPr marL="285750" indent="-285750">
              <a:buFont typeface="Arial" panose="020B0604020202020204" pitchFamily="34" charset="0"/>
              <a:buChar char="•"/>
            </a:pPr>
            <a:r>
              <a:rPr lang="en-US" sz="1400" dirty="0"/>
              <a:t>United States Department of Labor</a:t>
            </a:r>
          </a:p>
          <a:p>
            <a:r>
              <a:rPr lang="en-US" sz="1400" dirty="0"/>
              <a:t>How to Plan for Workplace Emergencies and Evacuations</a:t>
            </a:r>
          </a:p>
          <a:p>
            <a:r>
              <a:rPr lang="en-US" sz="1400" dirty="0"/>
              <a:t>https://www.osha.gov/Publications/osha3088.html</a:t>
            </a:r>
          </a:p>
          <a:p>
            <a:r>
              <a:rPr lang="en-US" sz="1400" b="1" dirty="0"/>
              <a:t>YouTube:</a:t>
            </a:r>
          </a:p>
          <a:p>
            <a:pPr marL="285750" indent="-285750">
              <a:buFont typeface="Arial" panose="020B0604020202020204" pitchFamily="34" charset="0"/>
              <a:buChar char="•"/>
            </a:pPr>
            <a:r>
              <a:rPr lang="en-US" sz="1400" dirty="0"/>
              <a:t>Exit Routes, Emergency Action Plans, Fire Prevention Plans and Fire Protection</a:t>
            </a:r>
          </a:p>
          <a:p>
            <a:r>
              <a:rPr lang="en-US" sz="1400" dirty="0"/>
              <a:t>Monthly Employee Training courtesy of Federal Safety Solutions, LLC</a:t>
            </a:r>
          </a:p>
          <a:p>
            <a:r>
              <a:rPr lang="en-US" sz="1400" dirty="0"/>
              <a:t>https://youtu.be/GYoUWKhKQdI</a:t>
            </a:r>
          </a:p>
          <a:p>
            <a:pPr marL="285750" indent="-285750">
              <a:buFont typeface="Arial" panose="020B0604020202020204" pitchFamily="34" charset="0"/>
              <a:buChar char="•"/>
            </a:pPr>
            <a:r>
              <a:rPr lang="en-US" sz="1400" dirty="0"/>
              <a:t>Official 2012 Hands-Only CPR Instructional Video</a:t>
            </a:r>
          </a:p>
          <a:p>
            <a:r>
              <a:rPr lang="en-US" sz="1400" dirty="0"/>
              <a:t>Learn how to perform CPR in this 60-second video showing Hands-Only CPR in action</a:t>
            </a:r>
          </a:p>
          <a:p>
            <a:r>
              <a:rPr lang="en-US" sz="1400" dirty="0"/>
              <a:t>http://youtu.be/zSgmledxFe8</a:t>
            </a:r>
          </a:p>
          <a:p>
            <a:endParaRPr lang="en-US" sz="1400" dirty="0"/>
          </a:p>
        </p:txBody>
      </p:sp>
    </p:spTree>
    <p:extLst>
      <p:ext uri="{BB962C8B-B14F-4D97-AF65-F5344CB8AC3E}">
        <p14:creationId xmlns:p14="http://schemas.microsoft.com/office/powerpoint/2010/main" val="91265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D8DD-93ED-4B00-9FFC-F009D3F3B7C5}"/>
              </a:ext>
            </a:extLst>
          </p:cNvPr>
          <p:cNvSpPr>
            <a:spLocks noGrp="1"/>
          </p:cNvSpPr>
          <p:nvPr>
            <p:ph type="title"/>
          </p:nvPr>
        </p:nvSpPr>
        <p:spPr/>
        <p:txBody>
          <a:bodyPr/>
          <a:lstStyle/>
          <a:p>
            <a:r>
              <a:rPr lang="en-US" dirty="0"/>
              <a:t>What constitutes an emergency or disaster? </a:t>
            </a:r>
          </a:p>
        </p:txBody>
      </p:sp>
      <p:pic>
        <p:nvPicPr>
          <p:cNvPr id="4" name="Picture 3">
            <a:extLst>
              <a:ext uri="{FF2B5EF4-FFF2-40B4-BE49-F238E27FC236}">
                <a16:creationId xmlns:a16="http://schemas.microsoft.com/office/drawing/2014/main" id="{CE8866F6-C243-461F-B91E-D7E343397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714" y="1650203"/>
            <a:ext cx="4714572" cy="4606137"/>
          </a:xfrm>
          <a:prstGeom prst="rect">
            <a:avLst/>
          </a:prstGeom>
        </p:spPr>
      </p:pic>
    </p:spTree>
    <p:extLst>
      <p:ext uri="{BB962C8B-B14F-4D97-AF65-F5344CB8AC3E}">
        <p14:creationId xmlns:p14="http://schemas.microsoft.com/office/powerpoint/2010/main" val="380607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7633-0E96-4A96-9ED2-CA3FABEDE939}"/>
              </a:ext>
            </a:extLst>
          </p:cNvPr>
          <p:cNvSpPr>
            <a:spLocks noGrp="1"/>
          </p:cNvSpPr>
          <p:nvPr>
            <p:ph type="title"/>
          </p:nvPr>
        </p:nvSpPr>
        <p:spPr/>
        <p:txBody>
          <a:bodyPr/>
          <a:lstStyle/>
          <a:p>
            <a:r>
              <a:rPr lang="en-US" dirty="0"/>
              <a:t>Why is it important to invest time in preparedness program?</a:t>
            </a:r>
          </a:p>
        </p:txBody>
      </p:sp>
      <p:pic>
        <p:nvPicPr>
          <p:cNvPr id="4" name="Picture 3">
            <a:extLst>
              <a:ext uri="{FF2B5EF4-FFF2-40B4-BE49-F238E27FC236}">
                <a16:creationId xmlns:a16="http://schemas.microsoft.com/office/drawing/2014/main" id="{4290D25C-8453-4BBE-AC27-A468BFF1B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825" y="1477252"/>
            <a:ext cx="6782349" cy="4523827"/>
          </a:xfrm>
          <a:prstGeom prst="rect">
            <a:avLst/>
          </a:prstGeom>
        </p:spPr>
      </p:pic>
    </p:spTree>
    <p:extLst>
      <p:ext uri="{BB962C8B-B14F-4D97-AF65-F5344CB8AC3E}">
        <p14:creationId xmlns:p14="http://schemas.microsoft.com/office/powerpoint/2010/main" val="362177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A6A8-5E1F-457A-949C-76F015A4B6FE}"/>
              </a:ext>
            </a:extLst>
          </p:cNvPr>
          <p:cNvSpPr>
            <a:spLocks noGrp="1"/>
          </p:cNvSpPr>
          <p:nvPr>
            <p:ph type="title"/>
          </p:nvPr>
        </p:nvSpPr>
        <p:spPr/>
        <p:txBody>
          <a:bodyPr/>
          <a:lstStyle/>
          <a:p>
            <a:r>
              <a:rPr lang="en-US" dirty="0"/>
              <a:t>Program Management</a:t>
            </a:r>
          </a:p>
        </p:txBody>
      </p:sp>
      <p:sp>
        <p:nvSpPr>
          <p:cNvPr id="3" name="Content Placeholder 2">
            <a:extLst>
              <a:ext uri="{FF2B5EF4-FFF2-40B4-BE49-F238E27FC236}">
                <a16:creationId xmlns:a16="http://schemas.microsoft.com/office/drawing/2014/main" id="{6ABC4E0E-33DA-48E1-B27A-F0B626CFAD73}"/>
              </a:ext>
            </a:extLst>
          </p:cNvPr>
          <p:cNvSpPr>
            <a:spLocks noGrp="1"/>
          </p:cNvSpPr>
          <p:nvPr>
            <p:ph sz="half" idx="1"/>
          </p:nvPr>
        </p:nvSpPr>
        <p:spPr/>
        <p:txBody>
          <a:bodyPr/>
          <a:lstStyle/>
          <a:p>
            <a:r>
              <a:rPr lang="en-US" sz="2000" dirty="0"/>
              <a:t>Typical goals of the preparedness program include:</a:t>
            </a:r>
          </a:p>
          <a:p>
            <a:pPr marL="342900" indent="-342900">
              <a:buClr>
                <a:schemeClr val="accent1"/>
              </a:buClr>
              <a:buFont typeface="Wingdings" panose="05000000000000000000" pitchFamily="2" charset="2"/>
              <a:buChar char="Ø"/>
            </a:pPr>
            <a:r>
              <a:rPr lang="en-US" sz="2000" dirty="0"/>
              <a:t>Protect the safety of employees, visitors, contractors and others at risk from hazards at the facility. Plan for persons with disabilities and functional needs.</a:t>
            </a:r>
          </a:p>
          <a:p>
            <a:pPr marL="342900" indent="-342900">
              <a:buClr>
                <a:schemeClr val="accent1"/>
              </a:buClr>
              <a:buFont typeface="Wingdings" panose="05000000000000000000" pitchFamily="2" charset="2"/>
              <a:buChar char="Ø"/>
            </a:pPr>
            <a:r>
              <a:rPr lang="en-US" sz="2000" dirty="0"/>
              <a:t>Maintain customer service by minimizing interruptions or disruptions of business operations</a:t>
            </a:r>
          </a:p>
          <a:p>
            <a:pPr marL="342900" indent="-342900">
              <a:buClr>
                <a:schemeClr val="accent1"/>
              </a:buClr>
              <a:buFont typeface="Wingdings" panose="05000000000000000000" pitchFamily="2" charset="2"/>
              <a:buChar char="Ø"/>
            </a:pPr>
            <a:r>
              <a:rPr lang="en-US" sz="2000" dirty="0"/>
              <a:t>Protect facilities, physical assets and electronic information</a:t>
            </a:r>
          </a:p>
          <a:p>
            <a:pPr marL="342900" indent="-342900">
              <a:buClr>
                <a:schemeClr val="accent1"/>
              </a:buClr>
              <a:buFont typeface="Wingdings" panose="05000000000000000000" pitchFamily="2" charset="2"/>
              <a:buChar char="Ø"/>
            </a:pPr>
            <a:r>
              <a:rPr lang="en-US" sz="2000" dirty="0"/>
              <a:t>Prevent environmental contamination</a:t>
            </a:r>
          </a:p>
          <a:p>
            <a:endParaRPr lang="en-US" sz="2000" dirty="0"/>
          </a:p>
        </p:txBody>
      </p:sp>
      <p:pic>
        <p:nvPicPr>
          <p:cNvPr id="4" name="Content Placeholder 7">
            <a:extLst>
              <a:ext uri="{FF2B5EF4-FFF2-40B4-BE49-F238E27FC236}">
                <a16:creationId xmlns:a16="http://schemas.microsoft.com/office/drawing/2014/main" id="{8721602B-3714-4A79-B9A9-1FE9EC33B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510" y="1680114"/>
            <a:ext cx="5599587" cy="4109909"/>
          </a:xfrm>
          <a:prstGeom prst="rect">
            <a:avLst/>
          </a:prstGeom>
        </p:spPr>
      </p:pic>
    </p:spTree>
    <p:extLst>
      <p:ext uri="{BB962C8B-B14F-4D97-AF65-F5344CB8AC3E}">
        <p14:creationId xmlns:p14="http://schemas.microsoft.com/office/powerpoint/2010/main" val="58003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C3C1-5165-4590-A142-E18AE380B600}"/>
              </a:ext>
            </a:extLst>
          </p:cNvPr>
          <p:cNvSpPr>
            <a:spLocks noGrp="1"/>
          </p:cNvSpPr>
          <p:nvPr>
            <p:ph type="title"/>
          </p:nvPr>
        </p:nvSpPr>
        <p:spPr/>
        <p:txBody>
          <a:bodyPr/>
          <a:lstStyle/>
          <a:p>
            <a:r>
              <a:rPr lang="en-US" dirty="0"/>
              <a:t>Preparedness Planning for Business</a:t>
            </a:r>
          </a:p>
        </p:txBody>
      </p:sp>
      <p:sp>
        <p:nvSpPr>
          <p:cNvPr id="3" name="Content Placeholder 2">
            <a:extLst>
              <a:ext uri="{FF2B5EF4-FFF2-40B4-BE49-F238E27FC236}">
                <a16:creationId xmlns:a16="http://schemas.microsoft.com/office/drawing/2014/main" id="{E28D0FC5-5D2B-4BA5-8D73-44951504203A}"/>
              </a:ext>
            </a:extLst>
          </p:cNvPr>
          <p:cNvSpPr>
            <a:spLocks noGrp="1"/>
          </p:cNvSpPr>
          <p:nvPr>
            <p:ph sz="half" idx="1"/>
          </p:nvPr>
        </p:nvSpPr>
        <p:spPr/>
        <p:txBody>
          <a:bodyPr/>
          <a:lstStyle/>
          <a:p>
            <a:r>
              <a:rPr lang="en-US" dirty="0"/>
              <a:t>The five steps in developing a preparedness program are:</a:t>
            </a:r>
          </a:p>
          <a:p>
            <a:pPr marL="457200" indent="-457200">
              <a:buClr>
                <a:schemeClr val="accent1"/>
              </a:buClr>
              <a:buFont typeface="Wingdings" panose="05000000000000000000" pitchFamily="2" charset="2"/>
              <a:buChar char="Ø"/>
            </a:pPr>
            <a:r>
              <a:rPr lang="en-US" dirty="0"/>
              <a:t>Program management</a:t>
            </a:r>
          </a:p>
          <a:p>
            <a:pPr marL="457200" indent="-457200">
              <a:buClr>
                <a:schemeClr val="accent1"/>
              </a:buClr>
              <a:buFont typeface="Wingdings" panose="05000000000000000000" pitchFamily="2" charset="2"/>
              <a:buChar char="Ø"/>
            </a:pPr>
            <a:r>
              <a:rPr lang="en-US" dirty="0"/>
              <a:t>Planning </a:t>
            </a:r>
          </a:p>
          <a:p>
            <a:pPr marL="457200" indent="-457200">
              <a:buClr>
                <a:schemeClr val="accent1"/>
              </a:buClr>
              <a:buFont typeface="Wingdings" panose="05000000000000000000" pitchFamily="2" charset="2"/>
              <a:buChar char="Ø"/>
            </a:pPr>
            <a:r>
              <a:rPr lang="en-US" dirty="0"/>
              <a:t>Implementation</a:t>
            </a:r>
          </a:p>
          <a:p>
            <a:pPr marL="457200" indent="-457200">
              <a:buClr>
                <a:schemeClr val="accent1"/>
              </a:buClr>
              <a:buFont typeface="Wingdings" panose="05000000000000000000" pitchFamily="2" charset="2"/>
              <a:buChar char="Ø"/>
            </a:pPr>
            <a:r>
              <a:rPr lang="en-US" dirty="0"/>
              <a:t>Testing and exercises</a:t>
            </a:r>
          </a:p>
          <a:p>
            <a:pPr marL="457200" indent="-457200">
              <a:buClr>
                <a:schemeClr val="accent1"/>
              </a:buClr>
              <a:buFont typeface="Wingdings" panose="05000000000000000000" pitchFamily="2" charset="2"/>
              <a:buChar char="Ø"/>
            </a:pPr>
            <a:r>
              <a:rPr lang="en-US" dirty="0"/>
              <a:t>Program improvement</a:t>
            </a:r>
          </a:p>
          <a:p>
            <a:endParaRPr lang="en-US" dirty="0"/>
          </a:p>
        </p:txBody>
      </p:sp>
      <p:pic>
        <p:nvPicPr>
          <p:cNvPr id="4" name="Content Placeholder 1">
            <a:extLst>
              <a:ext uri="{FF2B5EF4-FFF2-40B4-BE49-F238E27FC236}">
                <a16:creationId xmlns:a16="http://schemas.microsoft.com/office/drawing/2014/main" id="{9AE106EC-3A2A-45EC-91B7-68F2432DB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669" y="1511992"/>
            <a:ext cx="5890363" cy="4551173"/>
          </a:xfrm>
          <a:prstGeom prst="rect">
            <a:avLst/>
          </a:prstGeom>
        </p:spPr>
      </p:pic>
    </p:spTree>
    <p:extLst>
      <p:ext uri="{BB962C8B-B14F-4D97-AF65-F5344CB8AC3E}">
        <p14:creationId xmlns:p14="http://schemas.microsoft.com/office/powerpoint/2010/main" val="97127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EEC1-026A-4374-8FB8-5CD72B17740E}"/>
              </a:ext>
            </a:extLst>
          </p:cNvPr>
          <p:cNvSpPr>
            <a:spLocks noGrp="1"/>
          </p:cNvSpPr>
          <p:nvPr>
            <p:ph type="title"/>
          </p:nvPr>
        </p:nvSpPr>
        <p:spPr/>
        <p:txBody>
          <a:bodyPr/>
          <a:lstStyle/>
          <a:p>
            <a:r>
              <a:rPr lang="en-US" dirty="0"/>
              <a:t>Planning</a:t>
            </a:r>
          </a:p>
        </p:txBody>
      </p:sp>
      <p:sp>
        <p:nvSpPr>
          <p:cNvPr id="3" name="Content Placeholder 2">
            <a:extLst>
              <a:ext uri="{FF2B5EF4-FFF2-40B4-BE49-F238E27FC236}">
                <a16:creationId xmlns:a16="http://schemas.microsoft.com/office/drawing/2014/main" id="{203DFDF6-8E23-4A9B-9960-23837254FB32}"/>
              </a:ext>
            </a:extLst>
          </p:cNvPr>
          <p:cNvSpPr>
            <a:spLocks noGrp="1"/>
          </p:cNvSpPr>
          <p:nvPr>
            <p:ph sz="half" idx="1"/>
          </p:nvPr>
        </p:nvSpPr>
        <p:spPr/>
        <p:txBody>
          <a:bodyPr/>
          <a:lstStyle/>
          <a:p>
            <a:r>
              <a:rPr lang="en-US" dirty="0"/>
              <a:t>The planning process should take an “all hazards” approach. </a:t>
            </a:r>
          </a:p>
          <a:p>
            <a:pPr marL="457200" indent="-457200">
              <a:buClr>
                <a:schemeClr val="accent1"/>
              </a:buClr>
              <a:buFont typeface="Wingdings" panose="05000000000000000000" pitchFamily="2" charset="2"/>
              <a:buChar char="Ø"/>
            </a:pPr>
            <a:r>
              <a:rPr lang="en-US" dirty="0"/>
              <a:t>Blackouts</a:t>
            </a:r>
          </a:p>
          <a:p>
            <a:pPr marL="457200" indent="-457200">
              <a:buClr>
                <a:schemeClr val="accent1"/>
              </a:buClr>
              <a:buFont typeface="Wingdings" panose="05000000000000000000" pitchFamily="2" charset="2"/>
              <a:buChar char="Ø"/>
            </a:pPr>
            <a:r>
              <a:rPr lang="en-US" dirty="0"/>
              <a:t>Hazardous materials incidents</a:t>
            </a:r>
          </a:p>
          <a:p>
            <a:pPr marL="457200" indent="-457200">
              <a:buClr>
                <a:schemeClr val="accent1"/>
              </a:buClr>
              <a:buFont typeface="Wingdings" panose="05000000000000000000" pitchFamily="2" charset="2"/>
              <a:buChar char="Ø"/>
            </a:pPr>
            <a:r>
              <a:rPr lang="en-US" dirty="0"/>
              <a:t>Household chemical emergencies</a:t>
            </a:r>
          </a:p>
          <a:p>
            <a:pPr marL="457200" indent="-457200">
              <a:buClr>
                <a:schemeClr val="accent1"/>
              </a:buClr>
              <a:buFont typeface="Wingdings" panose="05000000000000000000" pitchFamily="2" charset="2"/>
              <a:buChar char="Ø"/>
            </a:pPr>
            <a:r>
              <a:rPr lang="en-US" dirty="0"/>
              <a:t>Nuclear power plants</a:t>
            </a:r>
          </a:p>
          <a:p>
            <a:endParaRPr lang="en-US" dirty="0"/>
          </a:p>
        </p:txBody>
      </p:sp>
      <p:pic>
        <p:nvPicPr>
          <p:cNvPr id="4" name="Picture 3">
            <a:hlinkClick r:id="rId3"/>
            <a:extLst>
              <a:ext uri="{FF2B5EF4-FFF2-40B4-BE49-F238E27FC236}">
                <a16:creationId xmlns:a16="http://schemas.microsoft.com/office/drawing/2014/main" id="{90FE934C-7335-41CE-A4FE-2C8EA5F81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421" y="1283509"/>
            <a:ext cx="4212417" cy="4338971"/>
          </a:xfrm>
          <a:prstGeom prst="rect">
            <a:avLst/>
          </a:prstGeom>
        </p:spPr>
      </p:pic>
      <p:sp>
        <p:nvSpPr>
          <p:cNvPr id="5" name="TextBox 4">
            <a:extLst>
              <a:ext uri="{FF2B5EF4-FFF2-40B4-BE49-F238E27FC236}">
                <a16:creationId xmlns:a16="http://schemas.microsoft.com/office/drawing/2014/main" id="{2BFB4158-966E-4152-BCA3-920D51E65020}"/>
              </a:ext>
            </a:extLst>
          </p:cNvPr>
          <p:cNvSpPr txBox="1"/>
          <p:nvPr/>
        </p:nvSpPr>
        <p:spPr>
          <a:xfrm>
            <a:off x="7713129" y="5800601"/>
            <a:ext cx="2667000" cy="369332"/>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327248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A6AB-9EE5-4BE2-BE7F-0D33A0A2FDEC}"/>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77914C8E-59FC-4AB5-A844-F5BF252BE4EB}"/>
              </a:ext>
            </a:extLst>
          </p:cNvPr>
          <p:cNvSpPr>
            <a:spLocks noGrp="1"/>
          </p:cNvSpPr>
          <p:nvPr>
            <p:ph sz="half" idx="1"/>
          </p:nvPr>
        </p:nvSpPr>
        <p:spPr/>
        <p:txBody>
          <a:bodyPr/>
          <a:lstStyle/>
          <a:p>
            <a:r>
              <a:rPr lang="en-US" sz="2400" dirty="0"/>
              <a:t>Implementation of the preparedness program includes identifying and assessing resources, writing plans, developing a system to manage incidents and training employees so they can execute plans.</a:t>
            </a:r>
          </a:p>
          <a:p>
            <a:endParaRPr lang="en-US" dirty="0"/>
          </a:p>
        </p:txBody>
      </p:sp>
      <p:pic>
        <p:nvPicPr>
          <p:cNvPr id="4" name="Picture 3">
            <a:extLst>
              <a:ext uri="{FF2B5EF4-FFF2-40B4-BE49-F238E27FC236}">
                <a16:creationId xmlns:a16="http://schemas.microsoft.com/office/drawing/2014/main" id="{6E398957-49C9-4D10-9484-86B1FB484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177" y="1800713"/>
            <a:ext cx="5852261" cy="3733649"/>
          </a:xfrm>
          <a:prstGeom prst="rect">
            <a:avLst/>
          </a:prstGeom>
        </p:spPr>
      </p:pic>
    </p:spTree>
    <p:extLst>
      <p:ext uri="{BB962C8B-B14F-4D97-AF65-F5344CB8AC3E}">
        <p14:creationId xmlns:p14="http://schemas.microsoft.com/office/powerpoint/2010/main" val="6751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FB41-8B4C-464B-80BB-EC424E694E8C}"/>
              </a:ext>
            </a:extLst>
          </p:cNvPr>
          <p:cNvSpPr>
            <a:spLocks noGrp="1"/>
          </p:cNvSpPr>
          <p:nvPr>
            <p:ph type="title"/>
          </p:nvPr>
        </p:nvSpPr>
        <p:spPr/>
        <p:txBody>
          <a:bodyPr/>
          <a:lstStyle/>
          <a:p>
            <a:r>
              <a:rPr lang="en-US" dirty="0"/>
              <a:t>Testing and Exercises</a:t>
            </a:r>
          </a:p>
        </p:txBody>
      </p:sp>
      <p:sp>
        <p:nvSpPr>
          <p:cNvPr id="3" name="Content Placeholder 2">
            <a:extLst>
              <a:ext uri="{FF2B5EF4-FFF2-40B4-BE49-F238E27FC236}">
                <a16:creationId xmlns:a16="http://schemas.microsoft.com/office/drawing/2014/main" id="{BDFAA000-4F08-41BA-8E0B-E956301603F2}"/>
              </a:ext>
            </a:extLst>
          </p:cNvPr>
          <p:cNvSpPr>
            <a:spLocks noGrp="1"/>
          </p:cNvSpPr>
          <p:nvPr>
            <p:ph sz="half" idx="1"/>
          </p:nvPr>
        </p:nvSpPr>
        <p:spPr/>
        <p:txBody>
          <a:bodyPr/>
          <a:lstStyle/>
          <a:p>
            <a:r>
              <a:rPr lang="en-US" sz="2400" dirty="0"/>
              <a:t>Employers should conduct testing and exercises to evaluate the effectiveness of the preparedness program, make sure employees know what to do and find any missing parts. </a:t>
            </a:r>
          </a:p>
          <a:p>
            <a:endParaRPr lang="en-US" dirty="0"/>
          </a:p>
        </p:txBody>
      </p:sp>
      <p:pic>
        <p:nvPicPr>
          <p:cNvPr id="4" name="Picture 3">
            <a:extLst>
              <a:ext uri="{FF2B5EF4-FFF2-40B4-BE49-F238E27FC236}">
                <a16:creationId xmlns:a16="http://schemas.microsoft.com/office/drawing/2014/main" id="{38C02287-9352-400A-9261-12110D460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425" y="1561259"/>
            <a:ext cx="5425997" cy="4096628"/>
          </a:xfrm>
          <a:prstGeom prst="rect">
            <a:avLst/>
          </a:prstGeom>
        </p:spPr>
      </p:pic>
    </p:spTree>
    <p:extLst>
      <p:ext uri="{BB962C8B-B14F-4D97-AF65-F5344CB8AC3E}">
        <p14:creationId xmlns:p14="http://schemas.microsoft.com/office/powerpoint/2010/main" val="133475440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http://purl.org/dc/dcmitype/"/>
    <ds:schemaRef ds:uri="http://schemas.microsoft.com/office/2006/metadata/properties"/>
    <ds:schemaRef ds:uri="http://schemas.microsoft.com/sharepoint/v3"/>
    <ds:schemaRef ds:uri="http://purl.org/dc/terms/"/>
    <ds:schemaRef ds:uri="http://schemas.microsoft.com/office/2006/documentManagement/types"/>
    <ds:schemaRef ds:uri="56ea17bb-c96d-4826-b465-01eec0dd23dd"/>
    <ds:schemaRef ds:uri="http://schemas.microsoft.com/office/infopath/2007/PartnerControls"/>
    <ds:schemaRef ds:uri="http://schemas.openxmlformats.org/package/2006/metadata/core-properties"/>
    <ds:schemaRef ds:uri="05d88611-e516-4d1a-b12e-39107e78b3d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58</TotalTime>
  <Words>2424</Words>
  <Application>Microsoft Office PowerPoint</Application>
  <PresentationFormat>Widescreen</PresentationFormat>
  <Paragraphs>255</Paragraphs>
  <Slides>20</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.AppleSystemUIFont</vt:lpstr>
      <vt:lpstr>Arial</vt:lpstr>
      <vt:lpstr>Calibri</vt:lpstr>
      <vt:lpstr>Open Sans</vt:lpstr>
      <vt:lpstr>Open Sans SemiBold</vt:lpstr>
      <vt:lpstr>Wingdings</vt:lpstr>
      <vt:lpstr>2_Office Theme</vt:lpstr>
      <vt:lpstr>3_Office Theme</vt:lpstr>
      <vt:lpstr>Emergency Procedures at the Workplace   Practicum in Human Services</vt:lpstr>
      <vt:lpstr>PowerPoint Presentation</vt:lpstr>
      <vt:lpstr>What constitutes an emergency or disaster? </vt:lpstr>
      <vt:lpstr>Why is it important to invest time in preparedness program?</vt:lpstr>
      <vt:lpstr>Program Management</vt:lpstr>
      <vt:lpstr>Preparedness Planning for Business</vt:lpstr>
      <vt:lpstr>Planning</vt:lpstr>
      <vt:lpstr>Implementation</vt:lpstr>
      <vt:lpstr>Testing and Exercises</vt:lpstr>
      <vt:lpstr>Program Improvement</vt:lpstr>
      <vt:lpstr>Emergency Guidelines</vt:lpstr>
      <vt:lpstr>When Emergencies Arise</vt:lpstr>
      <vt:lpstr>Handling Medical Emergencies</vt:lpstr>
      <vt:lpstr>First Aid Kit</vt:lpstr>
      <vt:lpstr>Emergency Supply List</vt:lpstr>
      <vt:lpstr>Occupational Safety and Health Act</vt:lpstr>
      <vt:lpstr>Exit Routes, Emergency Action Plans, Fire Prevention Plans and Fire Protection</vt:lpstr>
      <vt:lpstr>Review</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2017-11-17T17:17:44Z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