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handoutMasterIdLst>
    <p:handoutMasterId r:id="rId27"/>
  </p:handoutMasterIdLst>
  <p:sldIdLst>
    <p:sldId id="322" r:id="rId6"/>
    <p:sldId id="319" r:id="rId7"/>
    <p:sldId id="324" r:id="rId8"/>
    <p:sldId id="341" r:id="rId9"/>
    <p:sldId id="340" r:id="rId10"/>
    <p:sldId id="325" r:id="rId11"/>
    <p:sldId id="326" r:id="rId12"/>
    <p:sldId id="327" r:id="rId13"/>
    <p:sldId id="328" r:id="rId14"/>
    <p:sldId id="330" r:id="rId15"/>
    <p:sldId id="331" r:id="rId16"/>
    <p:sldId id="332" r:id="rId17"/>
    <p:sldId id="335" r:id="rId18"/>
    <p:sldId id="323" r:id="rId19"/>
    <p:sldId id="337" r:id="rId20"/>
    <p:sldId id="336" r:id="rId21"/>
    <p:sldId id="333" r:id="rId22"/>
    <p:sldId id="334" r:id="rId23"/>
    <p:sldId id="329" r:id="rId24"/>
    <p:sldId id="339"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59" autoAdjust="0"/>
    <p:restoredTop sz="91607" autoAdjust="0"/>
  </p:normalViewPr>
  <p:slideViewPr>
    <p:cSldViewPr snapToGrid="0">
      <p:cViewPr varScale="1">
        <p:scale>
          <a:sx n="87" d="100"/>
          <a:sy n="87" d="100"/>
        </p:scale>
        <p:origin x="920" y="19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2/5/18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2/5/18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may have already created a résumé during the lesson “Show Yourself Off: Write </a:t>
            </a:r>
          </a:p>
          <a:p>
            <a:r>
              <a:rPr lang="fr-FR" sz="1200" b="0" i="0" u="none" strike="noStrike" kern="1200" baseline="0" dirty="0">
                <a:solidFill>
                  <a:schemeClr val="tx1"/>
                </a:solidFill>
                <a:latin typeface="+mn-lt"/>
                <a:ea typeface="+mn-ea"/>
                <a:cs typeface="+mn-cs"/>
              </a:rPr>
              <a:t>a Résumé!” </a:t>
            </a:r>
          </a:p>
          <a:p>
            <a:r>
              <a:rPr lang="en-US" sz="1200" b="0" i="0" u="none" strike="noStrike" kern="1200" baseline="0" dirty="0">
                <a:solidFill>
                  <a:schemeClr val="tx1"/>
                </a:solidFill>
                <a:latin typeface="+mn-lt"/>
                <a:ea typeface="+mn-ea"/>
                <a:cs typeface="+mn-cs"/>
              </a:rPr>
              <a:t>The résumé will be incorporating into their employment portfolio. If students have any </a:t>
            </a:r>
          </a:p>
          <a:p>
            <a:r>
              <a:rPr lang="en-US" sz="1200" b="0" i="0" u="none" strike="noStrike" kern="1200" baseline="0" dirty="0">
                <a:solidFill>
                  <a:schemeClr val="tx1"/>
                </a:solidFill>
                <a:latin typeface="+mn-lt"/>
                <a:ea typeface="+mn-ea"/>
                <a:cs typeface="+mn-cs"/>
              </a:rPr>
              <a:t>changes that need to be made on their résumé such as change of address, phone number </a:t>
            </a:r>
          </a:p>
          <a:p>
            <a:r>
              <a:rPr lang="en-US" sz="1200" b="0" i="0" u="none" strike="noStrike" kern="1200" baseline="0" dirty="0">
                <a:solidFill>
                  <a:schemeClr val="tx1"/>
                </a:solidFill>
                <a:latin typeface="+mn-lt"/>
                <a:ea typeface="+mn-ea"/>
                <a:cs typeface="+mn-cs"/>
              </a:rPr>
              <a:t>or additional job experiences, have them do so before adding to the résumé to their employment portfolio.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967319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By law, questions regarding these topics are not permitted at a job interview. How should you handle being asked questions related to these topics? </a:t>
            </a:r>
          </a:p>
          <a:p>
            <a:r>
              <a:rPr lang="en-US" sz="1200" b="0" i="0" u="none" strike="noStrike" kern="1200" baseline="0" dirty="0">
                <a:solidFill>
                  <a:schemeClr val="tx1"/>
                </a:solidFill>
                <a:latin typeface="+mn-lt"/>
                <a:ea typeface="+mn-ea"/>
                <a:cs typeface="+mn-cs"/>
              </a:rPr>
              <a:t>If you are asked an inappropriate question, respond with </a:t>
            </a:r>
            <a:r>
              <a:rPr lang="en-US" sz="1200" b="1" i="0" u="none" strike="noStrike" kern="1200" baseline="0" dirty="0">
                <a:solidFill>
                  <a:schemeClr val="tx1"/>
                </a:solidFill>
                <a:latin typeface="+mn-lt"/>
                <a:ea typeface="+mn-ea"/>
                <a:cs typeface="+mn-cs"/>
              </a:rPr>
              <a:t>“I can assure you that what you are asking has no bearings on my abilities to be successful in this job. Let me tell you about some of my skills that will help me succeed in this job!”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Be yourself, be confident and be prepared!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361875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employers believe that past behavior is the best predictor for future behavior. Why is this important to a company? The company asks certain questions which allow for behavior type answers. The company can then analyze the skills and qualities required for success in the job and identify candidates that have demonstrated these skills in past experiences. </a:t>
            </a:r>
          </a:p>
          <a:p>
            <a:r>
              <a:rPr lang="en-US" sz="1200" b="0" i="0" u="none" strike="noStrike" kern="1200" baseline="0" dirty="0">
                <a:solidFill>
                  <a:schemeClr val="tx1"/>
                </a:solidFill>
                <a:latin typeface="+mn-lt"/>
                <a:ea typeface="+mn-ea"/>
                <a:cs typeface="+mn-cs"/>
              </a:rPr>
              <a:t>Behavior based questions can start with: </a:t>
            </a:r>
          </a:p>
          <a:p>
            <a:r>
              <a:rPr lang="en-US" sz="1200" b="0" i="0" u="none" strike="noStrike" kern="1200" baseline="0" dirty="0">
                <a:solidFill>
                  <a:schemeClr val="tx1"/>
                </a:solidFill>
                <a:latin typeface="+mn-lt"/>
                <a:ea typeface="+mn-ea"/>
                <a:cs typeface="+mn-cs"/>
              </a:rPr>
              <a:t>Explain a time when you had to take the initiative….. </a:t>
            </a:r>
          </a:p>
          <a:p>
            <a:r>
              <a:rPr lang="en-US" sz="1200" b="0" i="0" u="none" strike="noStrike" kern="1200" baseline="0" dirty="0">
                <a:solidFill>
                  <a:schemeClr val="tx1"/>
                </a:solidFill>
                <a:latin typeface="+mn-lt"/>
                <a:ea typeface="+mn-ea"/>
                <a:cs typeface="+mn-cs"/>
              </a:rPr>
              <a:t>What can you do for us that other applicants can’t? </a:t>
            </a:r>
          </a:p>
          <a:p>
            <a:r>
              <a:rPr lang="en-US" sz="1200" b="0" i="0" u="none" strike="noStrike" kern="1200" baseline="0" dirty="0">
                <a:solidFill>
                  <a:schemeClr val="tx1"/>
                </a:solidFill>
                <a:latin typeface="+mn-lt"/>
                <a:ea typeface="+mn-ea"/>
                <a:cs typeface="+mn-cs"/>
              </a:rPr>
              <a:t>Give me an example of a time when something went wrong. How did you handle it? </a:t>
            </a:r>
          </a:p>
          <a:p>
            <a:r>
              <a:rPr lang="en-US" sz="1200" b="0" i="0" u="none" strike="noStrike" kern="1200" baseline="0" dirty="0">
                <a:solidFill>
                  <a:schemeClr val="tx1"/>
                </a:solidFill>
                <a:latin typeface="+mn-lt"/>
                <a:ea typeface="+mn-ea"/>
                <a:cs typeface="+mn-cs"/>
              </a:rPr>
              <a:t>Tell me about a time when . . . </a:t>
            </a:r>
          </a:p>
          <a:p>
            <a:r>
              <a:rPr lang="en-US" sz="1200" b="0" i="0" u="none" strike="noStrike" kern="1200" baseline="0" dirty="0">
                <a:solidFill>
                  <a:schemeClr val="tx1"/>
                </a:solidFill>
                <a:latin typeface="+mn-lt"/>
                <a:ea typeface="+mn-ea"/>
                <a:cs typeface="+mn-cs"/>
              </a:rPr>
              <a:t>Give me an example of . . . </a:t>
            </a:r>
          </a:p>
          <a:p>
            <a:r>
              <a:rPr lang="en-US" sz="1200" b="0" i="0" u="none" strike="noStrike" kern="1200" baseline="0" dirty="0">
                <a:solidFill>
                  <a:schemeClr val="tx1"/>
                </a:solidFill>
                <a:latin typeface="+mn-lt"/>
                <a:ea typeface="+mn-ea"/>
                <a:cs typeface="+mn-cs"/>
              </a:rPr>
              <a:t>Describe a time when . . . </a:t>
            </a:r>
          </a:p>
          <a:p>
            <a:r>
              <a:rPr lang="en-US" sz="1200" b="0" i="0" u="none" strike="noStrike" kern="1200" baseline="0" dirty="0">
                <a:solidFill>
                  <a:schemeClr val="tx1"/>
                </a:solidFill>
                <a:latin typeface="+mn-lt"/>
                <a:ea typeface="+mn-ea"/>
                <a:cs typeface="+mn-cs"/>
              </a:rPr>
              <a:t>How would you answer these questions? What do these types of questions tell a potential employer? Would this be difficult for you to answer? The </a:t>
            </a:r>
            <a:r>
              <a:rPr lang="en-US" sz="1200" b="1" i="0" u="none" strike="noStrike" kern="1200" baseline="0" dirty="0">
                <a:solidFill>
                  <a:schemeClr val="tx1"/>
                </a:solidFill>
                <a:latin typeface="+mn-lt"/>
                <a:ea typeface="+mn-ea"/>
                <a:cs typeface="+mn-cs"/>
              </a:rPr>
              <a:t>STAR </a:t>
            </a:r>
            <a:r>
              <a:rPr lang="en-US" sz="1200" b="0" i="0" u="none" strike="noStrike" kern="1200" baseline="0" dirty="0">
                <a:solidFill>
                  <a:schemeClr val="tx1"/>
                </a:solidFill>
                <a:latin typeface="+mn-lt"/>
                <a:ea typeface="+mn-ea"/>
                <a:cs typeface="+mn-cs"/>
              </a:rPr>
              <a:t>method will help you answer these questions and help your interview go more smoothly. </a:t>
            </a:r>
          </a:p>
          <a:p>
            <a:r>
              <a:rPr lang="en-US" sz="1200" b="1" i="0" u="none" strike="noStrike" kern="1200" baseline="0" dirty="0">
                <a:solidFill>
                  <a:schemeClr val="tx1"/>
                </a:solidFill>
                <a:latin typeface="+mn-lt"/>
                <a:ea typeface="+mn-ea"/>
                <a:cs typeface="+mn-cs"/>
              </a:rPr>
              <a:t>S</a:t>
            </a:r>
            <a:r>
              <a:rPr lang="en-US" sz="1200" b="0" i="0" u="none" strike="noStrike" kern="1200" baseline="0" dirty="0">
                <a:solidFill>
                  <a:schemeClr val="tx1"/>
                </a:solidFill>
                <a:latin typeface="+mn-lt"/>
                <a:ea typeface="+mn-ea"/>
                <a:cs typeface="+mn-cs"/>
              </a:rPr>
              <a:t>ituation or </a:t>
            </a:r>
            <a:r>
              <a:rPr lang="en-US" sz="1200" b="1" i="0" u="none" strike="noStrike" kern="1200" baseline="0" dirty="0">
                <a:solidFill>
                  <a:schemeClr val="tx1"/>
                </a:solidFill>
                <a:latin typeface="+mn-lt"/>
                <a:ea typeface="+mn-ea"/>
                <a:cs typeface="+mn-cs"/>
              </a:rPr>
              <a:t>T</a:t>
            </a:r>
            <a:r>
              <a:rPr lang="en-US" sz="1200" b="0" i="0" u="none" strike="noStrike" kern="1200" baseline="0" dirty="0">
                <a:solidFill>
                  <a:schemeClr val="tx1"/>
                </a:solidFill>
                <a:latin typeface="+mn-lt"/>
                <a:ea typeface="+mn-ea"/>
                <a:cs typeface="+mn-cs"/>
              </a:rPr>
              <a:t>ask: </a:t>
            </a:r>
          </a:p>
          <a:p>
            <a:r>
              <a:rPr lang="en-US" sz="1200" b="0" i="0" u="none" strike="noStrike" kern="1200" baseline="0" dirty="0">
                <a:solidFill>
                  <a:schemeClr val="tx1"/>
                </a:solidFill>
                <a:latin typeface="+mn-lt"/>
                <a:ea typeface="+mn-ea"/>
                <a:cs typeface="+mn-cs"/>
              </a:rPr>
              <a:t>You need to describe the situation which involved you or the task in hand. How did you accomplish the task or handle the situation. Be specific, honest and truthful. Provide accurate details. Make it as vivid as possible so that the interviewer has a clear picture or understanding. </a:t>
            </a:r>
          </a:p>
          <a:p>
            <a:r>
              <a:rPr lang="en-US" sz="1200" b="1" i="0" u="none" strike="noStrike" kern="1200" baseline="0" dirty="0">
                <a:solidFill>
                  <a:schemeClr val="tx1"/>
                </a:solidFill>
                <a:latin typeface="+mn-lt"/>
                <a:ea typeface="+mn-ea"/>
                <a:cs typeface="+mn-cs"/>
              </a:rPr>
              <a:t>A</a:t>
            </a:r>
            <a:r>
              <a:rPr lang="en-US" sz="1200" b="0" i="0" u="none" strike="noStrike" kern="1200" baseline="0" dirty="0">
                <a:solidFill>
                  <a:schemeClr val="tx1"/>
                </a:solidFill>
                <a:latin typeface="+mn-lt"/>
                <a:ea typeface="+mn-ea"/>
                <a:cs typeface="+mn-cs"/>
              </a:rPr>
              <a:t>ction: </a:t>
            </a:r>
          </a:p>
          <a:p>
            <a:r>
              <a:rPr lang="en-US" sz="1200" b="0" i="0" u="none" strike="noStrike" kern="1200" baseline="0" dirty="0">
                <a:solidFill>
                  <a:schemeClr val="tx1"/>
                </a:solidFill>
                <a:latin typeface="+mn-lt"/>
                <a:ea typeface="+mn-ea"/>
                <a:cs typeface="+mn-cs"/>
              </a:rPr>
              <a:t>Describe in detail the action you took. Don’t tell what you would do, tell what you did. Focus on your contributions – use “I” statements, not “we” statements. </a:t>
            </a:r>
          </a:p>
          <a:p>
            <a:r>
              <a:rPr lang="en-US" sz="1200" b="1" i="0" u="none" strike="noStrike" kern="1200" baseline="0" dirty="0">
                <a:solidFill>
                  <a:schemeClr val="tx1"/>
                </a:solidFill>
                <a:latin typeface="+mn-lt"/>
                <a:ea typeface="+mn-ea"/>
                <a:cs typeface="+mn-cs"/>
              </a:rPr>
              <a:t>R</a:t>
            </a:r>
            <a:r>
              <a:rPr lang="en-US" sz="1200" b="0" i="0" u="none" strike="noStrike" kern="1200" baseline="0" dirty="0">
                <a:solidFill>
                  <a:schemeClr val="tx1"/>
                </a:solidFill>
                <a:latin typeface="+mn-lt"/>
                <a:ea typeface="+mn-ea"/>
                <a:cs typeface="+mn-cs"/>
              </a:rPr>
              <a:t>esult: </a:t>
            </a:r>
          </a:p>
          <a:p>
            <a:r>
              <a:rPr lang="en-US" sz="1200" b="0" i="0" u="none" strike="noStrike" kern="1200" baseline="0" dirty="0">
                <a:solidFill>
                  <a:schemeClr val="tx1"/>
                </a:solidFill>
                <a:latin typeface="+mn-lt"/>
                <a:ea typeface="+mn-ea"/>
                <a:cs typeface="+mn-cs"/>
              </a:rPr>
              <a:t>Explain the results of your action. Focus on positive outcomes and accomplishments. Share what you learned or feedback you received. If you have any documentation of the situation or task highlighted in your portfolio, point it out.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4018897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Interview Do’s and Don’ts - view video. </a:t>
            </a:r>
          </a:p>
          <a:p>
            <a:r>
              <a:rPr lang="en-US" dirty="0"/>
              <a:t>http://</a:t>
            </a:r>
            <a:r>
              <a:rPr lang="en-US" dirty="0" err="1"/>
              <a:t>youtu.be</a:t>
            </a:r>
            <a:r>
              <a:rPr lang="en-US" dirty="0"/>
              <a:t>/S1ucmfPOBV8</a:t>
            </a: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057398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Job Interview Tips for Teens </a:t>
            </a:r>
          </a:p>
          <a:p>
            <a:r>
              <a:rPr lang="en-US" dirty="0"/>
              <a:t>http://</a:t>
            </a:r>
            <a:r>
              <a:rPr lang="en-US" dirty="0" err="1"/>
              <a:t>video.about.com</a:t>
            </a:r>
            <a:r>
              <a:rPr lang="en-US" dirty="0"/>
              <a:t>/</a:t>
            </a:r>
            <a:r>
              <a:rPr lang="en-US" dirty="0" err="1"/>
              <a:t>jobsearch</a:t>
            </a:r>
            <a:r>
              <a:rPr lang="en-US" dirty="0"/>
              <a:t>/Job-Interview-Tips-for-</a:t>
            </a:r>
            <a:r>
              <a:rPr lang="en-US" dirty="0" err="1"/>
              <a:t>Teens.htm</a:t>
            </a:r>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What are some additional interviewing tips for teens?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116235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internship can provide opportunities to actually do the work, generally without pay. Depending on the company, an internship can offer a paid position. An internship can give you hands-on experience and allow you to learn about the job or industry. An internship is usually a more advanced program of study. You are able to apply what you learned in the classroom and apply it to the real world. In Practicum of Education and Training, it provides occupationally specific training and focuses on the development of consumer services, early childhood development and services, counseling and mental health services, and family and community services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63075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Note to teacher – Become familiar with: </a:t>
            </a:r>
          </a:p>
          <a:p>
            <a:r>
              <a:rPr lang="en-US" sz="1200" b="0" i="0" u="none" strike="noStrike" kern="1200" baseline="0" dirty="0">
                <a:solidFill>
                  <a:schemeClr val="tx1"/>
                </a:solidFill>
                <a:latin typeface="+mn-lt"/>
                <a:ea typeface="+mn-ea"/>
                <a:cs typeface="+mn-cs"/>
              </a:rPr>
              <a:t>The Occupational Outlook Handbook Teacher’s Guide to assist the students with their career search. http://www.bls.gov/ooh/About/Teachers-Guide.htm </a:t>
            </a:r>
          </a:p>
          <a:p>
            <a:r>
              <a:rPr lang="en-US" sz="1200" b="0" i="0" u="none" strike="noStrike" kern="1200" baseline="0" dirty="0">
                <a:solidFill>
                  <a:schemeClr val="tx1"/>
                </a:solidFill>
                <a:latin typeface="+mn-lt"/>
                <a:ea typeface="+mn-ea"/>
                <a:cs typeface="+mn-cs"/>
              </a:rPr>
              <a:t>Let’s look at the website components of the Occupational Outlook Handbook http://bls.gov/ooh/ </a:t>
            </a:r>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77774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a:solidFill>
                  <a:schemeClr val="tx1"/>
                </a:solidFill>
                <a:latin typeface="+mn-lt"/>
                <a:ea typeface="+mn-ea"/>
                <a:cs typeface="+mn-cs"/>
              </a:rPr>
              <a:t>Any questions?? </a:t>
            </a:r>
            <a:endParaRPr lang="en-US"/>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14755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 job seekers can benefit from creating and building an employment portfolio. A portfolio can show samples of your work to an employer. It adds visual impact to your presentation. It can also showcase your accomplishments, training and expertise. Your portfolio is a selling tool for you! A portfolio is always changing and evolving. </a:t>
            </a:r>
          </a:p>
          <a:p>
            <a:r>
              <a:rPr lang="en-US" sz="1200" b="0" i="0" u="none" strike="noStrike" kern="1200" baseline="0" dirty="0">
                <a:solidFill>
                  <a:schemeClr val="tx1"/>
                </a:solidFill>
                <a:latin typeface="+mn-lt"/>
                <a:ea typeface="+mn-ea"/>
                <a:cs typeface="+mn-cs"/>
              </a:rPr>
              <a:t>Note to teacher: </a:t>
            </a:r>
          </a:p>
          <a:p>
            <a:r>
              <a:rPr lang="en-US" sz="1200" b="0" i="0" u="none" strike="noStrike" kern="1200" baseline="0" dirty="0">
                <a:solidFill>
                  <a:schemeClr val="tx1"/>
                </a:solidFill>
                <a:latin typeface="+mn-lt"/>
                <a:ea typeface="+mn-ea"/>
                <a:cs typeface="+mn-cs"/>
              </a:rPr>
              <a:t>Show students a sample portfolio (or your personal employment portfolio) and discuss its contents. </a:t>
            </a:r>
          </a:p>
          <a:p>
            <a:r>
              <a:rPr lang="en-US" sz="1200" b="0" i="0" u="none" strike="noStrike" kern="1200" baseline="0" dirty="0">
                <a:solidFill>
                  <a:schemeClr val="tx1"/>
                </a:solidFill>
                <a:latin typeface="+mn-lt"/>
                <a:ea typeface="+mn-ea"/>
                <a:cs typeface="+mn-cs"/>
              </a:rPr>
              <a:t>At this time you can briefly introduce the components of an employment portfolio. </a:t>
            </a:r>
          </a:p>
          <a:p>
            <a:r>
              <a:rPr lang="en-US" sz="1200" b="0" i="0" u="none" strike="noStrike" kern="1200" baseline="0" dirty="0">
                <a:solidFill>
                  <a:schemeClr val="tx1"/>
                </a:solidFill>
                <a:latin typeface="+mn-lt"/>
                <a:ea typeface="+mn-ea"/>
                <a:cs typeface="+mn-cs"/>
              </a:rPr>
              <a:t>Employment Portfolios: </a:t>
            </a:r>
          </a:p>
          <a:p>
            <a:r>
              <a:rPr lang="en-US" sz="1200" b="0" i="0" u="none" strike="noStrike" kern="1200" baseline="0" dirty="0">
                <a:solidFill>
                  <a:schemeClr val="tx1"/>
                </a:solidFill>
                <a:latin typeface="+mn-lt"/>
                <a:ea typeface="+mn-ea"/>
                <a:cs typeface="+mn-cs"/>
              </a:rPr>
              <a:t> can also add confidence and credibility during the interview process </a:t>
            </a:r>
          </a:p>
          <a:p>
            <a:r>
              <a:rPr lang="en-US" sz="1200" b="0" i="0" u="none" strike="noStrike" kern="1200" baseline="0" dirty="0">
                <a:solidFill>
                  <a:schemeClr val="tx1"/>
                </a:solidFill>
                <a:latin typeface="+mn-lt"/>
                <a:ea typeface="+mn-ea"/>
                <a:cs typeface="+mn-cs"/>
              </a:rPr>
              <a:t> provide an edge over other applicants and employers tend to be impressed </a:t>
            </a:r>
          </a:p>
          <a:p>
            <a:r>
              <a:rPr lang="en-US" sz="1200" b="0" i="0" u="none" strike="noStrike" kern="1200" baseline="0" dirty="0">
                <a:solidFill>
                  <a:schemeClr val="tx1"/>
                </a:solidFill>
                <a:latin typeface="+mn-lt"/>
                <a:ea typeface="+mn-ea"/>
                <a:cs typeface="+mn-cs"/>
              </a:rPr>
              <a:t> require time and organizational skills. </a:t>
            </a:r>
          </a:p>
          <a:p>
            <a:r>
              <a:rPr lang="en-US" sz="1200" b="0" i="0" u="none" strike="noStrike" kern="1200" baseline="0" dirty="0">
                <a:solidFill>
                  <a:schemeClr val="tx1"/>
                </a:solidFill>
                <a:latin typeface="+mn-lt"/>
                <a:ea typeface="+mn-ea"/>
                <a:cs typeface="+mn-cs"/>
              </a:rPr>
              <a:t> can impress future employers by your initiative and the organizational skills a portfolio communicates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20590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employment E-portfolio complements rather than replaces your hard copy portfolio. It can be placed on a CD, DVD, flash drive, or on the web. It can be set up as a slide presentation or you can include a slideshow as part of your portfolio presentation. </a:t>
            </a:r>
          </a:p>
          <a:p>
            <a:r>
              <a:rPr lang="en-US" sz="1200" b="0" i="0" u="none" strike="noStrike" kern="1200" baseline="0" dirty="0">
                <a:solidFill>
                  <a:schemeClr val="tx1"/>
                </a:solidFill>
                <a:latin typeface="+mn-lt"/>
                <a:ea typeface="+mn-ea"/>
                <a:cs typeface="+mn-cs"/>
              </a:rPr>
              <a:t>What to include: </a:t>
            </a:r>
          </a:p>
          <a:p>
            <a:r>
              <a:rPr lang="en-US" sz="1200" b="0" i="0" u="none" strike="noStrike" kern="1200" baseline="0" dirty="0">
                <a:solidFill>
                  <a:schemeClr val="tx1"/>
                </a:solidFill>
                <a:latin typeface="+mn-lt"/>
                <a:ea typeface="+mn-ea"/>
                <a:cs typeface="+mn-cs"/>
              </a:rPr>
              <a:t>We have all heard the phrase “</a:t>
            </a:r>
            <a:r>
              <a:rPr lang="en-US" sz="1200" b="0" i="1" u="none" strike="noStrike" kern="1200" baseline="0" dirty="0">
                <a:solidFill>
                  <a:schemeClr val="tx1"/>
                </a:solidFill>
                <a:latin typeface="+mn-lt"/>
                <a:ea typeface="+mn-ea"/>
                <a:cs typeface="+mn-cs"/>
              </a:rPr>
              <a:t>a picture is worth a thousand words.” </a:t>
            </a:r>
            <a:r>
              <a:rPr lang="en-US" sz="1200" b="0" i="0" u="none" strike="noStrike" kern="1200" baseline="0" dirty="0">
                <a:solidFill>
                  <a:schemeClr val="tx1"/>
                </a:solidFill>
                <a:latin typeface="+mn-lt"/>
                <a:ea typeface="+mn-ea"/>
                <a:cs typeface="+mn-cs"/>
              </a:rPr>
              <a:t>In addition to the kinds of materials in your traditional portfolio, with an E-portfolio, you have the freedom to add audio, video clips, e-mail link, or a link to your own website (if you have one). An e-portfolio will set you apart from all the other applicants. An e-portfolio can make the difference between interviewing for a job and actually being offered a job.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610260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you complete a job application with a company, be prepared for the interview. Some companies might want to interview you immediately, while others might need a few days or even a few weeks to look over all the applicants before scheduling interviews. </a:t>
            </a:r>
          </a:p>
          <a:p>
            <a:r>
              <a:rPr lang="en-US" sz="1200" b="0" i="0" u="none" strike="noStrike" kern="1200" baseline="0" dirty="0">
                <a:solidFill>
                  <a:schemeClr val="tx1"/>
                </a:solidFill>
                <a:latin typeface="+mn-lt"/>
                <a:ea typeface="+mn-ea"/>
                <a:cs typeface="+mn-cs"/>
              </a:rPr>
              <a:t>Your gestures, posture, and eye contact send powerful messages. You body language can speak volumes! Have self confidence, have positive attitude, good posture and good eye contact. A potential employer can tell a lot about a person in the way they carry themselves. Try to express a positive “Can Do” attitude at the interview. Show enthusiasm but do not overdo it. Be sincere and honest. The interviewer will know within the first five minutes of an interview if you are a good fit for the company, so be prepared.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122593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Panel or board interviews are often characterized by a standard set of questions for all applicants. Typically formal and organized, this interview format is often used in academia, government or for high-level executives. Occasionally, you’ll encounter a panel interview for other positions in a company. </a:t>
            </a:r>
          </a:p>
          <a:p>
            <a:r>
              <a:rPr lang="en-US" sz="1200" b="0" i="0" u="none" strike="noStrike" kern="1200" baseline="0" dirty="0">
                <a:solidFill>
                  <a:schemeClr val="tx1"/>
                </a:solidFill>
                <a:latin typeface="+mn-lt"/>
                <a:ea typeface="+mn-ea"/>
                <a:cs typeface="+mn-cs"/>
              </a:rPr>
              <a:t>Some interviews are conducted by several people from the company. Try to keep control of your voice and gestures. Think before answering their questions. Speak positively about yourself and your job qualifications.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764459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way to prepare for an interview is to rehearse your answers for questions which might be asked. Be ready to answer questions such as “What are your best personality qualities? Why do you want to work with our company? What skills do you possess that will be an asset to our company?” </a:t>
            </a:r>
          </a:p>
          <a:p>
            <a:r>
              <a:rPr lang="en-US" sz="1200" b="0" i="0" u="none" strike="noStrike" kern="1200" baseline="0" dirty="0">
                <a:solidFill>
                  <a:schemeClr val="tx1"/>
                </a:solidFill>
                <a:latin typeface="+mn-lt"/>
                <a:ea typeface="+mn-ea"/>
                <a:cs typeface="+mn-cs"/>
              </a:rPr>
              <a:t>Practice makes perfect! Rehearse each question repeatedly. </a:t>
            </a:r>
          </a:p>
          <a:p>
            <a:r>
              <a:rPr lang="en-US" sz="1200" b="0" i="0" u="none" strike="noStrike" kern="1200" baseline="0" dirty="0">
                <a:solidFill>
                  <a:schemeClr val="tx1"/>
                </a:solidFill>
                <a:latin typeface="+mn-lt"/>
                <a:ea typeface="+mn-ea"/>
                <a:cs typeface="+mn-cs"/>
              </a:rPr>
              <a:t>The more you practice with a friend or family member, the more confidence you will have at the job interview. Do not let your hair, clothing or there objects distract you or your interviewer (bangs in your face, loud jewelry, too tight or loose clothing).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11857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Monitor your response time to questions (5 seconds to respond). What might be a result of answering too quickly? Too slowly? </a:t>
            </a:r>
          </a:p>
          <a:p>
            <a:r>
              <a:rPr lang="en-US" sz="1200" b="0" i="0" u="none" strike="noStrike" kern="1200" baseline="0" dirty="0">
                <a:solidFill>
                  <a:schemeClr val="tx1"/>
                </a:solidFill>
                <a:latin typeface="+mn-lt"/>
                <a:ea typeface="+mn-ea"/>
                <a:cs typeface="+mn-cs"/>
              </a:rPr>
              <a:t>Give a firm handshake at introductions and upon leaving the interview. Why is it important to give a firm handshake? </a:t>
            </a:r>
          </a:p>
          <a:p>
            <a:r>
              <a:rPr lang="en-US" sz="1200" b="0" i="0" u="none" strike="noStrike" kern="1200" baseline="0" dirty="0">
                <a:solidFill>
                  <a:schemeClr val="tx1"/>
                </a:solidFill>
                <a:latin typeface="+mn-lt"/>
                <a:ea typeface="+mn-ea"/>
                <a:cs typeface="+mn-cs"/>
              </a:rPr>
              <a:t>A firm handshake helps make a good first impression for both males and females. A proper handshake should be firm. It should communicate sincerity, strength and professionalism. The perfect handshake is one that conveys a friendly, welcoming attitude. </a:t>
            </a:r>
          </a:p>
          <a:p>
            <a:r>
              <a:rPr lang="en-US" sz="1200" b="0" i="0" u="none" strike="noStrike" kern="1200" baseline="0" dirty="0">
                <a:solidFill>
                  <a:schemeClr val="tx1"/>
                </a:solidFill>
                <a:latin typeface="+mn-lt"/>
                <a:ea typeface="+mn-ea"/>
                <a:cs typeface="+mn-cs"/>
              </a:rPr>
              <a:t>What does a limp handshake project? Have students partner with each other and practice and critique each other’s handshakes. </a:t>
            </a:r>
          </a:p>
          <a:p>
            <a:r>
              <a:rPr lang="en-US" sz="1200" b="0" i="0" u="none" strike="noStrike" kern="1200" baseline="0" dirty="0">
                <a:solidFill>
                  <a:schemeClr val="tx1"/>
                </a:solidFill>
                <a:latin typeface="+mn-lt"/>
                <a:ea typeface="+mn-ea"/>
                <a:cs typeface="+mn-cs"/>
              </a:rPr>
              <a:t>What does dressing conservatively mean? </a:t>
            </a:r>
          </a:p>
          <a:p>
            <a:r>
              <a:rPr lang="en-US" sz="1200" b="0" i="0" u="none" strike="noStrike" kern="1200" baseline="0" dirty="0">
                <a:solidFill>
                  <a:schemeClr val="tx1"/>
                </a:solidFill>
                <a:latin typeface="+mn-lt"/>
                <a:ea typeface="+mn-ea"/>
                <a:cs typeface="+mn-cs"/>
              </a:rPr>
              <a:t>The general rule is to dress one-step up from the company’s dress code. Standard attire for women is a conservative dark navy, beige, brown, or gray outfit. Avoid bright and loud colors/patterns. Try to always wear a jacket and avoid short skirts. Your skirt should always cover your thighs when you are seated. Keep jewelry, make-up, accessories at a minimum. </a:t>
            </a:r>
          </a:p>
          <a:p>
            <a:r>
              <a:rPr lang="en-US" sz="1200" b="0" i="0" u="none" strike="noStrike" kern="1200" baseline="0" dirty="0">
                <a:solidFill>
                  <a:schemeClr val="tx1"/>
                </a:solidFill>
                <a:latin typeface="+mn-lt"/>
                <a:ea typeface="+mn-ea"/>
                <a:cs typeface="+mn-cs"/>
              </a:rPr>
              <a:t>For men, a dark suit, complementary shirt and tie, and clean shoes. </a:t>
            </a:r>
          </a:p>
          <a:p>
            <a:r>
              <a:rPr lang="en-US" sz="1200" b="0" i="0" u="none" strike="noStrike" kern="1200" baseline="0" dirty="0">
                <a:solidFill>
                  <a:schemeClr val="tx1"/>
                </a:solidFill>
                <a:latin typeface="+mn-lt"/>
                <a:ea typeface="+mn-ea"/>
                <a:cs typeface="+mn-cs"/>
              </a:rPr>
              <a:t>Do all job interviews require a suit for women and a suit for men? </a:t>
            </a:r>
          </a:p>
          <a:p>
            <a:r>
              <a:rPr lang="en-US" sz="1200" b="0" i="0" u="none" strike="noStrike" kern="1200" baseline="0" dirty="0">
                <a:solidFill>
                  <a:schemeClr val="tx1"/>
                </a:solidFill>
                <a:latin typeface="+mn-lt"/>
                <a:ea typeface="+mn-ea"/>
                <a:cs typeface="+mn-cs"/>
              </a:rPr>
              <a:t>What is the difference between business casual and casual? Business casual means “smart business attire”. Dressy pants, a blouse, sleek jersey knits, skirts and tops are all examples of business casual. For men, it can mean dress pants with a buttoned up shirt. Remember, no tennis shoes! </a:t>
            </a:r>
          </a:p>
          <a:p>
            <a:r>
              <a:rPr lang="en-US" sz="1200" b="0" i="0" u="none" strike="noStrike" kern="1200" baseline="0" dirty="0">
                <a:solidFill>
                  <a:schemeClr val="tx1"/>
                </a:solidFill>
                <a:latin typeface="+mn-lt"/>
                <a:ea typeface="+mn-ea"/>
                <a:cs typeface="+mn-cs"/>
              </a:rPr>
              <a:t>Casual dress depends on the business. This can mean wearing your company’s logo polo or t-shirt with jeans or khakis. Always ask your immediate supervisor for clarification of the dress code. </a:t>
            </a:r>
          </a:p>
          <a:p>
            <a:r>
              <a:rPr lang="en-US" sz="1200" b="0" i="0" u="none" strike="noStrike" kern="1200" baseline="0" dirty="0">
                <a:solidFill>
                  <a:schemeClr val="tx1"/>
                </a:solidFill>
                <a:latin typeface="+mn-lt"/>
                <a:ea typeface="+mn-ea"/>
                <a:cs typeface="+mn-cs"/>
              </a:rPr>
              <a:t>What does a limp handshake or barely touching handshakes project? Have students partner with another student and practice a firm handshake. What did your partner’s handshake feel like? Critique each other’s handshakes. </a:t>
            </a:r>
          </a:p>
          <a:p>
            <a:r>
              <a:rPr lang="en-US" sz="1200" b="0" i="0" u="none" strike="noStrike" kern="1200" baseline="0" dirty="0">
                <a:solidFill>
                  <a:schemeClr val="tx1"/>
                </a:solidFill>
                <a:latin typeface="+mn-lt"/>
                <a:ea typeface="+mn-ea"/>
                <a:cs typeface="+mn-cs"/>
              </a:rPr>
              <a:t>What does dressing conservatively mean? The general rule is to dress one-step up from the company’s dress code, but you can never go wrong with a suit. A standard attire for women is a conservative dark navy, beige, brown, or gray skirted wool blend suit. Pant suits are fine too. Avoid bright and loud colors/patterns. Always wear a jacket and avoid short skirts. Your skirt should always cover your thighs when you are seated. </a:t>
            </a:r>
          </a:p>
          <a:p>
            <a:r>
              <a:rPr lang="en-US" sz="1200" b="0" i="0" u="none" strike="noStrike" kern="1200" baseline="0" dirty="0">
                <a:solidFill>
                  <a:schemeClr val="tx1"/>
                </a:solidFill>
                <a:latin typeface="+mn-lt"/>
                <a:ea typeface="+mn-ea"/>
                <a:cs typeface="+mn-cs"/>
              </a:rPr>
              <a:t>Wear neutral color hosiery and avoid high heels. Keep jewelry, make-up, accessories and hair-do at a low-key. For men, a dark suit, complementary shirt and tie, clean well managed shoes. Do all job interviews require a skirt/pant suit for women and a suit for men? </a:t>
            </a:r>
          </a:p>
          <a:p>
            <a:r>
              <a:rPr lang="en-US" sz="1200" b="0" i="0" u="none" strike="noStrike" kern="1200" baseline="0" dirty="0">
                <a:solidFill>
                  <a:schemeClr val="tx1"/>
                </a:solidFill>
                <a:latin typeface="+mn-lt"/>
                <a:ea typeface="+mn-ea"/>
                <a:cs typeface="+mn-cs"/>
              </a:rPr>
              <a:t>What is the difference between business casual and casual? Business casual means “smart business attire”. Dressy pants, a blouse, sleek jersey knits, skirts and tops are all examples of business casual. For men, it can mean dress pants with a buttoned up shirt. Remember, no tennis shoes! </a:t>
            </a:r>
          </a:p>
          <a:p>
            <a:r>
              <a:rPr lang="en-US" sz="1200" b="0" i="0" u="none" strike="noStrike" kern="1200" baseline="0" dirty="0">
                <a:solidFill>
                  <a:schemeClr val="tx1"/>
                </a:solidFill>
                <a:latin typeface="+mn-lt"/>
                <a:ea typeface="+mn-ea"/>
                <a:cs typeface="+mn-cs"/>
              </a:rPr>
              <a:t>Casual dress depends on the business. This can mean wearing your company’s logo polo or t-shirt with jeans or khakis. Always ask your immediate supervisor for clarification of the dress code.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666635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interviewer is looking for a genuinely sincere person who can give honest answers and shows interest. It is important for you to be able to be direct and give well thought out answers. </a:t>
            </a:r>
          </a:p>
          <a:p>
            <a:r>
              <a:rPr lang="en-US" sz="1200" b="0" i="0" u="none" strike="noStrike" kern="1200" baseline="0" dirty="0">
                <a:solidFill>
                  <a:schemeClr val="tx1"/>
                </a:solidFill>
                <a:latin typeface="+mn-lt"/>
                <a:ea typeface="+mn-ea"/>
                <a:cs typeface="+mn-cs"/>
              </a:rPr>
              <a:t>Once again, make sure your appearance is impeccable. Wear the type of clothing required for the job. If you are going to apply for a job as a salesperson, dress a step above the way as a typical salesperson dresses. </a:t>
            </a:r>
          </a:p>
          <a:p>
            <a:r>
              <a:rPr lang="en-US" sz="1200" b="0" i="0" u="none" strike="noStrike" kern="1200" baseline="0" dirty="0">
                <a:solidFill>
                  <a:schemeClr val="tx1"/>
                </a:solidFill>
                <a:latin typeface="+mn-lt"/>
                <a:ea typeface="+mn-ea"/>
                <a:cs typeface="+mn-cs"/>
              </a:rPr>
              <a:t>Pay close attention to your grooming habits; clean hair, nails clean and trimmed, teeth brushed, no offense odors and hair neatly styled.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728353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 will have a chance to ask questions at the interview. You may want to ask about specific hours you will work, job duties, possibilities of advancement, and job conditions. The interviewer will also want to discuss the rate of pay. On your job application, you should state “salary is negotiable.” This means you are willing to discuss pay with flexibility. What are benefits with a company? Optional: teacher can discuss benefits with the school district he/she is working at or perhaps other companies they have been employed at.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4412536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Ugz3A5NMQSU&amp;feature=youtu.be"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bls.gov/ooh/About/Teachers-Guide.htm" TargetMode="External"/><Relationship Id="rId2" Type="http://schemas.openxmlformats.org/officeDocument/2006/relationships/hyperlink" Target="http://www.twc.state.tx.us/news/tjhg/toc.html" TargetMode="External"/><Relationship Id="rId1" Type="http://schemas.openxmlformats.org/officeDocument/2006/relationships/slideLayout" Target="../slideLayouts/slideLayout3.xml"/><Relationship Id="rId4" Type="http://schemas.openxmlformats.org/officeDocument/2006/relationships/hyperlink" Target="http://www.bls.gov/oo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video.about.com/jobsearch/Job-Interview-Tips-for-Teens.htm" TargetMode="External"/><Relationship Id="rId2" Type="http://schemas.openxmlformats.org/officeDocument/2006/relationships/hyperlink" Target="http://www.careerbuilder.com/Article/CB-431-Getting-Hired-Six-Tips-for-a-Perfect-Handshake/" TargetMode="External"/><Relationship Id="rId1" Type="http://schemas.openxmlformats.org/officeDocument/2006/relationships/slideLayout" Target="../slideLayouts/slideLayout3.xml"/><Relationship Id="rId4" Type="http://schemas.openxmlformats.org/officeDocument/2006/relationships/hyperlink" Target="http://youtu.be/S1ucmfPOBV8"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477092"/>
            <a:ext cx="7462935" cy="4773333"/>
          </a:xfrm>
        </p:spPr>
        <p:txBody>
          <a:bodyPr>
            <a:normAutofit/>
          </a:bodyPr>
          <a:lstStyle/>
          <a:p>
            <a:r>
              <a:rPr lang="en-US" sz="6000" dirty="0"/>
              <a:t>Empowering Your Job Skills</a:t>
            </a:r>
            <a:br>
              <a:rPr lang="en-US" sz="6000" dirty="0"/>
            </a:br>
            <a:br>
              <a:rPr lang="en-US" sz="6000" dirty="0"/>
            </a:br>
            <a:r>
              <a:rPr lang="en-US" sz="4000" dirty="0"/>
              <a:t>Practicum in Human Services</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B8E4-D67A-45B1-B7D3-1D317591B8AD}"/>
              </a:ext>
            </a:extLst>
          </p:cNvPr>
          <p:cNvSpPr>
            <a:spLocks noGrp="1"/>
          </p:cNvSpPr>
          <p:nvPr>
            <p:ph type="title"/>
          </p:nvPr>
        </p:nvSpPr>
        <p:spPr/>
        <p:txBody>
          <a:bodyPr/>
          <a:lstStyle/>
          <a:p>
            <a:r>
              <a:rPr lang="en-US" dirty="0"/>
              <a:t>What Qualities is an Interviewer Looking For?</a:t>
            </a:r>
          </a:p>
        </p:txBody>
      </p:sp>
      <p:sp>
        <p:nvSpPr>
          <p:cNvPr id="3" name="Content Placeholder 2">
            <a:extLst>
              <a:ext uri="{FF2B5EF4-FFF2-40B4-BE49-F238E27FC236}">
                <a16:creationId xmlns:a16="http://schemas.microsoft.com/office/drawing/2014/main" id="{43794DDB-9024-4B6C-9A44-0AE22F4FA2D3}"/>
              </a:ext>
            </a:extLst>
          </p:cNvPr>
          <p:cNvSpPr>
            <a:spLocks noGrp="1"/>
          </p:cNvSpPr>
          <p:nvPr>
            <p:ph sz="half" idx="1"/>
          </p:nvPr>
        </p:nvSpPr>
        <p:spPr>
          <a:xfrm>
            <a:off x="740664" y="1420420"/>
            <a:ext cx="10059452" cy="4734318"/>
          </a:xfrm>
        </p:spPr>
        <p:txBody>
          <a:bodyPr/>
          <a:lstStyle/>
          <a:p>
            <a:pPr lvl="1"/>
            <a:r>
              <a:rPr lang="en-US" dirty="0"/>
              <a:t>Good appearance</a:t>
            </a:r>
          </a:p>
          <a:p>
            <a:pPr lvl="1"/>
            <a:r>
              <a:rPr lang="en-US" dirty="0"/>
              <a:t>A well-spoken and poised person</a:t>
            </a:r>
          </a:p>
          <a:p>
            <a:pPr lvl="1"/>
            <a:r>
              <a:rPr lang="en-US" dirty="0"/>
              <a:t>Enthusiastic and friendly</a:t>
            </a:r>
          </a:p>
          <a:p>
            <a:pPr lvl="1"/>
            <a:r>
              <a:rPr lang="en-US" dirty="0"/>
              <a:t>Able to give honest, sincere answers</a:t>
            </a:r>
          </a:p>
          <a:p>
            <a:endParaRPr lang="en-US" dirty="0"/>
          </a:p>
        </p:txBody>
      </p:sp>
    </p:spTree>
    <p:extLst>
      <p:ext uri="{BB962C8B-B14F-4D97-AF65-F5344CB8AC3E}">
        <p14:creationId xmlns:p14="http://schemas.microsoft.com/office/powerpoint/2010/main" val="2583169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5947-65C7-40A0-9088-C4DF0E7C3E63}"/>
              </a:ext>
            </a:extLst>
          </p:cNvPr>
          <p:cNvSpPr>
            <a:spLocks noGrp="1"/>
          </p:cNvSpPr>
          <p:nvPr>
            <p:ph type="title"/>
          </p:nvPr>
        </p:nvSpPr>
        <p:spPr/>
        <p:txBody>
          <a:bodyPr/>
          <a:lstStyle/>
          <a:p>
            <a:r>
              <a:rPr lang="en-US" dirty="0"/>
              <a:t>Questions You Should Be Prepared to Ask</a:t>
            </a:r>
          </a:p>
        </p:txBody>
      </p:sp>
      <p:sp>
        <p:nvSpPr>
          <p:cNvPr id="3" name="Content Placeholder 2">
            <a:extLst>
              <a:ext uri="{FF2B5EF4-FFF2-40B4-BE49-F238E27FC236}">
                <a16:creationId xmlns:a16="http://schemas.microsoft.com/office/drawing/2014/main" id="{F7ABE653-37BB-43C1-80A2-7437E2C23627}"/>
              </a:ext>
            </a:extLst>
          </p:cNvPr>
          <p:cNvSpPr>
            <a:spLocks noGrp="1"/>
          </p:cNvSpPr>
          <p:nvPr>
            <p:ph sz="half" idx="1"/>
          </p:nvPr>
        </p:nvSpPr>
        <p:spPr/>
        <p:txBody>
          <a:bodyPr/>
          <a:lstStyle/>
          <a:p>
            <a:pPr lvl="1"/>
            <a:r>
              <a:rPr lang="en-US" dirty="0"/>
              <a:t>Salary</a:t>
            </a:r>
          </a:p>
          <a:p>
            <a:pPr lvl="1"/>
            <a:r>
              <a:rPr lang="en-US" dirty="0"/>
              <a:t>Hours of work</a:t>
            </a:r>
          </a:p>
          <a:p>
            <a:pPr lvl="1"/>
            <a:r>
              <a:rPr lang="en-US" dirty="0"/>
              <a:t>Benefits available</a:t>
            </a:r>
          </a:p>
          <a:p>
            <a:endParaRPr lang="en-US" dirty="0"/>
          </a:p>
        </p:txBody>
      </p:sp>
    </p:spTree>
    <p:extLst>
      <p:ext uri="{BB962C8B-B14F-4D97-AF65-F5344CB8AC3E}">
        <p14:creationId xmlns:p14="http://schemas.microsoft.com/office/powerpoint/2010/main" val="3352039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B1CD0-A8DA-456D-B169-AF636EB1FF95}"/>
              </a:ext>
            </a:extLst>
          </p:cNvPr>
          <p:cNvSpPr>
            <a:spLocks noGrp="1"/>
          </p:cNvSpPr>
          <p:nvPr>
            <p:ph type="title"/>
          </p:nvPr>
        </p:nvSpPr>
        <p:spPr/>
        <p:txBody>
          <a:bodyPr/>
          <a:lstStyle/>
          <a:p>
            <a:r>
              <a:rPr lang="en-US" dirty="0"/>
              <a:t>An Interviewer Cannot Ask About:</a:t>
            </a:r>
          </a:p>
        </p:txBody>
      </p:sp>
      <p:sp>
        <p:nvSpPr>
          <p:cNvPr id="3" name="Content Placeholder 2">
            <a:extLst>
              <a:ext uri="{FF2B5EF4-FFF2-40B4-BE49-F238E27FC236}">
                <a16:creationId xmlns:a16="http://schemas.microsoft.com/office/drawing/2014/main" id="{D61A36B8-BC23-4A4D-8BBD-45188BA5F5CE}"/>
              </a:ext>
            </a:extLst>
          </p:cNvPr>
          <p:cNvSpPr>
            <a:spLocks noGrp="1"/>
          </p:cNvSpPr>
          <p:nvPr>
            <p:ph sz="half" idx="1"/>
          </p:nvPr>
        </p:nvSpPr>
        <p:spPr/>
        <p:txBody>
          <a:bodyPr/>
          <a:lstStyle/>
          <a:p>
            <a:pPr lvl="1"/>
            <a:r>
              <a:rPr lang="en-US" dirty="0"/>
              <a:t>Race</a:t>
            </a:r>
          </a:p>
          <a:p>
            <a:pPr lvl="1"/>
            <a:r>
              <a:rPr lang="en-US" dirty="0"/>
              <a:t>Age</a:t>
            </a:r>
          </a:p>
          <a:p>
            <a:pPr lvl="1"/>
            <a:r>
              <a:rPr lang="en-US" dirty="0"/>
              <a:t>Marital status</a:t>
            </a:r>
          </a:p>
          <a:p>
            <a:pPr lvl="1"/>
            <a:r>
              <a:rPr lang="en-US" dirty="0"/>
              <a:t>Children</a:t>
            </a:r>
          </a:p>
          <a:p>
            <a:pPr lvl="1"/>
            <a:r>
              <a:rPr lang="en-US" dirty="0"/>
              <a:t>Illnesses</a:t>
            </a:r>
          </a:p>
          <a:p>
            <a:pPr lvl="1"/>
            <a:r>
              <a:rPr lang="en-US" dirty="0"/>
              <a:t>Lawsuits</a:t>
            </a:r>
          </a:p>
          <a:p>
            <a:endParaRPr lang="en-US" dirty="0"/>
          </a:p>
        </p:txBody>
      </p:sp>
      <p:sp>
        <p:nvSpPr>
          <p:cNvPr id="5" name="object 4">
            <a:extLst>
              <a:ext uri="{FF2B5EF4-FFF2-40B4-BE49-F238E27FC236}">
                <a16:creationId xmlns:a16="http://schemas.microsoft.com/office/drawing/2014/main" id="{DE6FF0F0-CABA-4DCC-9FE1-D81DE97217D7}"/>
              </a:ext>
            </a:extLst>
          </p:cNvPr>
          <p:cNvSpPr/>
          <p:nvPr/>
        </p:nvSpPr>
        <p:spPr>
          <a:xfrm>
            <a:off x="6961239" y="2743200"/>
            <a:ext cx="3838741" cy="341153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72956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D2318-D0ED-49D6-8BAD-57BD2D0D62C8}"/>
              </a:ext>
            </a:extLst>
          </p:cNvPr>
          <p:cNvSpPr>
            <a:spLocks noGrp="1"/>
          </p:cNvSpPr>
          <p:nvPr>
            <p:ph type="title"/>
          </p:nvPr>
        </p:nvSpPr>
        <p:spPr/>
        <p:txBody>
          <a:bodyPr/>
          <a:lstStyle/>
          <a:p>
            <a:r>
              <a:rPr lang="en-US" dirty="0"/>
              <a:t>Behavior-Based Interview Technique - STAR</a:t>
            </a:r>
          </a:p>
        </p:txBody>
      </p:sp>
      <p:sp>
        <p:nvSpPr>
          <p:cNvPr id="3" name="Content Placeholder 2">
            <a:extLst>
              <a:ext uri="{FF2B5EF4-FFF2-40B4-BE49-F238E27FC236}">
                <a16:creationId xmlns:a16="http://schemas.microsoft.com/office/drawing/2014/main" id="{D211F5EA-D8C0-4B70-B49E-8D4F8406FF7F}"/>
              </a:ext>
            </a:extLst>
          </p:cNvPr>
          <p:cNvSpPr>
            <a:spLocks noGrp="1"/>
          </p:cNvSpPr>
          <p:nvPr>
            <p:ph sz="half" idx="1"/>
          </p:nvPr>
        </p:nvSpPr>
        <p:spPr>
          <a:xfrm>
            <a:off x="740664" y="1420420"/>
            <a:ext cx="10059452" cy="5030372"/>
          </a:xfrm>
        </p:spPr>
        <p:txBody>
          <a:bodyPr>
            <a:normAutofit fontScale="92500"/>
          </a:bodyPr>
          <a:lstStyle/>
          <a:p>
            <a:pPr lvl="1"/>
            <a:r>
              <a:rPr lang="en-US" dirty="0"/>
              <a:t>More companies are using the behavior-based interview technique.</a:t>
            </a:r>
          </a:p>
          <a:p>
            <a:pPr lvl="2"/>
            <a:r>
              <a:rPr lang="en-US" b="1" dirty="0"/>
              <a:t>S</a:t>
            </a:r>
            <a:r>
              <a:rPr lang="en-US" dirty="0"/>
              <a:t>ituation or </a:t>
            </a:r>
            <a:r>
              <a:rPr lang="en-US" b="1" dirty="0"/>
              <a:t>T</a:t>
            </a:r>
            <a:r>
              <a:rPr lang="en-US" dirty="0"/>
              <a:t>ask</a:t>
            </a:r>
          </a:p>
          <a:p>
            <a:pPr lvl="2"/>
            <a:r>
              <a:rPr lang="en-US" b="1" dirty="0"/>
              <a:t>A</a:t>
            </a:r>
            <a:r>
              <a:rPr lang="en-US" dirty="0"/>
              <a:t>ction</a:t>
            </a:r>
          </a:p>
          <a:p>
            <a:pPr lvl="2"/>
            <a:r>
              <a:rPr lang="en-US" b="1" dirty="0"/>
              <a:t>R</a:t>
            </a:r>
            <a:r>
              <a:rPr lang="en-US" dirty="0"/>
              <a:t>esult</a:t>
            </a:r>
          </a:p>
          <a:p>
            <a:pPr lvl="1"/>
            <a:r>
              <a:rPr lang="en-US" dirty="0"/>
              <a:t>It helps identify the best qualified candidate for the job</a:t>
            </a:r>
          </a:p>
          <a:p>
            <a:pPr lvl="1"/>
            <a:r>
              <a:rPr lang="en-US" dirty="0"/>
              <a:t>It is based on the premise of past behavior</a:t>
            </a:r>
          </a:p>
          <a:p>
            <a:endParaRPr lang="en-US" dirty="0"/>
          </a:p>
          <a:p>
            <a:endParaRPr lang="en-US" dirty="0"/>
          </a:p>
          <a:p>
            <a:endParaRPr lang="en-US" dirty="0"/>
          </a:p>
          <a:p>
            <a:endParaRPr lang="en-US" dirty="0"/>
          </a:p>
          <a:p>
            <a:r>
              <a:rPr lang="en-US" sz="1600" dirty="0"/>
              <a:t>Adapted from </a:t>
            </a:r>
            <a:r>
              <a:rPr lang="en-US" sz="1600" dirty="0" err="1"/>
              <a:t>Grossnickle</a:t>
            </a:r>
            <a:r>
              <a:rPr lang="en-US" sz="1600" dirty="0"/>
              <a:t> Career Services Center</a:t>
            </a:r>
          </a:p>
          <a:p>
            <a:endParaRPr lang="en-US" dirty="0"/>
          </a:p>
        </p:txBody>
      </p:sp>
    </p:spTree>
    <p:extLst>
      <p:ext uri="{BB962C8B-B14F-4D97-AF65-F5344CB8AC3E}">
        <p14:creationId xmlns:p14="http://schemas.microsoft.com/office/powerpoint/2010/main" val="361976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Job Interviews</a:t>
            </a:r>
          </a:p>
        </p:txBody>
      </p:sp>
      <p:sp>
        <p:nvSpPr>
          <p:cNvPr id="7" name="Text Placeholder 6">
            <a:extLst>
              <a:ext uri="{FF2B5EF4-FFF2-40B4-BE49-F238E27FC236}">
                <a16:creationId xmlns:a16="http://schemas.microsoft.com/office/drawing/2014/main" id="{0FA8657C-126C-4AEC-8B3E-48D32077C378}"/>
              </a:ext>
            </a:extLst>
          </p:cNvPr>
          <p:cNvSpPr>
            <a:spLocks noGrp="1"/>
          </p:cNvSpPr>
          <p:nvPr>
            <p:ph sz="half" idx="1"/>
          </p:nvPr>
        </p:nvSpPr>
        <p:spPr>
          <a:xfrm>
            <a:off x="740665" y="1474838"/>
            <a:ext cx="10059452" cy="3156155"/>
          </a:xfrm>
        </p:spPr>
        <p:txBody>
          <a:bodyPr anchor="ctr"/>
          <a:lstStyle/>
          <a:p>
            <a:pPr lvl="1">
              <a:spcBef>
                <a:spcPts val="0"/>
              </a:spcBef>
            </a:pPr>
            <a:r>
              <a:rPr lang="en-US" sz="2800" dirty="0"/>
              <a:t>Interview tips to land that job! </a:t>
            </a:r>
          </a:p>
          <a:p>
            <a:pPr lvl="1">
              <a:spcBef>
                <a:spcPts val="0"/>
              </a:spcBef>
            </a:pPr>
            <a:r>
              <a:rPr lang="en-US" sz="2800" dirty="0"/>
              <a:t>Watch this video to learn how to ace your next job interview</a:t>
            </a:r>
            <a:endParaRPr lang="en-US" sz="2800" dirty="0">
              <a:hlinkClick r:id="rId3"/>
            </a:endParaRPr>
          </a:p>
          <a:p>
            <a:pPr algn="ctr"/>
            <a:endParaRPr lang="en-US" sz="3600" dirty="0">
              <a:hlinkClick r:id="rId3"/>
            </a:endParaRPr>
          </a:p>
        </p:txBody>
      </p:sp>
    </p:spTree>
    <p:extLst>
      <p:ext uri="{BB962C8B-B14F-4D97-AF65-F5344CB8AC3E}">
        <p14:creationId xmlns:p14="http://schemas.microsoft.com/office/powerpoint/2010/main" val="4001477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Job Interviews for Teens</a:t>
            </a:r>
          </a:p>
        </p:txBody>
      </p:sp>
      <p:sp>
        <p:nvSpPr>
          <p:cNvPr id="7" name="Text Placeholder 6">
            <a:extLst>
              <a:ext uri="{FF2B5EF4-FFF2-40B4-BE49-F238E27FC236}">
                <a16:creationId xmlns:a16="http://schemas.microsoft.com/office/drawing/2014/main" id="{0FA8657C-126C-4AEC-8B3E-48D32077C378}"/>
              </a:ext>
            </a:extLst>
          </p:cNvPr>
          <p:cNvSpPr>
            <a:spLocks noGrp="1"/>
          </p:cNvSpPr>
          <p:nvPr>
            <p:ph sz="half" idx="1"/>
          </p:nvPr>
        </p:nvSpPr>
        <p:spPr>
          <a:xfrm>
            <a:off x="740665" y="742520"/>
            <a:ext cx="10059452" cy="4822722"/>
          </a:xfrm>
        </p:spPr>
        <p:txBody>
          <a:bodyPr anchor="ctr"/>
          <a:lstStyle/>
          <a:p>
            <a:pPr lvl="1">
              <a:spcBef>
                <a:spcPts val="0"/>
              </a:spcBef>
            </a:pPr>
            <a:r>
              <a:rPr lang="en-US" sz="2800" dirty="0"/>
              <a:t>For any job interview, it's important to impress the interviewer from the  moment you arrive. Learn what you should and should not do during  the interview so you can avoid embarrassing faux pas!</a:t>
            </a:r>
            <a:endParaRPr lang="en-US" sz="3600" dirty="0"/>
          </a:p>
          <a:p>
            <a:endParaRPr lang="en-US" sz="3600" dirty="0"/>
          </a:p>
        </p:txBody>
      </p:sp>
    </p:spTree>
    <p:extLst>
      <p:ext uri="{BB962C8B-B14F-4D97-AF65-F5344CB8AC3E}">
        <p14:creationId xmlns:p14="http://schemas.microsoft.com/office/powerpoint/2010/main" val="3600961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D097-6C60-457E-95F6-F19C229A4C0F}"/>
              </a:ext>
            </a:extLst>
          </p:cNvPr>
          <p:cNvSpPr>
            <a:spLocks noGrp="1"/>
          </p:cNvSpPr>
          <p:nvPr>
            <p:ph type="title"/>
          </p:nvPr>
        </p:nvSpPr>
        <p:spPr/>
        <p:txBody>
          <a:bodyPr/>
          <a:lstStyle/>
          <a:p>
            <a:r>
              <a:rPr lang="en-US" dirty="0"/>
              <a:t>What Is an Internship?</a:t>
            </a:r>
          </a:p>
        </p:txBody>
      </p:sp>
      <p:sp>
        <p:nvSpPr>
          <p:cNvPr id="3" name="Content Placeholder 2">
            <a:extLst>
              <a:ext uri="{FF2B5EF4-FFF2-40B4-BE49-F238E27FC236}">
                <a16:creationId xmlns:a16="http://schemas.microsoft.com/office/drawing/2014/main" id="{BA495B73-0CEC-4DA7-A3E2-53B8F08912ED}"/>
              </a:ext>
            </a:extLst>
          </p:cNvPr>
          <p:cNvSpPr>
            <a:spLocks noGrp="1"/>
          </p:cNvSpPr>
          <p:nvPr>
            <p:ph sz="half" idx="1"/>
          </p:nvPr>
        </p:nvSpPr>
        <p:spPr>
          <a:xfrm>
            <a:off x="740664" y="1420420"/>
            <a:ext cx="10059452" cy="4734318"/>
          </a:xfrm>
        </p:spPr>
        <p:txBody>
          <a:bodyPr/>
          <a:lstStyle/>
          <a:p>
            <a:pPr lvl="1"/>
            <a:r>
              <a:rPr lang="en-US" dirty="0"/>
              <a:t>Provides real-world experience</a:t>
            </a:r>
          </a:p>
          <a:p>
            <a:pPr lvl="1"/>
            <a:r>
              <a:rPr lang="en-US" dirty="0"/>
              <a:t>You are able to gain relevant knowledge and skills needed on a  particular job</a:t>
            </a:r>
          </a:p>
          <a:p>
            <a:pPr lvl="1"/>
            <a:r>
              <a:rPr lang="en-US" dirty="0"/>
              <a:t>Make connections that are invaluable in developing a strong  professional network for the future.</a:t>
            </a:r>
          </a:p>
          <a:p>
            <a:endParaRPr lang="en-US" dirty="0"/>
          </a:p>
        </p:txBody>
      </p:sp>
    </p:spTree>
    <p:extLst>
      <p:ext uri="{BB962C8B-B14F-4D97-AF65-F5344CB8AC3E}">
        <p14:creationId xmlns:p14="http://schemas.microsoft.com/office/powerpoint/2010/main" val="1350052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4CBD6-C49F-4E8D-945F-4A10B36C7BDD}"/>
              </a:ext>
            </a:extLst>
          </p:cNvPr>
          <p:cNvSpPr>
            <a:spLocks noGrp="1"/>
          </p:cNvSpPr>
          <p:nvPr>
            <p:ph type="title"/>
          </p:nvPr>
        </p:nvSpPr>
        <p:spPr/>
        <p:txBody>
          <a:bodyPr/>
          <a:lstStyle/>
          <a:p>
            <a:r>
              <a:rPr lang="en-US" dirty="0"/>
              <a:t>Careers in Human Services</a:t>
            </a:r>
          </a:p>
        </p:txBody>
      </p:sp>
      <p:sp>
        <p:nvSpPr>
          <p:cNvPr id="6" name="Content Placeholder 5">
            <a:extLst>
              <a:ext uri="{FF2B5EF4-FFF2-40B4-BE49-F238E27FC236}">
                <a16:creationId xmlns:a16="http://schemas.microsoft.com/office/drawing/2014/main" id="{E5D5EDDB-571B-48FC-A5C7-75F3D7294E7C}"/>
              </a:ext>
            </a:extLst>
          </p:cNvPr>
          <p:cNvSpPr>
            <a:spLocks noGrp="1"/>
          </p:cNvSpPr>
          <p:nvPr>
            <p:ph sz="half" idx="1"/>
          </p:nvPr>
        </p:nvSpPr>
        <p:spPr/>
        <p:txBody>
          <a:bodyPr/>
          <a:lstStyle/>
          <a:p>
            <a:pPr lvl="1"/>
            <a:r>
              <a:rPr lang="en-US" dirty="0"/>
              <a:t>Consumer Services</a:t>
            </a:r>
          </a:p>
          <a:p>
            <a:pPr lvl="2"/>
            <a:r>
              <a:rPr lang="en-US" dirty="0"/>
              <a:t>Financial Manager Advisor</a:t>
            </a:r>
          </a:p>
          <a:p>
            <a:pPr lvl="2"/>
            <a:r>
              <a:rPr lang="en-US" dirty="0"/>
              <a:t>Sales Merchandising – Manager Housing</a:t>
            </a:r>
          </a:p>
          <a:p>
            <a:pPr lvl="2"/>
            <a:r>
              <a:rPr lang="en-US" dirty="0"/>
              <a:t>Sales Merchandising – Manager Apparel</a:t>
            </a:r>
          </a:p>
          <a:p>
            <a:pPr lvl="1"/>
            <a:r>
              <a:rPr lang="en-US" dirty="0"/>
              <a:t>Family and Community Services</a:t>
            </a:r>
          </a:p>
          <a:p>
            <a:pPr lvl="2"/>
            <a:r>
              <a:rPr lang="en-US" dirty="0"/>
              <a:t>Dieticians  </a:t>
            </a:r>
          </a:p>
          <a:p>
            <a:pPr lvl="2"/>
            <a:r>
              <a:rPr lang="en-US" dirty="0"/>
              <a:t>Geriatric Care Manager</a:t>
            </a:r>
          </a:p>
          <a:p>
            <a:pPr lvl="2"/>
            <a:r>
              <a:rPr lang="en-US" dirty="0"/>
              <a:t>Social and Community Services Manager</a:t>
            </a:r>
          </a:p>
          <a:p>
            <a:pPr lvl="1"/>
            <a:endParaRPr lang="en-US" dirty="0"/>
          </a:p>
        </p:txBody>
      </p:sp>
      <p:sp>
        <p:nvSpPr>
          <p:cNvPr id="7" name="Content Placeholder 6">
            <a:extLst>
              <a:ext uri="{FF2B5EF4-FFF2-40B4-BE49-F238E27FC236}">
                <a16:creationId xmlns:a16="http://schemas.microsoft.com/office/drawing/2014/main" id="{04D25B30-4E2E-4265-B198-BD43E5CA30A6}"/>
              </a:ext>
            </a:extLst>
          </p:cNvPr>
          <p:cNvSpPr>
            <a:spLocks noGrp="1"/>
          </p:cNvSpPr>
          <p:nvPr>
            <p:ph sz="half" idx="10"/>
          </p:nvPr>
        </p:nvSpPr>
        <p:spPr/>
        <p:txBody>
          <a:bodyPr/>
          <a:lstStyle/>
          <a:p>
            <a:pPr lvl="1"/>
            <a:r>
              <a:rPr lang="en-US" dirty="0"/>
              <a:t>Personal Care</a:t>
            </a:r>
          </a:p>
          <a:p>
            <a:pPr lvl="2"/>
            <a:r>
              <a:rPr lang="en-US" dirty="0"/>
              <a:t>Cosmetologists</a:t>
            </a:r>
          </a:p>
          <a:p>
            <a:pPr lvl="1"/>
            <a:r>
              <a:rPr lang="en-US" dirty="0"/>
              <a:t>Counseling and Mental Health services</a:t>
            </a:r>
          </a:p>
          <a:p>
            <a:pPr lvl="2"/>
            <a:r>
              <a:rPr lang="en-US" dirty="0"/>
              <a:t>Counselor – Therapist</a:t>
            </a:r>
          </a:p>
          <a:p>
            <a:pPr lvl="1"/>
            <a:r>
              <a:rPr lang="en-US" dirty="0"/>
              <a:t>Early Childhood Development and Services</a:t>
            </a:r>
          </a:p>
          <a:p>
            <a:pPr lvl="2"/>
            <a:r>
              <a:rPr lang="en-US" dirty="0"/>
              <a:t>Early Childhood Educator</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6515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FDA8-6673-4765-A025-A0BB72BF9168}"/>
              </a:ext>
            </a:extLst>
          </p:cNvPr>
          <p:cNvSpPr>
            <a:spLocks noGrp="1"/>
          </p:cNvSpPr>
          <p:nvPr>
            <p:ph type="title"/>
          </p:nvPr>
        </p:nvSpPr>
        <p:spPr>
          <a:xfrm>
            <a:off x="858651" y="3091416"/>
            <a:ext cx="10059452" cy="876300"/>
          </a:xfrm>
        </p:spPr>
        <p:txBody>
          <a:bodyPr/>
          <a:lstStyle/>
          <a:p>
            <a:pPr algn="ctr"/>
            <a:r>
              <a:rPr lang="en-US" dirty="0"/>
              <a:t>Questions</a:t>
            </a:r>
          </a:p>
        </p:txBody>
      </p:sp>
    </p:spTree>
    <p:extLst>
      <p:ext uri="{BB962C8B-B14F-4D97-AF65-F5344CB8AC3E}">
        <p14:creationId xmlns:p14="http://schemas.microsoft.com/office/powerpoint/2010/main" val="1222149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normAutofit fontScale="92500" lnSpcReduction="10000"/>
          </a:bodyPr>
          <a:lstStyle/>
          <a:p>
            <a:pPr marL="355600" lvl="1">
              <a:spcBef>
                <a:spcPts val="434"/>
              </a:spcBef>
            </a:pPr>
            <a:r>
              <a:rPr lang="en-US" sz="2000" dirty="0">
                <a:latin typeface="Open Sans" panose="020B0606030504020204" pitchFamily="34" charset="0"/>
                <a:ea typeface="Open Sans" panose="020B0606030504020204" pitchFamily="34" charset="0"/>
                <a:cs typeface="Open Sans" panose="020B0606030504020204" pitchFamily="34" charset="0"/>
              </a:rPr>
              <a:t>Images:</a:t>
            </a:r>
          </a:p>
          <a:p>
            <a:pPr marL="698500" marR="2724785" lvl="2">
              <a:lnSpc>
                <a:spcPct val="120000"/>
              </a:lnSpc>
              <a:tabLst>
                <a:tab pos="354965" algn="l"/>
                <a:tab pos="355600" algn="l"/>
              </a:tabLst>
            </a:pPr>
            <a:r>
              <a:rPr lang="en-US" sz="2000" dirty="0">
                <a:latin typeface="Open Sans" panose="020B0606030504020204" pitchFamily="34" charset="0"/>
                <a:ea typeface="Open Sans" panose="020B0606030504020204" pitchFamily="34" charset="0"/>
                <a:cs typeface="Open Sans" panose="020B0606030504020204" pitchFamily="34" charset="0"/>
              </a:rPr>
              <a:t>Microsoft Office </a:t>
            </a:r>
            <a:r>
              <a:rPr lang="en-US" sz="2000" spc="-5" dirty="0">
                <a:latin typeface="Open Sans" panose="020B0606030504020204" pitchFamily="34" charset="0"/>
                <a:ea typeface="Open Sans" panose="020B0606030504020204" pitchFamily="34" charset="0"/>
                <a:cs typeface="Open Sans" panose="020B0606030504020204" pitchFamily="34" charset="0"/>
              </a:rPr>
              <a:t>Clip </a:t>
            </a:r>
            <a:r>
              <a:rPr lang="en-US" sz="2000" dirty="0">
                <a:latin typeface="Open Sans" panose="020B0606030504020204" pitchFamily="34" charset="0"/>
                <a:ea typeface="Open Sans" panose="020B0606030504020204" pitchFamily="34" charset="0"/>
                <a:cs typeface="Open Sans" panose="020B0606030504020204" pitchFamily="34" charset="0"/>
              </a:rPr>
              <a:t>Art.  </a:t>
            </a:r>
          </a:p>
          <a:p>
            <a:pPr marL="698500" marR="2724785" lvl="2">
              <a:lnSpc>
                <a:spcPct val="120000"/>
              </a:lnSpc>
              <a:tabLst>
                <a:tab pos="354965" algn="l"/>
                <a:tab pos="355600" algn="l"/>
              </a:tabLst>
            </a:pP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5600" lvl="1">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Websites: </a:t>
            </a:r>
          </a:p>
          <a:p>
            <a:pPr marL="698500" lvl="2">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Job Hunter's Guide</a:t>
            </a:r>
          </a:p>
          <a:p>
            <a:pPr marL="355600" lvl="2" indent="0">
              <a:buNone/>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Introduction to job hunting, Assess, Prepare, Search, Contact, Interview, Work, Case Studies and Special Topics. </a:t>
            </a:r>
          </a:p>
          <a:p>
            <a:pPr marL="355600" lvl="2" indent="0">
              <a:buNone/>
              <a:tabLst>
                <a:tab pos="354965" algn="l"/>
                <a:tab pos="355600" algn="l"/>
              </a:tabLst>
            </a:pPr>
            <a:r>
              <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hlinkClick r:id="rId2"/>
              </a:rPr>
              <a:t>http://www.twc.state.tx.us/news/tjhg/toc.html</a:t>
            </a: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698500" lvl="2">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Occupational Outlook Handbook </a:t>
            </a:r>
          </a:p>
          <a:p>
            <a:pPr marL="355600" lvl="2" indent="0">
              <a:buNone/>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Teacher’s Guide </a:t>
            </a:r>
            <a:r>
              <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hlinkClick r:id="rId3"/>
              </a:rPr>
              <a:t>http://www.bls.gov/ooh/About/Teachers-Guide.htm</a:t>
            </a: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698500" lvl="2">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Occupational Outlook Handbook </a:t>
            </a:r>
          </a:p>
          <a:p>
            <a:pPr marL="355600" lvl="2" indent="0">
              <a:buNone/>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The nation’s premier source for career information </a:t>
            </a:r>
            <a:r>
              <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hlinkClick r:id="rId4"/>
              </a:rPr>
              <a:t>http://www.bls.gov/ooh/</a:t>
            </a: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Arial"/>
              <a:cs typeface="Arial"/>
            </a:endParaRPr>
          </a:p>
          <a:p>
            <a:pPr marL="355600" lvl="2" indent="0">
              <a:buNone/>
              <a:tabLst>
                <a:tab pos="354965" algn="l"/>
                <a:tab pos="355600" algn="l"/>
              </a:tabLst>
            </a:pPr>
            <a:endParaRPr lang="en-US"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1198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b="0"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normAutofit fontScale="92500" lnSpcReduction="20000"/>
          </a:bodyPr>
          <a:lstStyle/>
          <a:p>
            <a:pPr marL="355600" lvl="1">
              <a:spcBef>
                <a:spcPts val="335"/>
              </a:spcBef>
            </a:pPr>
            <a:r>
              <a:rPr lang="en-US" sz="2000" dirty="0">
                <a:latin typeface="Open Sans" panose="020B0606030504020204" pitchFamily="34" charset="0"/>
                <a:ea typeface="Open Sans" panose="020B0606030504020204" pitchFamily="34" charset="0"/>
                <a:cs typeface="Open Sans" panose="020B0606030504020204" pitchFamily="34" charset="0"/>
              </a:rPr>
              <a:t>Websites:</a:t>
            </a:r>
          </a:p>
          <a:p>
            <a:pPr marL="698500" lvl="2">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Career Builder</a:t>
            </a:r>
          </a:p>
          <a:p>
            <a:pPr marL="355600" lvl="2" indent="0">
              <a:buNone/>
              <a:tabLst>
                <a:tab pos="354965" algn="l"/>
                <a:tab pos="355600" algn="l"/>
              </a:tabLst>
            </a:pPr>
            <a:r>
              <a:rPr lang="en-US" sz="2000" dirty="0">
                <a:latin typeface="Open Sans" panose="020B0606030504020204" pitchFamily="34" charset="0"/>
                <a:ea typeface="Open Sans" panose="020B0606030504020204" pitchFamily="34" charset="0"/>
                <a:cs typeface="Open Sans" panose="020B0606030504020204" pitchFamily="34" charset="0"/>
              </a:rPr>
              <a:t>Six Tips for a Perfect Handshake                                             </a:t>
            </a:r>
          </a:p>
          <a:p>
            <a:pPr marL="355600" lvl="2" indent="0">
              <a:buNone/>
              <a:tabLst>
                <a:tab pos="354965" algn="l"/>
                <a:tab pos="355600" algn="l"/>
              </a:tabLst>
            </a:pPr>
            <a:r>
              <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hlinkClick r:id="rId2"/>
              </a:rPr>
              <a:t>http://www.careerbuilder.com/Article/CB-431-Getting-Hired-Six-Tips-for-a-Perfect-Handshake/</a:t>
            </a: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698500" lvl="2">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Job Interview Tips for Teens </a:t>
            </a:r>
          </a:p>
          <a:p>
            <a:pPr marL="355600" lvl="2" indent="0">
              <a:buNone/>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For any job interview, it's important to impress the interviewer from the moment you arrive. Learn what you should and should not  do during the interview so you can avoid embarrassing faux pas </a:t>
            </a:r>
          </a:p>
          <a:p>
            <a:pPr marL="355600" lvl="2" indent="0">
              <a:buNone/>
              <a:tabLst>
                <a:tab pos="354965" algn="l"/>
                <a:tab pos="355600" algn="l"/>
              </a:tabLst>
            </a:pPr>
            <a:r>
              <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hlinkClick r:id="rId3"/>
              </a:rPr>
              <a:t>http://video.about.com/jobsearch/Job-Interview-Tips-for-Teens.htm</a:t>
            </a: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1">
              <a:spcBef>
                <a:spcPts val="335"/>
              </a:spcBef>
            </a:pPr>
            <a:r>
              <a:rPr lang="en-US" sz="2000" dirty="0">
                <a:latin typeface="Open Sans" panose="020B0606030504020204" pitchFamily="34" charset="0"/>
                <a:ea typeface="Open Sans" panose="020B0606030504020204" pitchFamily="34" charset="0"/>
                <a:cs typeface="Open Sans" panose="020B0606030504020204" pitchFamily="34" charset="0"/>
              </a:rPr>
              <a:t>YouTube:</a:t>
            </a:r>
          </a:p>
          <a:p>
            <a:pPr marL="698500" lvl="2">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Interviews Dos and Don’ts</a:t>
            </a:r>
          </a:p>
          <a:p>
            <a:pPr marL="355600" lvl="2" indent="0">
              <a:buNone/>
              <a:tabLst>
                <a:tab pos="354965" algn="l"/>
                <a:tab pos="355600" algn="l"/>
              </a:tabLst>
            </a:pPr>
            <a:r>
              <a:rPr lang="en-US" sz="2000" spc="-5" dirty="0">
                <a:latin typeface="Open Sans" panose="020B0606030504020204" pitchFamily="34" charset="0"/>
                <a:ea typeface="Open Sans" panose="020B0606030504020204" pitchFamily="34" charset="0"/>
                <a:cs typeface="Open Sans" panose="020B0606030504020204" pitchFamily="34" charset="0"/>
              </a:rPr>
              <a:t>Uploaded by </a:t>
            </a:r>
            <a:r>
              <a:rPr lang="en-US" sz="2000" spc="-5" dirty="0" err="1">
                <a:latin typeface="Open Sans" panose="020B0606030504020204" pitchFamily="34" charset="0"/>
                <a:ea typeface="Open Sans" panose="020B0606030504020204" pitchFamily="34" charset="0"/>
                <a:cs typeface="Open Sans" panose="020B0606030504020204" pitchFamily="34" charset="0"/>
              </a:rPr>
              <a:t>VaultVideo</a:t>
            </a:r>
            <a:r>
              <a:rPr lang="en-US" sz="2000" spc="-5" dirty="0">
                <a:latin typeface="Open Sans" panose="020B0606030504020204" pitchFamily="34" charset="0"/>
                <a:ea typeface="Open Sans" panose="020B0606030504020204" pitchFamily="34" charset="0"/>
                <a:cs typeface="Open Sans" panose="020B0606030504020204" pitchFamily="34" charset="0"/>
              </a:rPr>
              <a:t> on May 4, 2007. Interview tips to land that job Watch this video to learn how to ace your next job  interview. </a:t>
            </a:r>
          </a:p>
          <a:p>
            <a:pPr marL="355600" lvl="2" indent="0">
              <a:buNone/>
              <a:tabLst>
                <a:tab pos="354965" algn="l"/>
                <a:tab pos="355600" algn="l"/>
              </a:tabLst>
            </a:pPr>
            <a:r>
              <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hlinkClick r:id="rId4"/>
              </a:rPr>
              <a:t>http://youtu.be/S1ucmfPOBV8</a:t>
            </a: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a:p>
            <a:pPr marL="355600" lvl="2" indent="0">
              <a:buNone/>
              <a:tabLst>
                <a:tab pos="354965" algn="l"/>
                <a:tab pos="355600" algn="l"/>
              </a:tabLst>
            </a:pPr>
            <a:endParaRPr lang="en-US" sz="2000" u="heavy" spc="-5" dirty="0">
              <a:solidFill>
                <a:srgbClr val="009999"/>
              </a:solidFill>
              <a:uFill>
                <a:solidFill>
                  <a:srgbClr val="009999"/>
                </a:solidFill>
              </a:u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74466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a:t>Résumé</a:t>
            </a:r>
            <a:endParaRPr lang="en-US" dirty="0"/>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marL="0" lvl="1" indent="0">
              <a:buNone/>
            </a:pPr>
            <a:r>
              <a:rPr lang="en-US" dirty="0"/>
              <a:t>It is a brief, concise overview of your:</a:t>
            </a:r>
          </a:p>
          <a:p>
            <a:pPr lvl="1"/>
            <a:r>
              <a:rPr lang="en-US" dirty="0"/>
              <a:t>Education</a:t>
            </a:r>
          </a:p>
          <a:p>
            <a:pPr lvl="1"/>
            <a:r>
              <a:rPr lang="en-US" dirty="0"/>
              <a:t>Work Experience</a:t>
            </a:r>
          </a:p>
          <a:p>
            <a:pPr lvl="1"/>
            <a:r>
              <a:rPr lang="en-US" dirty="0"/>
              <a:t>Qualifications</a:t>
            </a:r>
          </a:p>
          <a:p>
            <a:endParaRPr lang="en-US" dirty="0"/>
          </a:p>
        </p:txBody>
      </p:sp>
      <p:sp>
        <p:nvSpPr>
          <p:cNvPr id="8" name="object 4">
            <a:extLst>
              <a:ext uri="{FF2B5EF4-FFF2-40B4-BE49-F238E27FC236}">
                <a16:creationId xmlns:a16="http://schemas.microsoft.com/office/drawing/2014/main" id="{29953462-38A2-47D1-BEA6-5E3D03671B15}"/>
              </a:ext>
            </a:extLst>
          </p:cNvPr>
          <p:cNvSpPr/>
          <p:nvPr/>
        </p:nvSpPr>
        <p:spPr>
          <a:xfrm>
            <a:off x="6092825" y="3336958"/>
            <a:ext cx="4707155" cy="281778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5478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Employment Portfolio</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An interview tool</a:t>
            </a:r>
          </a:p>
          <a:p>
            <a:pPr lvl="1"/>
            <a:r>
              <a:rPr lang="en-US" dirty="0"/>
              <a:t>Can help your present your skills and accomplishments to a potential employer</a:t>
            </a:r>
          </a:p>
        </p:txBody>
      </p:sp>
      <p:sp>
        <p:nvSpPr>
          <p:cNvPr id="6" name="object 4">
            <a:extLst>
              <a:ext uri="{FF2B5EF4-FFF2-40B4-BE49-F238E27FC236}">
                <a16:creationId xmlns:a16="http://schemas.microsoft.com/office/drawing/2014/main" id="{4CC99886-4C37-4C04-A91E-62A27E5F66A2}"/>
              </a:ext>
            </a:extLst>
          </p:cNvPr>
          <p:cNvSpPr/>
          <p:nvPr/>
        </p:nvSpPr>
        <p:spPr>
          <a:xfrm>
            <a:off x="6316470" y="2880595"/>
            <a:ext cx="4483510" cy="3274143"/>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96406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Why an E-Portfolio?</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a:xfrm>
            <a:off x="740664" y="1420420"/>
            <a:ext cx="10059452" cy="4734318"/>
          </a:xfrm>
        </p:spPr>
        <p:txBody>
          <a:bodyPr/>
          <a:lstStyle/>
          <a:p>
            <a:pPr lvl="1"/>
            <a:r>
              <a:rPr lang="en-US" dirty="0"/>
              <a:t>Electronic Portfolios (E-Portfolios) are easy for potential employers to access and use</a:t>
            </a:r>
          </a:p>
          <a:p>
            <a:pPr lvl="1"/>
            <a:r>
              <a:rPr lang="en-US" dirty="0"/>
              <a:t>Employer can access and review the contents of the portfolio  anytime</a:t>
            </a:r>
          </a:p>
          <a:p>
            <a:pPr lvl="1"/>
            <a:r>
              <a:rPr lang="en-US" dirty="0"/>
              <a:t>Easy to share with others on the interviewing team</a:t>
            </a:r>
          </a:p>
          <a:p>
            <a:endParaRPr lang="en-US" dirty="0"/>
          </a:p>
        </p:txBody>
      </p:sp>
    </p:spTree>
    <p:extLst>
      <p:ext uri="{BB962C8B-B14F-4D97-AF65-F5344CB8AC3E}">
        <p14:creationId xmlns:p14="http://schemas.microsoft.com/office/powerpoint/2010/main" val="2477438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What Is an Interview?</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a:xfrm>
            <a:off x="740664" y="1420420"/>
            <a:ext cx="10059452" cy="4734318"/>
          </a:xfrm>
        </p:spPr>
        <p:txBody>
          <a:bodyPr/>
          <a:lstStyle/>
          <a:p>
            <a:pPr lvl="1"/>
            <a:r>
              <a:rPr lang="en-US" dirty="0"/>
              <a:t>A formal meeting between an employer and job applicant</a:t>
            </a:r>
          </a:p>
          <a:p>
            <a:pPr lvl="1"/>
            <a:r>
              <a:rPr lang="en-US" dirty="0"/>
              <a:t>You will be judged by the first impression you make</a:t>
            </a:r>
          </a:p>
          <a:p>
            <a:pPr lvl="1"/>
            <a:r>
              <a:rPr lang="en-US" dirty="0"/>
              <a:t>Be prepared</a:t>
            </a:r>
          </a:p>
          <a:p>
            <a:pPr lvl="1"/>
            <a:endParaRPr lang="en-US" dirty="0"/>
          </a:p>
          <a:p>
            <a:pPr lvl="1"/>
            <a:endParaRPr lang="en-US" dirty="0"/>
          </a:p>
          <a:p>
            <a:endParaRPr lang="en-US" dirty="0"/>
          </a:p>
        </p:txBody>
      </p:sp>
    </p:spTree>
    <p:extLst>
      <p:ext uri="{BB962C8B-B14F-4D97-AF65-F5344CB8AC3E}">
        <p14:creationId xmlns:p14="http://schemas.microsoft.com/office/powerpoint/2010/main" val="328686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a:t>Panel Interview</a:t>
            </a:r>
            <a:endParaRPr lang="en-US" dirty="0"/>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a:xfrm>
            <a:off x="740664" y="1420420"/>
            <a:ext cx="10059452" cy="4734318"/>
          </a:xfrm>
        </p:spPr>
        <p:txBody>
          <a:bodyPr/>
          <a:lstStyle/>
          <a:p>
            <a:pPr lvl="1"/>
            <a:r>
              <a:rPr lang="en-US" dirty="0"/>
              <a:t>An interview that involves interviewing more than one person at the same time</a:t>
            </a:r>
          </a:p>
          <a:p>
            <a:pPr lvl="1"/>
            <a:r>
              <a:rPr lang="en-US" dirty="0"/>
              <a:t>Each panel member takes turns to ask questions relevant to their  interests</a:t>
            </a:r>
          </a:p>
          <a:p>
            <a:pPr lvl="1"/>
            <a:r>
              <a:rPr lang="en-US" dirty="0"/>
              <a:t>After the interview the candidate can be discussed and rated from each member's perspective</a:t>
            </a:r>
          </a:p>
        </p:txBody>
      </p:sp>
    </p:spTree>
    <p:extLst>
      <p:ext uri="{BB962C8B-B14F-4D97-AF65-F5344CB8AC3E}">
        <p14:creationId xmlns:p14="http://schemas.microsoft.com/office/powerpoint/2010/main" val="130617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D9E0-4DC0-45D1-ADF2-F71AA9712497}"/>
              </a:ext>
            </a:extLst>
          </p:cNvPr>
          <p:cNvSpPr>
            <a:spLocks noGrp="1"/>
          </p:cNvSpPr>
          <p:nvPr>
            <p:ph type="title"/>
          </p:nvPr>
        </p:nvSpPr>
        <p:spPr/>
        <p:txBody>
          <a:bodyPr/>
          <a:lstStyle/>
          <a:p>
            <a:r>
              <a:rPr lang="en-US" dirty="0"/>
              <a:t>Rehearse Beforehand</a:t>
            </a:r>
          </a:p>
        </p:txBody>
      </p:sp>
      <p:sp>
        <p:nvSpPr>
          <p:cNvPr id="5" name="Content Placeholder 4">
            <a:extLst>
              <a:ext uri="{FF2B5EF4-FFF2-40B4-BE49-F238E27FC236}">
                <a16:creationId xmlns:a16="http://schemas.microsoft.com/office/drawing/2014/main" id="{CD89758B-5913-48D6-B4DF-4070CFAA9771}"/>
              </a:ext>
            </a:extLst>
          </p:cNvPr>
          <p:cNvSpPr>
            <a:spLocks noGrp="1"/>
          </p:cNvSpPr>
          <p:nvPr>
            <p:ph sz="half" idx="1"/>
          </p:nvPr>
        </p:nvSpPr>
        <p:spPr>
          <a:xfrm>
            <a:off x="740664" y="1420420"/>
            <a:ext cx="10059452" cy="4734318"/>
          </a:xfrm>
        </p:spPr>
        <p:txBody>
          <a:bodyPr/>
          <a:lstStyle/>
          <a:p>
            <a:pPr lvl="1"/>
            <a:r>
              <a:rPr lang="en-US" dirty="0"/>
              <a:t>Practicing situations you may encounter in a job interview</a:t>
            </a:r>
          </a:p>
          <a:p>
            <a:pPr lvl="1"/>
            <a:r>
              <a:rPr lang="en-US" dirty="0"/>
              <a:t>Try the following:</a:t>
            </a:r>
          </a:p>
          <a:p>
            <a:pPr lvl="2"/>
            <a:r>
              <a:rPr lang="en-US" dirty="0"/>
              <a:t>Practice with a friend</a:t>
            </a:r>
          </a:p>
          <a:p>
            <a:pPr lvl="2"/>
            <a:r>
              <a:rPr lang="en-US" dirty="0"/>
              <a:t>Tape record yourself</a:t>
            </a:r>
          </a:p>
          <a:p>
            <a:pPr lvl="2"/>
            <a:r>
              <a:rPr lang="en-US" dirty="0"/>
              <a:t>Practice in front of a mirror</a:t>
            </a:r>
          </a:p>
          <a:p>
            <a:endParaRPr lang="en-US" dirty="0"/>
          </a:p>
        </p:txBody>
      </p:sp>
    </p:spTree>
    <p:extLst>
      <p:ext uri="{BB962C8B-B14F-4D97-AF65-F5344CB8AC3E}">
        <p14:creationId xmlns:p14="http://schemas.microsoft.com/office/powerpoint/2010/main" val="906176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dirty="0"/>
              <a:t>Interview Success Includes:</a:t>
            </a:r>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a:xfrm>
            <a:off x="740664" y="1420419"/>
            <a:ext cx="10059452" cy="3780845"/>
          </a:xfrm>
        </p:spPr>
        <p:txBody>
          <a:bodyPr/>
          <a:lstStyle/>
          <a:p>
            <a:pPr lvl="1"/>
            <a:r>
              <a:rPr lang="en-US" dirty="0"/>
              <a:t>Being on time</a:t>
            </a:r>
          </a:p>
          <a:p>
            <a:pPr lvl="1"/>
            <a:r>
              <a:rPr lang="en-US" dirty="0"/>
              <a:t>Dressing conservatively</a:t>
            </a:r>
          </a:p>
          <a:p>
            <a:pPr lvl="1"/>
            <a:r>
              <a:rPr lang="en-US" dirty="0"/>
              <a:t>Watching your body language</a:t>
            </a:r>
          </a:p>
          <a:p>
            <a:pPr lvl="1"/>
            <a:r>
              <a:rPr lang="en-US" dirty="0"/>
              <a:t>Monitoring your response time to questions</a:t>
            </a:r>
          </a:p>
          <a:p>
            <a:pPr lvl="1"/>
            <a:r>
              <a:rPr lang="en-US" dirty="0"/>
              <a:t>Giving a firm handshake</a:t>
            </a:r>
          </a:p>
          <a:p>
            <a:pPr lvl="1"/>
            <a:r>
              <a:rPr lang="en-US" dirty="0"/>
              <a:t>Maintain good eye contact</a:t>
            </a:r>
          </a:p>
          <a:p>
            <a:pPr lvl="1"/>
            <a:endParaRPr lang="en-US" dirty="0"/>
          </a:p>
        </p:txBody>
      </p:sp>
    </p:spTree>
    <p:extLst>
      <p:ext uri="{BB962C8B-B14F-4D97-AF65-F5344CB8AC3E}">
        <p14:creationId xmlns:p14="http://schemas.microsoft.com/office/powerpoint/2010/main" val="107819058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56ea17bb-c96d-4826-b465-01eec0dd23dd"/>
    <ds:schemaRef ds:uri="http://schemas.microsoft.com/sharepoint/v3"/>
    <ds:schemaRef ds:uri="http://purl.org/dc/dcmitype/"/>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273</TotalTime>
  <Words>2808</Words>
  <Application>Microsoft Macintosh PowerPoint</Application>
  <PresentationFormat>Widescreen</PresentationFormat>
  <Paragraphs>204</Paragraphs>
  <Slides>20</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.AppleSystemUIFont</vt:lpstr>
      <vt:lpstr>Arial</vt:lpstr>
      <vt:lpstr>Calibri</vt:lpstr>
      <vt:lpstr>Open Sans</vt:lpstr>
      <vt:lpstr>Open Sans SemiBold</vt:lpstr>
      <vt:lpstr>2_Office Theme</vt:lpstr>
      <vt:lpstr>3_Office Theme</vt:lpstr>
      <vt:lpstr>Empowering Your Job Skills  Practicum in Human Services </vt:lpstr>
      <vt:lpstr>PowerPoint Presentation</vt:lpstr>
      <vt:lpstr>Résumé</vt:lpstr>
      <vt:lpstr>Employment Portfolio</vt:lpstr>
      <vt:lpstr>Why an E-Portfolio?</vt:lpstr>
      <vt:lpstr>What Is an Interview?</vt:lpstr>
      <vt:lpstr>Panel Interview</vt:lpstr>
      <vt:lpstr>Rehearse Beforehand</vt:lpstr>
      <vt:lpstr>Interview Success Includes:</vt:lpstr>
      <vt:lpstr>What Qualities is an Interviewer Looking For?</vt:lpstr>
      <vt:lpstr>Questions You Should Be Prepared to Ask</vt:lpstr>
      <vt:lpstr>An Interviewer Cannot Ask About:</vt:lpstr>
      <vt:lpstr>Behavior-Based Interview Technique - STAR</vt:lpstr>
      <vt:lpstr>Job Interviews</vt:lpstr>
      <vt:lpstr>Job Interviews for Teens</vt:lpstr>
      <vt:lpstr>What Is an Internship?</vt:lpstr>
      <vt:lpstr>Careers in Human Services</vt:lpstr>
      <vt:lpstr>Questions</vt:lpstr>
      <vt:lpstr>References and Resources</vt:lpstr>
      <vt:lpstr>References and 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56</cp:revision>
  <cp:lastPrinted>2017-07-07T16:17:37Z</cp:lastPrinted>
  <dcterms:created xsi:type="dcterms:W3CDTF">2017-07-11T23:58:30Z</dcterms:created>
  <dcterms:modified xsi:type="dcterms:W3CDTF">2018-02-05T16:33:28Z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