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handoutMasterIdLst>
    <p:handoutMasterId r:id="rId32"/>
  </p:handoutMasterIdLst>
  <p:sldIdLst>
    <p:sldId id="322" r:id="rId6"/>
    <p:sldId id="319" r:id="rId7"/>
    <p:sldId id="323" r:id="rId8"/>
    <p:sldId id="350" r:id="rId9"/>
    <p:sldId id="329" r:id="rId10"/>
    <p:sldId id="330" r:id="rId11"/>
    <p:sldId id="35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7111" autoAdjust="0"/>
  </p:normalViewPr>
  <p:slideViewPr>
    <p:cSldViewPr snapToGrid="0">
      <p:cViewPr varScale="1">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22-Jan-18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22-Jan-18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Make sure to follow district/campus technology guidelines.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587542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format and criteria for this project. Example: agency name, address, phone number, services provided and contact information.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403762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Entrepreneurship Project /Extensive Business Plan – see FCCLA and </a:t>
            </a:r>
            <a:r>
              <a:rPr lang="en-US" sz="1200" b="0" i="0" u="none" strike="noStrike" kern="1200" baseline="0" dirty="0" err="1">
                <a:solidFill>
                  <a:schemeClr val="tx1"/>
                </a:solidFill>
                <a:latin typeface="+mn-lt"/>
                <a:ea typeface="+mn-ea"/>
                <a:cs typeface="+mn-cs"/>
              </a:rPr>
              <a:t>SkillUSA</a:t>
            </a:r>
            <a:r>
              <a:rPr lang="en-US" sz="1200" b="0" i="0" u="none" strike="noStrike" kern="1200" baseline="0" dirty="0">
                <a:solidFill>
                  <a:schemeClr val="tx1"/>
                </a:solidFill>
                <a:latin typeface="+mn-lt"/>
                <a:ea typeface="+mn-ea"/>
                <a:cs typeface="+mn-cs"/>
              </a:rPr>
              <a:t> resources for project ideas and outlines.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9630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technology and presentation format, number of required quotes of this project. </a:t>
            </a:r>
          </a:p>
          <a:p>
            <a:r>
              <a:rPr lang="en-US" sz="1200" b="0" i="0" u="none" strike="noStrike" kern="1200" baseline="0" dirty="0">
                <a:solidFill>
                  <a:schemeClr val="tx1"/>
                </a:solidFill>
                <a:latin typeface="+mn-lt"/>
                <a:ea typeface="+mn-ea"/>
                <a:cs typeface="+mn-cs"/>
              </a:rPr>
              <a:t>What would this project look like? </a:t>
            </a:r>
          </a:p>
          <a:p>
            <a:r>
              <a:rPr lang="en-US" sz="1200" b="0" i="0" u="none" strike="noStrike" kern="1200" baseline="0" dirty="0">
                <a:solidFill>
                  <a:schemeClr val="tx1"/>
                </a:solidFill>
                <a:latin typeface="+mn-lt"/>
                <a:ea typeface="+mn-ea"/>
                <a:cs typeface="+mn-cs"/>
              </a:rPr>
              <a:t>Where would you find quotes?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863374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Student ideas may be carried out the following school year.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3232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other “artifacts” that can be included? </a:t>
            </a:r>
          </a:p>
          <a:p>
            <a:r>
              <a:rPr lang="en-US" sz="1200" b="0" i="0" u="none" strike="noStrike" kern="1200" baseline="0" dirty="0">
                <a:solidFill>
                  <a:schemeClr val="tx1"/>
                </a:solidFill>
                <a:latin typeface="+mn-lt"/>
                <a:ea typeface="+mn-ea"/>
                <a:cs typeface="+mn-cs"/>
              </a:rPr>
              <a:t>What resources can be used to create the time capsule?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8493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15101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129839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other items could be included in this memory book?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74791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could even include a job shadowing or internship/training experience.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68096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The next few slides will reflect the lesson terms and definitions found in the lesson Word Wall. </a:t>
            </a:r>
          </a:p>
          <a:p>
            <a:r>
              <a:rPr lang="en-US" sz="1200" b="0" i="0" u="none" strike="noStrike" kern="1200" baseline="0" dirty="0">
                <a:solidFill>
                  <a:schemeClr val="tx1"/>
                </a:solidFill>
                <a:latin typeface="+mn-lt"/>
                <a:ea typeface="+mn-ea"/>
                <a:cs typeface="+mn-cs"/>
              </a:rPr>
              <a:t>Has anyone ever heard the term critical thinking? Phrase the definition in your own words. Have students give examples of when critical thinking would be necessary.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Your END OF COURSE project will be cumulative. What does that mean?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What information did you learn in this course that you would consider ESSENTIAL?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When do we use problem solving skills? Why is it important to be able to find solutions or solve problems on our 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24505648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Project format may vary.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0087085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generate additional project options that are not on this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1128803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7169450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381706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access the TEKS for the cluster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311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23380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other careers and lifestyle specifics.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436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criteria- test must be typed, formatted and ORIGINAL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56433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careers in this cluster? </a:t>
            </a:r>
          </a:p>
          <a:p>
            <a:r>
              <a:rPr lang="en-US" sz="1200" b="0" i="0" u="none" strike="noStrike" kern="1200" baseline="0" dirty="0">
                <a:solidFill>
                  <a:schemeClr val="tx1"/>
                </a:solidFill>
                <a:latin typeface="+mn-lt"/>
                <a:ea typeface="+mn-ea"/>
                <a:cs typeface="+mn-cs"/>
              </a:rPr>
              <a:t>What are some technical skills that we’ve learned?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7326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project criteria such number of individuals to interview and length of documentary. </a:t>
            </a:r>
          </a:p>
          <a:p>
            <a:r>
              <a:rPr lang="en-US" sz="1200" b="0" i="0" u="none" strike="noStrike" kern="1200" baseline="0" dirty="0">
                <a:solidFill>
                  <a:schemeClr val="tx1"/>
                </a:solidFill>
                <a:latin typeface="+mn-lt"/>
                <a:ea typeface="+mn-ea"/>
                <a:cs typeface="+mn-cs"/>
              </a:rPr>
              <a:t>Students can discuss script and sample interview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19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ideas for this project.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1990769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fcclainc.org/assets/files/star/entrepreneurship.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ritter.tea.state.tx.us/rules/tac/chapter130/ch130i.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ritter.tea.state.tx.us/rules/tac/chapter130/ch130e.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End of Course Project Options</a:t>
            </a:r>
          </a:p>
        </p:txBody>
      </p:sp>
      <p:sp>
        <p:nvSpPr>
          <p:cNvPr id="4" name="Rectangle 3">
            <a:extLst>
              <a:ext uri="{FF2B5EF4-FFF2-40B4-BE49-F238E27FC236}">
                <a16:creationId xmlns:a16="http://schemas.microsoft.com/office/drawing/2014/main" id="{D9163097-1A2E-42F7-A28B-8DC0C69DECF5}"/>
              </a:ext>
            </a:extLst>
          </p:cNvPr>
          <p:cNvSpPr/>
          <p:nvPr/>
        </p:nvSpPr>
        <p:spPr>
          <a:xfrm>
            <a:off x="4660524" y="3890865"/>
            <a:ext cx="7069021" cy="769441"/>
          </a:xfrm>
          <a:prstGeom prst="rect">
            <a:avLst/>
          </a:prstGeom>
        </p:spPr>
        <p:txBody>
          <a:bodyPr wrap="square">
            <a:spAutoFit/>
          </a:bodyPr>
          <a:lstStyle/>
          <a:p>
            <a:r>
              <a:rPr lang="en-US" sz="4400" dirty="0">
                <a:solidFill>
                  <a:schemeClr val="accent2">
                    <a:lumMod val="60000"/>
                    <a:lumOff val="40000"/>
                  </a:schemeClr>
                </a:solidFill>
                <a:latin typeface="Open Sans"/>
              </a:rPr>
              <a:t>Practicum in Culinary Arts</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Diary/Journal Entries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Two week detailed diary or journal entries from the viewpoint of a…</a:t>
            </a:r>
          </a:p>
          <a:p>
            <a:pPr lvl="2"/>
            <a:r>
              <a:rPr lang="en-US" sz="2400" dirty="0"/>
              <a:t>Practicum in culinary arts student</a:t>
            </a:r>
          </a:p>
          <a:p>
            <a:pPr lvl="2"/>
            <a:r>
              <a:rPr lang="en-US" sz="2400" dirty="0"/>
              <a:t>Practicum in culinary arts instructor</a:t>
            </a:r>
          </a:p>
          <a:p>
            <a:pPr lvl="2"/>
            <a:r>
              <a:rPr lang="en-US" sz="2400" dirty="0"/>
              <a:t>Executive chef</a:t>
            </a:r>
          </a:p>
        </p:txBody>
      </p:sp>
    </p:spTree>
    <p:extLst>
      <p:ext uri="{BB962C8B-B14F-4D97-AF65-F5344CB8AC3E}">
        <p14:creationId xmlns:p14="http://schemas.microsoft.com/office/powerpoint/2010/main" val="1994749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Web Page/Newsletter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Web Page or Newsletter Template with examples, for this class.</a:t>
            </a:r>
          </a:p>
        </p:txBody>
      </p:sp>
    </p:spTree>
    <p:extLst>
      <p:ext uri="{BB962C8B-B14F-4D97-AF65-F5344CB8AC3E}">
        <p14:creationId xmlns:p14="http://schemas.microsoft.com/office/powerpoint/2010/main" val="6861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Database of……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database of…</a:t>
            </a:r>
          </a:p>
          <a:p>
            <a:pPr lvl="2"/>
            <a:r>
              <a:rPr lang="en-US" sz="2400" dirty="0"/>
              <a:t>Local agencies and organizations</a:t>
            </a:r>
          </a:p>
          <a:p>
            <a:pPr lvl="2"/>
            <a:r>
              <a:rPr lang="en-US" sz="2400" dirty="0"/>
              <a:t>Potential guest speakers</a:t>
            </a:r>
          </a:p>
          <a:p>
            <a:pPr lvl="2"/>
            <a:r>
              <a:rPr lang="en-US" sz="2400" dirty="0"/>
              <a:t>Student volunteer opportunities</a:t>
            </a:r>
          </a:p>
        </p:txBody>
      </p:sp>
    </p:spTree>
    <p:extLst>
      <p:ext uri="{BB962C8B-B14F-4D97-AF65-F5344CB8AC3E}">
        <p14:creationId xmlns:p14="http://schemas.microsoft.com/office/powerpoint/2010/main" val="334919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07267"/>
            <a:ext cx="10059452" cy="876300"/>
          </a:xfrm>
        </p:spPr>
        <p:txBody>
          <a:bodyPr/>
          <a:lstStyle/>
          <a:p>
            <a:r>
              <a:rPr lang="en-US" dirty="0"/>
              <a:t>Entrepreneurship Project / Extensive Business Plan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34753"/>
            <a:ext cx="10741802" cy="4734318"/>
          </a:xfrm>
        </p:spPr>
        <p:txBody>
          <a:bodyPr/>
          <a:lstStyle/>
          <a:p>
            <a:pPr lvl="1"/>
            <a:r>
              <a:rPr lang="en-US" dirty="0"/>
              <a:t>Investigate business plan formats</a:t>
            </a:r>
          </a:p>
          <a:p>
            <a:pPr lvl="1"/>
            <a:r>
              <a:rPr lang="en-US" dirty="0"/>
              <a:t>Develop a business plan for owning your own business</a:t>
            </a:r>
          </a:p>
          <a:p>
            <a:pPr lvl="1"/>
            <a:r>
              <a:rPr lang="en-US" dirty="0"/>
              <a:t>If you began an entrepreneurship project earlier this year, expand the existing business plan with added details</a:t>
            </a:r>
          </a:p>
          <a:p>
            <a:pPr lvl="1"/>
            <a:r>
              <a:rPr lang="en-US" dirty="0"/>
              <a:t>See FCCLA Star Event </a:t>
            </a:r>
            <a:r>
              <a:rPr lang="en-US" dirty="0">
                <a:hlinkClick r:id="rId3"/>
              </a:rPr>
              <a:t>http://www.fcclainc.org/assets/files/star/entrepreneurship.pdf</a:t>
            </a:r>
            <a:endParaRPr lang="en-US" dirty="0"/>
          </a:p>
          <a:p>
            <a:pPr lvl="1"/>
            <a:r>
              <a:rPr lang="en-US" dirty="0"/>
              <a:t>See SkillsUSA Event http://rolla.k12.mo.us/fileadmin/rpsweb/home/RTIRTC/SkillsUSA_Tech_Standards_-_Skills/Occupationally_Related/Entrepreneurship.pdf </a:t>
            </a:r>
          </a:p>
        </p:txBody>
      </p:sp>
    </p:spTree>
    <p:extLst>
      <p:ext uri="{BB962C8B-B14F-4D97-AF65-F5344CB8AC3E}">
        <p14:creationId xmlns:p14="http://schemas.microsoft.com/office/powerpoint/2010/main" val="1689536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Multimedia Collection of Quotes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and compile a collection of quotes and their authors </a:t>
            </a:r>
          </a:p>
          <a:p>
            <a:pPr lvl="1"/>
            <a:r>
              <a:rPr lang="en-US" dirty="0"/>
              <a:t>Must relate to each student expectation for this course</a:t>
            </a:r>
          </a:p>
        </p:txBody>
      </p:sp>
    </p:spTree>
    <p:extLst>
      <p:ext uri="{BB962C8B-B14F-4D97-AF65-F5344CB8AC3E}">
        <p14:creationId xmlns:p14="http://schemas.microsoft.com/office/powerpoint/2010/main" val="2056891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Service Learning Project along with a Service-Learning Project Evaluation</a:t>
            </a:r>
          </a:p>
          <a:p>
            <a:pPr lvl="1"/>
            <a:r>
              <a:rPr lang="en-US" dirty="0"/>
              <a:t>Emphasize our course TEKS </a:t>
            </a:r>
          </a:p>
          <a:p>
            <a:pPr lvl="1"/>
            <a:r>
              <a:rPr lang="en-US" dirty="0"/>
              <a:t>For additional information on service learning see: http://www.servicelearningtexas.org</a:t>
            </a:r>
          </a:p>
        </p:txBody>
      </p:sp>
    </p:spTree>
    <p:extLst>
      <p:ext uri="{BB962C8B-B14F-4D97-AF65-F5344CB8AC3E}">
        <p14:creationId xmlns:p14="http://schemas.microsoft.com/office/powerpoint/2010/main" val="3781320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Time Capsule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be opened by next year’s (semester’s) new students</a:t>
            </a:r>
          </a:p>
          <a:p>
            <a:pPr lvl="1"/>
            <a:r>
              <a:rPr lang="en-US" dirty="0"/>
              <a:t>Include “artifacts” that reflect the course TEKS/contents o the course </a:t>
            </a:r>
          </a:p>
          <a:p>
            <a:pPr lvl="2"/>
            <a:r>
              <a:rPr lang="en-US" sz="2400" dirty="0"/>
              <a:t>Photos</a:t>
            </a:r>
          </a:p>
          <a:p>
            <a:pPr lvl="2"/>
            <a:r>
              <a:rPr lang="en-US" sz="2400" dirty="0"/>
              <a:t>Favorite class projects</a:t>
            </a:r>
          </a:p>
          <a:p>
            <a:pPr lvl="2"/>
            <a:r>
              <a:rPr lang="en-US" sz="2400" dirty="0"/>
              <a:t>Course syllabus</a:t>
            </a:r>
          </a:p>
          <a:p>
            <a:pPr lvl="1"/>
            <a:r>
              <a:rPr lang="en-US" dirty="0"/>
              <a:t>Written log and justification for each included items</a:t>
            </a:r>
          </a:p>
        </p:txBody>
      </p:sp>
    </p:spTree>
    <p:extLst>
      <p:ext uri="{BB962C8B-B14F-4D97-AF65-F5344CB8AC3E}">
        <p14:creationId xmlns:p14="http://schemas.microsoft.com/office/powerpoint/2010/main" val="1893781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Bulletin Boards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Design 12 bulletin boards</a:t>
            </a:r>
          </a:p>
          <a:p>
            <a:pPr lvl="2"/>
            <a:r>
              <a:rPr lang="en-US" sz="2400" dirty="0"/>
              <a:t>For this course</a:t>
            </a:r>
          </a:p>
          <a:p>
            <a:pPr lvl="2"/>
            <a:r>
              <a:rPr lang="en-US" sz="2400" dirty="0"/>
              <a:t>For internship grade level</a:t>
            </a:r>
          </a:p>
        </p:txBody>
      </p:sp>
    </p:spTree>
    <p:extLst>
      <p:ext uri="{BB962C8B-B14F-4D97-AF65-F5344CB8AC3E}">
        <p14:creationId xmlns:p14="http://schemas.microsoft.com/office/powerpoint/2010/main" val="409404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Plans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weeks worth of lesson plans for ___________________</a:t>
            </a:r>
          </a:p>
          <a:p>
            <a:pPr lvl="1"/>
            <a:r>
              <a:rPr lang="en-US" dirty="0"/>
              <a:t>Include:</a:t>
            </a:r>
          </a:p>
          <a:p>
            <a:pPr lvl="2"/>
            <a:r>
              <a:rPr lang="en-US" sz="2400" dirty="0" err="1"/>
              <a:t>Teks</a:t>
            </a:r>
            <a:endParaRPr lang="en-US" sz="2400" dirty="0"/>
          </a:p>
          <a:p>
            <a:pPr lvl="2"/>
            <a:r>
              <a:rPr lang="en-US" sz="2400" dirty="0"/>
              <a:t>Lesson objectives</a:t>
            </a:r>
          </a:p>
          <a:p>
            <a:pPr lvl="2"/>
            <a:r>
              <a:rPr lang="en-US" sz="2400" dirty="0"/>
              <a:t>Follow a selected lesson plan format</a:t>
            </a:r>
          </a:p>
        </p:txBody>
      </p:sp>
    </p:spTree>
    <p:extLst>
      <p:ext uri="{BB962C8B-B14F-4D97-AF65-F5344CB8AC3E}">
        <p14:creationId xmlns:p14="http://schemas.microsoft.com/office/powerpoint/2010/main" val="3978916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Memory Book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Scrap book of the semester/year course</a:t>
            </a:r>
          </a:p>
          <a:p>
            <a:pPr lvl="1"/>
            <a:r>
              <a:rPr lang="en-US" dirty="0"/>
              <a:t>May include:</a:t>
            </a:r>
          </a:p>
          <a:p>
            <a:pPr lvl="2"/>
            <a:r>
              <a:rPr lang="en-US" sz="2400" dirty="0"/>
              <a:t>Course TEKS</a:t>
            </a:r>
          </a:p>
          <a:p>
            <a:pPr lvl="2"/>
            <a:r>
              <a:rPr lang="en-US" sz="2400" dirty="0"/>
              <a:t>Favorite activities/lessons/pictures</a:t>
            </a:r>
          </a:p>
          <a:p>
            <a:pPr lvl="2"/>
            <a:r>
              <a:rPr lang="en-US" sz="2400" dirty="0"/>
              <a:t>Course likes and dislikes </a:t>
            </a:r>
          </a:p>
          <a:p>
            <a:pPr lvl="2"/>
            <a:r>
              <a:rPr lang="en-US" sz="2400" dirty="0"/>
              <a:t>Classmate autographs/comments</a:t>
            </a:r>
          </a:p>
          <a:p>
            <a:pPr lvl="2"/>
            <a:r>
              <a:rPr lang="en-US" sz="2400" dirty="0"/>
              <a:t>Suggestions for improving the presentation of course content</a:t>
            </a:r>
          </a:p>
          <a:p>
            <a:pPr lvl="1"/>
            <a:r>
              <a:rPr lang="en-US" dirty="0"/>
              <a:t>Personal reflection on what you learned from this course </a:t>
            </a:r>
          </a:p>
          <a:p>
            <a:pPr lvl="1"/>
            <a:r>
              <a:rPr lang="en-US" dirty="0"/>
              <a:t>How you plan to use the information now and in the future</a:t>
            </a:r>
          </a:p>
        </p:txBody>
      </p:sp>
    </p:spTree>
    <p:extLst>
      <p:ext uri="{BB962C8B-B14F-4D97-AF65-F5344CB8AC3E}">
        <p14:creationId xmlns:p14="http://schemas.microsoft.com/office/powerpoint/2010/main" val="122803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School-to-Work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Determine the correlation between the course TEKS and preparing for the real world of work in this career field</a:t>
            </a:r>
          </a:p>
          <a:p>
            <a:pPr lvl="2"/>
            <a:r>
              <a:rPr lang="en-US" sz="2400" dirty="0"/>
              <a:t>Explore one career field</a:t>
            </a:r>
          </a:p>
          <a:p>
            <a:pPr lvl="2"/>
            <a:r>
              <a:rPr lang="en-US" sz="2400" dirty="0"/>
              <a:t>Explore a variety of career fields</a:t>
            </a:r>
          </a:p>
          <a:p>
            <a:pPr lvl="2"/>
            <a:r>
              <a:rPr lang="en-US" sz="2400" dirty="0"/>
              <a:t>Format can vary-story board, multi-media</a:t>
            </a:r>
          </a:p>
          <a:p>
            <a:pPr lvl="2"/>
            <a:r>
              <a:rPr lang="en-US" sz="2400" dirty="0"/>
              <a:t>May include interviews or video clips</a:t>
            </a:r>
          </a:p>
        </p:txBody>
      </p:sp>
    </p:spTree>
    <p:extLst>
      <p:ext uri="{BB962C8B-B14F-4D97-AF65-F5344CB8AC3E}">
        <p14:creationId xmlns:p14="http://schemas.microsoft.com/office/powerpoint/2010/main" val="104894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as Researcher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 research on a topic, information or questions of personal interest related to the course TEKS </a:t>
            </a:r>
          </a:p>
          <a:p>
            <a:pPr lvl="1"/>
            <a:r>
              <a:rPr lang="en-US" dirty="0"/>
              <a:t>Include a five+ page typed paper with cited resources and references</a:t>
            </a:r>
          </a:p>
          <a:p>
            <a:pPr lvl="1"/>
            <a:r>
              <a:rPr lang="en-US" dirty="0"/>
              <a:t>Check with English teacher for suggested style - APA, MLA</a:t>
            </a:r>
          </a:p>
        </p:txBody>
      </p:sp>
    </p:spTree>
    <p:extLst>
      <p:ext uri="{BB962C8B-B14F-4D97-AF65-F5344CB8AC3E}">
        <p14:creationId xmlns:p14="http://schemas.microsoft.com/office/powerpoint/2010/main" val="3456078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College Readiness Resource Kit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career</a:t>
            </a:r>
          </a:p>
          <a:p>
            <a:pPr lvl="1"/>
            <a:r>
              <a:rPr lang="en-US" dirty="0"/>
              <a:t>Determine degree</a:t>
            </a:r>
          </a:p>
          <a:p>
            <a:pPr lvl="2"/>
            <a:r>
              <a:rPr lang="en-US" sz="2400" dirty="0"/>
              <a:t>Degree plans </a:t>
            </a:r>
          </a:p>
          <a:p>
            <a:pPr lvl="2"/>
            <a:r>
              <a:rPr lang="en-US" sz="2400" dirty="0"/>
              <a:t>Specialized certifications</a:t>
            </a:r>
          </a:p>
          <a:p>
            <a:pPr lvl="1"/>
            <a:r>
              <a:rPr lang="en-US" dirty="0"/>
              <a:t>Investigate colleges/universities</a:t>
            </a:r>
          </a:p>
          <a:p>
            <a:pPr lvl="2"/>
            <a:r>
              <a:rPr lang="en-US" sz="2400" dirty="0"/>
              <a:t>Applications </a:t>
            </a:r>
          </a:p>
          <a:p>
            <a:pPr lvl="2"/>
            <a:r>
              <a:rPr lang="en-US" sz="2400" dirty="0"/>
              <a:t>Entrance exam fees </a:t>
            </a:r>
          </a:p>
          <a:p>
            <a:pPr lvl="1"/>
            <a:r>
              <a:rPr lang="en-US" dirty="0"/>
              <a:t>Personal goals/timelines</a:t>
            </a:r>
          </a:p>
        </p:txBody>
      </p:sp>
    </p:spTree>
    <p:extLst>
      <p:ext uri="{BB962C8B-B14F-4D97-AF65-F5344CB8AC3E}">
        <p14:creationId xmlns:p14="http://schemas.microsoft.com/office/powerpoint/2010/main" val="3210779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Project Option Ideas?</a:t>
            </a:r>
          </a:p>
        </p:txBody>
      </p:sp>
    </p:spTree>
    <p:extLst>
      <p:ext uri="{BB962C8B-B14F-4D97-AF65-F5344CB8AC3E}">
        <p14:creationId xmlns:p14="http://schemas.microsoft.com/office/powerpoint/2010/main" val="3525084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DD415EF4-5600-4A30-8ECF-BD94CFB2A6CA}"/>
              </a:ext>
            </a:extLst>
          </p:cNvPr>
          <p:cNvPicPr>
            <a:picLocks noChangeAspect="1"/>
          </p:cNvPicPr>
          <p:nvPr/>
        </p:nvPicPr>
        <p:blipFill>
          <a:blip r:embed="rId3"/>
          <a:stretch>
            <a:fillRect/>
          </a:stretch>
        </p:blipFill>
        <p:spPr>
          <a:xfrm>
            <a:off x="3555547" y="1557337"/>
            <a:ext cx="5080905" cy="3624263"/>
          </a:xfrm>
          <a:prstGeom prst="rect">
            <a:avLst/>
          </a:prstGeom>
        </p:spPr>
      </p:pic>
    </p:spTree>
    <p:extLst>
      <p:ext uri="{BB962C8B-B14F-4D97-AF65-F5344CB8AC3E}">
        <p14:creationId xmlns:p14="http://schemas.microsoft.com/office/powerpoint/2010/main" val="3500143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Texas Education Agency</a:t>
            </a:r>
            <a:br>
              <a:rPr lang="en-US" sz="2000" dirty="0"/>
            </a:br>
            <a:r>
              <a:rPr lang="en-US" sz="2000" dirty="0"/>
              <a:t>Texas Essential Knowledge and Skills.</a:t>
            </a:r>
            <a:br>
              <a:rPr lang="en-US" sz="2000" dirty="0"/>
            </a:br>
            <a:r>
              <a:rPr lang="en-US" sz="2000" dirty="0"/>
              <a:t>The mission of the Texas Education Agency is to provide leadership, guidance and resources to help schools meet the educational needs of all students. </a:t>
            </a:r>
            <a:br>
              <a:rPr lang="en-US" sz="2000" dirty="0"/>
            </a:br>
            <a:r>
              <a:rPr lang="en-US" sz="2000" dirty="0"/>
              <a:t>http://ritter.tea.state.tx.us/rules/tac/chapter130/index.html</a:t>
            </a:r>
          </a:p>
        </p:txBody>
      </p:sp>
    </p:spTree>
    <p:extLst>
      <p:ext uri="{BB962C8B-B14F-4D97-AF65-F5344CB8AC3E}">
        <p14:creationId xmlns:p14="http://schemas.microsoft.com/office/powerpoint/2010/main" val="37808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Terms and Definitions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Critical Thinking:</a:t>
            </a:r>
          </a:p>
          <a:p>
            <a:pPr lvl="2"/>
            <a:r>
              <a:rPr lang="en-US" sz="2400" dirty="0"/>
              <a:t>Disciplined thinking that is clear, rational, open minded and based on evidence</a:t>
            </a:r>
          </a:p>
          <a:p>
            <a:pPr lvl="1"/>
            <a:r>
              <a:rPr lang="en-US" dirty="0"/>
              <a:t>Cumulative:</a:t>
            </a:r>
          </a:p>
          <a:p>
            <a:pPr lvl="2"/>
            <a:r>
              <a:rPr lang="en-US" sz="2400" dirty="0"/>
              <a:t>Formed by the addition of new material of the same kind, integrating, summing up</a:t>
            </a:r>
          </a:p>
          <a:p>
            <a:pPr lvl="1"/>
            <a:r>
              <a:rPr lang="en-US" dirty="0"/>
              <a:t>Essential:</a:t>
            </a:r>
          </a:p>
          <a:p>
            <a:pPr lvl="2"/>
            <a:r>
              <a:rPr lang="en-US" sz="2400" dirty="0"/>
              <a:t>Absolutely necessary</a:t>
            </a:r>
          </a:p>
          <a:p>
            <a:pPr lvl="1"/>
            <a:endParaRPr lang="en-US" dirty="0"/>
          </a:p>
          <a:p>
            <a:pPr lvl="1"/>
            <a:endParaRPr lang="en-US" dirty="0"/>
          </a:p>
          <a:p>
            <a:pPr lvl="1"/>
            <a:endParaRPr lang="en-US" dirty="0"/>
          </a:p>
          <a:p>
            <a:pPr lvl="1"/>
            <a:endParaRPr lang="en-US" dirty="0"/>
          </a:p>
          <a:p>
            <a:pPr lvl="1"/>
            <a:endParaRPr lang="en-US" dirty="0"/>
          </a:p>
        </p:txBody>
      </p:sp>
      <p:sp>
        <p:nvSpPr>
          <p:cNvPr id="5" name="Content Placeholder 4">
            <a:extLst>
              <a:ext uri="{FF2B5EF4-FFF2-40B4-BE49-F238E27FC236}">
                <a16:creationId xmlns:a16="http://schemas.microsoft.com/office/drawing/2014/main" id="{6648E8CB-8C9D-421E-B930-EF51C5A97C15}"/>
              </a:ext>
            </a:extLst>
          </p:cNvPr>
          <p:cNvSpPr>
            <a:spLocks noGrp="1"/>
          </p:cNvSpPr>
          <p:nvPr>
            <p:ph sz="half" idx="10"/>
          </p:nvPr>
        </p:nvSpPr>
        <p:spPr/>
        <p:txBody>
          <a:bodyPr/>
          <a:lstStyle/>
          <a:p>
            <a:pPr lvl="1"/>
            <a:r>
              <a:rPr lang="en-US" dirty="0"/>
              <a:t>Problem Solving: </a:t>
            </a:r>
          </a:p>
          <a:p>
            <a:pPr lvl="2"/>
            <a:r>
              <a:rPr lang="en-US" dirty="0"/>
              <a:t>Overcoming obstacles and finding a solution that best resolves an issue</a:t>
            </a:r>
          </a:p>
          <a:p>
            <a:pPr lvl="1"/>
            <a:r>
              <a:rPr lang="en-US" dirty="0"/>
              <a:t>Project-based Learning:</a:t>
            </a:r>
          </a:p>
          <a:p>
            <a:pPr lvl="2"/>
            <a:r>
              <a:rPr lang="en-US" dirty="0"/>
              <a:t>Instructional approach built upon authentic learning activities that engage student interest and motivation</a:t>
            </a:r>
          </a:p>
          <a:p>
            <a:pPr lvl="1"/>
            <a:r>
              <a:rPr lang="en-US" dirty="0"/>
              <a:t>Recommended: </a:t>
            </a:r>
          </a:p>
          <a:p>
            <a:pPr lvl="2"/>
            <a:r>
              <a:rPr lang="en-US" dirty="0"/>
              <a:t>Worthy of acceptance</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75BA-B60D-49E6-A9C1-9BDA0173247A}"/>
              </a:ext>
            </a:extLst>
          </p:cNvPr>
          <p:cNvSpPr>
            <a:spLocks noGrp="1"/>
          </p:cNvSpPr>
          <p:nvPr>
            <p:ph type="title"/>
          </p:nvPr>
        </p:nvSpPr>
        <p:spPr/>
        <p:txBody>
          <a:bodyPr/>
          <a:lstStyle/>
          <a:p>
            <a:r>
              <a:rPr lang="en-US" dirty="0"/>
              <a:t>TEKS </a:t>
            </a:r>
          </a:p>
        </p:txBody>
      </p:sp>
      <p:sp>
        <p:nvSpPr>
          <p:cNvPr id="4" name="Content Placeholder 2">
            <a:extLst>
              <a:ext uri="{FF2B5EF4-FFF2-40B4-BE49-F238E27FC236}">
                <a16:creationId xmlns:a16="http://schemas.microsoft.com/office/drawing/2014/main" id="{07888822-C205-44C9-8FB6-378A51C8CA13}"/>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994918FB-A0F4-4733-9C03-E611B3969B3B}"/>
              </a:ext>
            </a:extLst>
          </p:cNvPr>
          <p:cNvSpPr/>
          <p:nvPr/>
        </p:nvSpPr>
        <p:spPr>
          <a:xfrm>
            <a:off x="709533" y="1420420"/>
            <a:ext cx="10741802" cy="4719241"/>
          </a:xfrm>
          <a:prstGeom prst="rect">
            <a:avLst/>
          </a:prstGeom>
        </p:spPr>
        <p:txBody>
          <a:bodyPr wrap="square">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Cluster name: Hospitality and Tourism</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TEKS for Hospitality and Tourism Cluster</a:t>
            </a: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0" lvl="1" defTabSz="914400">
              <a:spcBef>
                <a:spcPts val="1000"/>
              </a:spcBef>
              <a:buClr>
                <a:srgbClr val="C02033"/>
              </a:buClr>
            </a:pPr>
            <a:endParaRPr lang="en-US" sz="2600" dirty="0">
              <a:solidFill>
                <a:srgbClr val="000000"/>
              </a:solidFill>
              <a:latin typeface="Open Sans"/>
              <a:hlinkClick r:id="rId4"/>
            </a:endParaRPr>
          </a:p>
          <a:p>
            <a:pPr marL="0" lvl="1" defTabSz="914400">
              <a:spcBef>
                <a:spcPts val="1000"/>
              </a:spcBef>
              <a:buClr>
                <a:srgbClr val="C02033"/>
              </a:buClr>
            </a:pPr>
            <a:endParaRPr lang="en-US" sz="2600" dirty="0">
              <a:solidFill>
                <a:srgbClr val="000000"/>
              </a:solidFill>
              <a:latin typeface="Open Sans"/>
              <a:hlinkClick r:id="rId4"/>
            </a:endParaRPr>
          </a:p>
          <a:p>
            <a:pPr marL="0" lvl="1" defTabSz="914400">
              <a:spcBef>
                <a:spcPts val="1000"/>
              </a:spcBef>
              <a:buClr>
                <a:srgbClr val="C02033"/>
              </a:buClr>
            </a:pPr>
            <a:r>
              <a:rPr lang="en-US" sz="2600" dirty="0">
                <a:solidFill>
                  <a:srgbClr val="000000"/>
                </a:solidFill>
                <a:latin typeface="Open Sans"/>
                <a:hlinkClick r:id="rId4"/>
              </a:rPr>
              <a:t> </a:t>
            </a:r>
            <a:endParaRPr lang="en-US" sz="2600" dirty="0">
              <a:solidFill>
                <a:srgbClr val="000000"/>
              </a:solidFill>
              <a:latin typeface="Open Sans"/>
            </a:endParaRPr>
          </a:p>
        </p:txBody>
      </p:sp>
    </p:spTree>
    <p:extLst>
      <p:ext uri="{BB962C8B-B14F-4D97-AF65-F5344CB8AC3E}">
        <p14:creationId xmlns:p14="http://schemas.microsoft.com/office/powerpoint/2010/main" val="318445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End of Course Project Options</a:t>
            </a:r>
          </a:p>
        </p:txBody>
      </p:sp>
    </p:spTree>
    <p:extLst>
      <p:ext uri="{BB962C8B-B14F-4D97-AF65-F5344CB8AC3E}">
        <p14:creationId xmlns:p14="http://schemas.microsoft.com/office/powerpoint/2010/main" val="381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Week in the Life of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An executive chef</a:t>
            </a:r>
          </a:p>
          <a:p>
            <a:pPr lvl="1"/>
            <a:r>
              <a:rPr lang="en-US" dirty="0"/>
              <a:t>A chef-entrepreneur</a:t>
            </a:r>
          </a:p>
          <a:p>
            <a:pPr lvl="1"/>
            <a:r>
              <a:rPr lang="en-US" dirty="0"/>
              <a:t>Create a scenario for a fictitious ___________</a:t>
            </a:r>
          </a:p>
          <a:p>
            <a:pPr lvl="2"/>
            <a:r>
              <a:rPr lang="en-US" sz="2400" dirty="0"/>
              <a:t>Lifestyle: marital status, number of children, employment</a:t>
            </a:r>
          </a:p>
          <a:p>
            <a:pPr lvl="1"/>
            <a:r>
              <a:rPr lang="en-US" dirty="0"/>
              <a:t>Create a 24 hour log for seven days </a:t>
            </a:r>
          </a:p>
          <a:p>
            <a:pPr lvl="1"/>
            <a:r>
              <a:rPr lang="en-US" dirty="0"/>
              <a:t>Document and account for all 168 hours</a:t>
            </a:r>
          </a:p>
        </p:txBody>
      </p:sp>
    </p:spTree>
    <p:extLst>
      <p:ext uri="{BB962C8B-B14F-4D97-AF65-F5344CB8AC3E}">
        <p14:creationId xmlns:p14="http://schemas.microsoft.com/office/powerpoint/2010/main" val="74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 a Comprehensive/End of Course Test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Criteria: must equal 100 points and cover material from the entire course</a:t>
            </a:r>
          </a:p>
          <a:p>
            <a:pPr lvl="2"/>
            <a:r>
              <a:rPr lang="en-US" sz="2400" dirty="0"/>
              <a:t>10 T/F questions</a:t>
            </a:r>
          </a:p>
          <a:p>
            <a:pPr lvl="2"/>
            <a:r>
              <a:rPr lang="en-US" sz="2400" dirty="0"/>
              <a:t>10 fill in the blank questions</a:t>
            </a:r>
          </a:p>
          <a:p>
            <a:pPr lvl="2"/>
            <a:r>
              <a:rPr lang="en-US" sz="2400" dirty="0"/>
              <a:t>10 multiple choice questions</a:t>
            </a:r>
          </a:p>
          <a:p>
            <a:pPr lvl="2"/>
            <a:r>
              <a:rPr lang="en-US" sz="2400" dirty="0"/>
              <a:t>10 short answer questions</a:t>
            </a:r>
          </a:p>
          <a:p>
            <a:pPr lvl="2"/>
            <a:r>
              <a:rPr lang="en-US" sz="2400" dirty="0"/>
              <a:t>1 essay question</a:t>
            </a:r>
          </a:p>
          <a:p>
            <a:pPr lvl="2"/>
            <a:r>
              <a:rPr lang="en-US" sz="2400" dirty="0"/>
              <a:t>Include test key</a:t>
            </a:r>
          </a:p>
        </p:txBody>
      </p:sp>
    </p:spTree>
    <p:extLst>
      <p:ext uri="{BB962C8B-B14F-4D97-AF65-F5344CB8AC3E}">
        <p14:creationId xmlns:p14="http://schemas.microsoft.com/office/powerpoint/2010/main" val="48140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Series of Video Clips/Documentary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 -general or topic specific</a:t>
            </a:r>
          </a:p>
          <a:p>
            <a:pPr lvl="2"/>
            <a:r>
              <a:rPr lang="en-US" sz="2400" dirty="0"/>
              <a:t>Focus on careers</a:t>
            </a:r>
          </a:p>
          <a:p>
            <a:pPr lvl="2"/>
            <a:r>
              <a:rPr lang="en-US" sz="2400" dirty="0"/>
              <a:t>Technical skills</a:t>
            </a:r>
          </a:p>
          <a:p>
            <a:pPr lvl="2"/>
            <a:r>
              <a:rPr lang="en-US" sz="2400" dirty="0"/>
              <a:t>Safety issues</a:t>
            </a:r>
          </a:p>
          <a:p>
            <a:pPr lvl="1"/>
            <a:r>
              <a:rPr lang="en-US" dirty="0"/>
              <a:t>Video tape segments</a:t>
            </a:r>
          </a:p>
          <a:p>
            <a:pPr lvl="1"/>
            <a:r>
              <a:rPr lang="en-US" dirty="0"/>
              <a:t>Create a documentary</a:t>
            </a:r>
          </a:p>
        </p:txBody>
      </p:sp>
    </p:spTree>
    <p:extLst>
      <p:ext uri="{BB962C8B-B14F-4D97-AF65-F5344CB8AC3E}">
        <p14:creationId xmlns:p14="http://schemas.microsoft.com/office/powerpoint/2010/main" val="155161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a:t>
            </a:r>
          </a:p>
          <a:p>
            <a:pPr lvl="1"/>
            <a:r>
              <a:rPr lang="en-US" dirty="0"/>
              <a:t>Develop a series of interview questions</a:t>
            </a:r>
          </a:p>
          <a:p>
            <a:pPr lvl="1"/>
            <a:r>
              <a:rPr lang="en-US" dirty="0"/>
              <a:t>Video tape interviews</a:t>
            </a:r>
          </a:p>
          <a:p>
            <a:pPr lvl="1"/>
            <a:r>
              <a:rPr lang="en-US" dirty="0"/>
              <a:t>Create a multimedia documentary</a:t>
            </a:r>
          </a:p>
        </p:txBody>
      </p:sp>
    </p:spTree>
    <p:extLst>
      <p:ext uri="{BB962C8B-B14F-4D97-AF65-F5344CB8AC3E}">
        <p14:creationId xmlns:p14="http://schemas.microsoft.com/office/powerpoint/2010/main" val="425620655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56ea17bb-c96d-4826-b465-01eec0dd23dd"/>
    <ds:schemaRef ds:uri="http://purl.org/dc/dcmitype/"/>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99</TotalTime>
  <Words>1086</Words>
  <Application>Microsoft Office PowerPoint</Application>
  <PresentationFormat>Widescreen</PresentationFormat>
  <Paragraphs>183</Paragraphs>
  <Slides>25</Slides>
  <Notes>24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.AppleSystemUIFont</vt:lpstr>
      <vt:lpstr>Arial</vt:lpstr>
      <vt:lpstr>Calibri</vt:lpstr>
      <vt:lpstr>Open Sans</vt:lpstr>
      <vt:lpstr>Open Sans SemiBold</vt:lpstr>
      <vt:lpstr>2_Office Theme</vt:lpstr>
      <vt:lpstr>3_Office Theme</vt:lpstr>
      <vt:lpstr>End of Course Project Options</vt:lpstr>
      <vt:lpstr>PowerPoint Presentation</vt:lpstr>
      <vt:lpstr>Lesson Terms and Definitions</vt:lpstr>
      <vt:lpstr>TEKS </vt:lpstr>
      <vt:lpstr>End of Course Project Options</vt:lpstr>
      <vt:lpstr>A Week in the Life of ……..</vt:lpstr>
      <vt:lpstr>Develop a Comprehensive/End of Course Test</vt:lpstr>
      <vt:lpstr>Series of Video Clips/Documentary</vt:lpstr>
      <vt:lpstr>Interview Documentary</vt:lpstr>
      <vt:lpstr>Diary/Journal Entries</vt:lpstr>
      <vt:lpstr>Web Page/Newsletter</vt:lpstr>
      <vt:lpstr>Database of……</vt:lpstr>
      <vt:lpstr>Entrepreneurship Project / Extensive Business Plan </vt:lpstr>
      <vt:lpstr>Multimedia Collection of Quotes</vt:lpstr>
      <vt:lpstr>Service Learning Project</vt:lpstr>
      <vt:lpstr>Course Time Capsule</vt:lpstr>
      <vt:lpstr>Bulletin Boards</vt:lpstr>
      <vt:lpstr>Lesson Plans</vt:lpstr>
      <vt:lpstr>Student Memory Book</vt:lpstr>
      <vt:lpstr>School-to-Work Project</vt:lpstr>
      <vt:lpstr>Student as Researcher</vt:lpstr>
      <vt:lpstr>Career College Readiness Resource Kit</vt:lpstr>
      <vt:lpstr>Other Project Option Ideas?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16</cp:revision>
  <cp:lastPrinted>2017-07-07T16:17:37Z</cp:lastPrinted>
  <dcterms:created xsi:type="dcterms:W3CDTF">2017-07-11T23:58:30Z</dcterms:created>
  <dcterms:modified xsi:type="dcterms:W3CDTF">2018-01-22T14:48:53Z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