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4"/>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05" d="100"/>
          <a:sy n="105" d="100"/>
        </p:scale>
        <p:origin x="77" y="17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the words values and ethics are used interchangeably.  Values are beliefs or attitudes about what is good. Ethics are beliefs that an individual or group uses to decide what is proper behavior.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06211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ethic documents are very similar in content.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96642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individual’s right to privacy might be compromised when the interest of society outweighs the individual’s right to privacy. </a:t>
            </a:r>
          </a:p>
          <a:p>
            <a:endParaRPr lang="en-US" dirty="0"/>
          </a:p>
          <a:p>
            <a:r>
              <a:rPr lang="en-US" dirty="0"/>
              <a:t>Confidentiality – refers to the counselor’s ethical obligation to respect the client’s privacy and to promise to clients that information revealed in counseling will be protected from disclosure without their consent</a:t>
            </a:r>
          </a:p>
          <a:p>
            <a:endParaRPr lang="en-US" dirty="0"/>
          </a:p>
          <a:p>
            <a:r>
              <a:rPr lang="en-US" dirty="0"/>
              <a:t>Privacy – refers to the right of persons to decide what information about themselves will be shared with or withheld from others</a:t>
            </a:r>
          </a:p>
          <a:p>
            <a:endParaRPr lang="en-US" dirty="0"/>
          </a:p>
          <a:p>
            <a:r>
              <a:rPr lang="en-US" dirty="0"/>
              <a:t>Privileged communication – laws which protect clients from having confidential communications with their counselors disclosed in a court of law without their permission</a:t>
            </a:r>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595475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Moral conduct is decided by a society. What morals are decided by a society?</a:t>
            </a:r>
          </a:p>
          <a:p>
            <a:endParaRPr lang="en-US" dirty="0"/>
          </a:p>
          <a:p>
            <a:r>
              <a:rPr lang="en-US" dirty="0"/>
              <a:t>Moral principles form the foundation for many ethical guidelines that counselors follow.</a:t>
            </a:r>
          </a:p>
          <a:p>
            <a:endParaRPr lang="en-US" dirty="0"/>
          </a:p>
          <a:p>
            <a:r>
              <a:rPr lang="en-US" dirty="0"/>
              <a:t>In 1984, Kitchener identified five moral principles that are viewed as the cornerstone of our ethical guidelines. Ethical guidelines cannot address all situations that a counselor is forced to confront. Reviewing these ethical principles, which are at the foundation of the guidelines, often helps to clarify the issues involved in a given situation. </a:t>
            </a:r>
          </a:p>
          <a:p>
            <a:endParaRPr lang="en-US" dirty="0"/>
          </a:p>
          <a:p>
            <a:r>
              <a:rPr lang="en-US" dirty="0"/>
              <a:t>The five principles - autonomy, justice, beneficence, </a:t>
            </a:r>
            <a:r>
              <a:rPr lang="en-US" dirty="0" err="1"/>
              <a:t>nonmaleficence</a:t>
            </a:r>
            <a:r>
              <a:rPr lang="en-US" dirty="0"/>
              <a:t> and fidelity - are each absolute truths in and of themselves. By exploring the dilemma in regards to these principles, one may come to a better understanding of the conflicting issues. </a:t>
            </a:r>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989878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Autonomy allows an individual the freedom of choice and action. As a professional in this field, you may encourage clients to make their own decisions and act on their own values. Special considerations can include:</a:t>
            </a:r>
          </a:p>
          <a:p>
            <a:r>
              <a:rPr lang="en-US" dirty="0"/>
              <a:t>Help clients to understand how their decisions and values may or may not be received within the context of the society in which they live and how they impose on the rights of others. </a:t>
            </a:r>
          </a:p>
          <a:p>
            <a:r>
              <a:rPr lang="en-US" dirty="0"/>
              <a:t>Persons not capable of making competent choices (children, some people with mental illness or some active addicts) should not be allowed to act on decisions that can harm themselves or others.</a:t>
            </a:r>
          </a:p>
          <a:p>
            <a:endParaRPr lang="en-US" dirty="0"/>
          </a:p>
          <a:p>
            <a:r>
              <a:rPr lang="en-US" dirty="0"/>
              <a:t>Beneficence reflects the counselor's responsibility to contribute to the welfare of the client. Simply stated it means to do good, to be proactive and also to prevent harm when possible.</a:t>
            </a:r>
          </a:p>
          <a:p>
            <a:endParaRPr lang="en-US" dirty="0"/>
          </a:p>
          <a:p>
            <a:r>
              <a:rPr lang="en-US" dirty="0"/>
              <a:t>Fidelity involves the notions of loyalty, faithfulness, and honoring commitments. Clients must be able to trust the counselor and have faith in the therapeutic relationship if growth is to occur. Therefore, the counselor must take care not to threaten the therapeutic relationship nor to leave obligations unfulfilled.   </a:t>
            </a:r>
          </a:p>
          <a:p>
            <a:endParaRPr lang="en-US" dirty="0"/>
          </a:p>
          <a:p>
            <a:r>
              <a:rPr lang="en-US" dirty="0"/>
              <a:t>Justice does not mean treating all individuals the same. Kitchener (1984) points out that the formal meaning of justice is "treating equals equally and unequally but in proportion to their relevant differences.” If an individual is to be treated differently, the counselor needs to be able to offer a rationale that explains the necessity and appropriateness of treating this individual differently. </a:t>
            </a:r>
          </a:p>
          <a:p>
            <a:endParaRPr lang="en-US" dirty="0"/>
          </a:p>
          <a:p>
            <a:r>
              <a:rPr lang="en-US" dirty="0" err="1"/>
              <a:t>Nonmaleficence</a:t>
            </a:r>
            <a:r>
              <a:rPr lang="en-US" dirty="0"/>
              <a:t> is the concept of not causing harm to others. Often explained as "above all do no harm,” this principle is considered by some to be the most critical of all the principles, even though theoretically they are all of equal weight (Kitchener, 1984; Rosenbaum, 1982; Stadler, 1986). This principle reflects both the idea of not inflicting intentional harm and not engaging in actions that risk harming others.</a:t>
            </a:r>
          </a:p>
          <a:p>
            <a:endParaRPr lang="en-US" dirty="0"/>
          </a:p>
          <a:p>
            <a:r>
              <a:rPr lang="en-US" dirty="0"/>
              <a:t>When exploring an ethical dilemma, you need to examine the situation and see how each of the above principles may relate to that particular case. At times this alone will clarify the issues enough that the means for resolving the dilemma will become obvious to you. In more complicated cases it is helpful to be able to work through the steps of an ethical decision-making model and to assess which of these moral principles may be in conflict.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905748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decision-making process for a counselor must involve several components. </a:t>
            </a:r>
          </a:p>
          <a:p>
            <a:endParaRPr lang="en-US" dirty="0"/>
          </a:p>
          <a:p>
            <a:r>
              <a:rPr lang="en-US" dirty="0"/>
              <a:t>1. Identify the Problem </a:t>
            </a:r>
          </a:p>
          <a:p>
            <a:r>
              <a:rPr lang="en-US" dirty="0"/>
              <a:t>Gather as much information as you can that will illuminate the situation. In doing so, it is important to be as specific and objective as possible. Writing ideas on paper may help you gain clarity. Outline the facts, separating out innuendos, assumptions, hypotheses or suspicions. There are several questions you can ask yourself: Is it an ethical, legal, professional or clinical problem? Is it a combination of more than one of these? If a legal question exists, seek legal advice. </a:t>
            </a:r>
          </a:p>
          <a:p>
            <a:endParaRPr lang="en-US" dirty="0"/>
          </a:p>
          <a:p>
            <a:r>
              <a:rPr lang="en-US" dirty="0"/>
              <a:t>Other questions that it may be useful to ask yourself are: Is the issue related to me and what I am or am not doing? Is it related to a client and/or the client's significant others and what they are or are not doing? Is it related to the institution or agency and their policies and procedures? If the problem can be resolved by implementing a policy of an institution or agency, you can look to the agency's guidelines. It is good to remember that dilemmas you face are often complex, so a useful guideline is to examine the problem from several perspectives and avoid searching for a simplistic solution.</a:t>
            </a:r>
          </a:p>
          <a:p>
            <a:endParaRPr lang="en-US" dirty="0"/>
          </a:p>
          <a:p>
            <a:r>
              <a:rPr lang="en-US" dirty="0"/>
              <a:t>2. Apply the ACA Code of Ethics</a:t>
            </a:r>
          </a:p>
          <a:p>
            <a:r>
              <a:rPr lang="en-US" dirty="0"/>
              <a:t>After you have clarified the problem, refer to the Code of Ethics (ACA, 2014) to see if the issue is addressed there. If there is an applicable standard or several standards and they are specific and clear, following the course of action indicated should lead to a resolution of the problem. To be able to apply the ethical standards, it is essential that you have read them carefully and that you understand their implications.</a:t>
            </a:r>
          </a:p>
          <a:p>
            <a:endParaRPr lang="en-US" dirty="0"/>
          </a:p>
          <a:p>
            <a:r>
              <a:rPr lang="en-US" dirty="0"/>
              <a:t>If the problem is more complex and a resolution does not seem apparent, then you probably have a true ethical dilemma and need to proceed with further steps in the ethical decision-making process.</a:t>
            </a:r>
          </a:p>
          <a:p>
            <a:endParaRPr lang="en-US" dirty="0"/>
          </a:p>
          <a:p>
            <a:r>
              <a:rPr lang="en-US" dirty="0"/>
              <a:t>3. Determine the nature and dimensions of the dilemma</a:t>
            </a:r>
          </a:p>
          <a:p>
            <a:r>
              <a:rPr lang="en-US" dirty="0"/>
              <a:t>There are several avenues to follow in order to ensure that you have examined the problem in all its various dimensions. </a:t>
            </a:r>
          </a:p>
          <a:p>
            <a:endParaRPr lang="en-US" dirty="0"/>
          </a:p>
          <a:p>
            <a:r>
              <a:rPr lang="en-US" dirty="0"/>
              <a:t>Consider the moral principles of autonomy, </a:t>
            </a:r>
            <a:r>
              <a:rPr lang="en-US" dirty="0" err="1"/>
              <a:t>nonmaleficence</a:t>
            </a:r>
            <a:r>
              <a:rPr lang="en-US" dirty="0"/>
              <a:t>, beneficence, justice and fidelity. Decide which principles apply to the specific situation, and determine which principle takes priority for you in this case. In theory, each principle is of equal value, which means that it is your challenge to determine the priorities when two or more of them are in conflict. </a:t>
            </a:r>
          </a:p>
          <a:p>
            <a:r>
              <a:rPr lang="en-US" dirty="0"/>
              <a:t>Review the relevant professional literature to ensure that you are using the most current professional thinking in reaching a decision. </a:t>
            </a:r>
          </a:p>
          <a:p>
            <a:r>
              <a:rPr lang="en-US" dirty="0"/>
              <a:t>Consult with experienced professional colleagues and/or supervisors. As they review with you the information you have gathered, they may see other issues that are relevant or provide a perspective you have not considered. They may also be able to identify aspects of the dilemma that you are not viewing objectively. </a:t>
            </a:r>
          </a:p>
          <a:p>
            <a:r>
              <a:rPr lang="en-US" dirty="0"/>
              <a:t>Consult your state or national professional associations to see if they can provide help with the dilemma. </a:t>
            </a:r>
          </a:p>
          <a:p>
            <a:endParaRPr lang="en-US" dirty="0"/>
          </a:p>
          <a:p>
            <a:r>
              <a:rPr lang="en-US" dirty="0"/>
              <a:t>4. Generate potential courses of action</a:t>
            </a:r>
          </a:p>
          <a:p>
            <a:r>
              <a:rPr lang="en-US" dirty="0"/>
              <a:t>Brainstorm as many possible courses of action as possible (minimum 3-5). Be creative and consider all options. If possible, enlist the assistance of at least one colleague to help you generate options. </a:t>
            </a:r>
          </a:p>
          <a:p>
            <a:endParaRPr lang="en-US" dirty="0"/>
          </a:p>
          <a:p>
            <a:r>
              <a:rPr lang="en-US" dirty="0"/>
              <a:t>5. Consider the potential consequences of all options, and determine a course of action</a:t>
            </a:r>
          </a:p>
          <a:p>
            <a:r>
              <a:rPr lang="en-US" dirty="0"/>
              <a:t>Considering the information you have gathered and the priorities you have set, evaluate each option and assess the potential consequences for all the parties involved. Ponder the implications of each course of action for the client, for others who will be affected and for yourself as a counselor. Eliminate the options that clearly do not give the desired results or cause even more problematic consequences. Review the remaining options to determine which option or combination of options best fits the situation and addresses the priorities you have identified. </a:t>
            </a:r>
          </a:p>
          <a:p>
            <a:endParaRPr lang="en-US" dirty="0"/>
          </a:p>
          <a:p>
            <a:r>
              <a:rPr lang="en-US" dirty="0"/>
              <a:t>6. Evaluate the selected course of action</a:t>
            </a:r>
          </a:p>
          <a:p>
            <a:r>
              <a:rPr lang="en-US" dirty="0"/>
              <a:t>Review the selected course of action to see if it presents any new ethical considerations. Stadler (1986) suggests applying three simple tests to the selected course of action to ensure that it is appropriate. In applying the test of justice, assess your own sense of fairness by determining whether you would treat others the same in this situation. For the test of publicity, ask yourself whether you would want your behavior reported in the press. The test of universality asks you to assess whether you could recommend the same course of action to another counselor in the same situation. </a:t>
            </a:r>
          </a:p>
          <a:p>
            <a:endParaRPr lang="en-US" dirty="0"/>
          </a:p>
          <a:p>
            <a:r>
              <a:rPr lang="en-US" dirty="0"/>
              <a:t>If the course of action you have selected seems to present new ethical issues, then you'll need to go back to the beginning and reevaluate each step of the process. Perhaps you have chosen the wrong option or you have identified the problem incorrectly.</a:t>
            </a:r>
          </a:p>
          <a:p>
            <a:endParaRPr lang="en-US" dirty="0"/>
          </a:p>
          <a:p>
            <a:r>
              <a:rPr lang="en-US" dirty="0"/>
              <a:t>If you can answer in the affirmative to each of the questions suggested by Stadler (thus passing the tests of justice, publicity, and universality) and you are satisfied that you have selected an appropriate course of action, then you are ready to move on to implementation.</a:t>
            </a:r>
          </a:p>
          <a:p>
            <a:endParaRPr lang="en-US" dirty="0"/>
          </a:p>
          <a:p>
            <a:r>
              <a:rPr lang="en-US" dirty="0"/>
              <a:t>7. Implement the course of action </a:t>
            </a:r>
          </a:p>
          <a:p>
            <a:r>
              <a:rPr lang="en-US" dirty="0"/>
              <a:t>Taking the appropriate action in an ethical dilemma is often difficult. The final step involves strengthening your ego to allow you to carry out your plan. After implementing your course of action, it is good practice to follow up on the situation to assess whether your actions had the anticipated effect and consequences.</a:t>
            </a:r>
          </a:p>
          <a:p>
            <a:r>
              <a:rPr 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135750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Penalties for non-compliance are severe for any health care professional.</a:t>
            </a:r>
          </a:p>
          <a:p>
            <a:endParaRPr lang="en-US" dirty="0"/>
          </a:p>
          <a:p>
            <a:r>
              <a:rPr lang="en-US" dirty="0"/>
              <a:t>Clinical applications: Physicians should not provide ineffective treatments to patients as these offer risk with no possibility of benefit and thus have a chance of harming patients.  In addition, physicians must not do anything that would purposely harm patients without the action being balanced by proportional benefit.  Because many medications, procedures and interventions cause harm in addition to benefit, the principle of </a:t>
            </a:r>
            <a:r>
              <a:rPr lang="en-US" dirty="0" err="1"/>
              <a:t>nonmaleficence</a:t>
            </a:r>
            <a:r>
              <a:rPr lang="en-US" dirty="0"/>
              <a:t> provides little concrete guidance in the care of patients.  This principle is most helpful when it is balanced against beneficence. In this context </a:t>
            </a:r>
            <a:r>
              <a:rPr lang="en-US" dirty="0" err="1"/>
              <a:t>nonmaleficence</a:t>
            </a:r>
            <a:r>
              <a:rPr lang="en-US" dirty="0"/>
              <a:t> posits that the risks of treatment (harm) must be understood in light of the potential benefits.  Ultimately, the patient must decide whether the potential benefits outweigh the potential harms.</a:t>
            </a:r>
          </a:p>
          <a:p>
            <a:endParaRPr lang="en-US" dirty="0"/>
          </a:p>
          <a:p>
            <a:r>
              <a:rPr lang="en-US" dirty="0"/>
              <a:t>Examples of </a:t>
            </a:r>
            <a:r>
              <a:rPr lang="en-US" dirty="0" err="1"/>
              <a:t>nonmaleficent</a:t>
            </a:r>
            <a:r>
              <a:rPr lang="en-US" dirty="0"/>
              <a:t> actions: Stopping a medication that is shown to be harmful or refusing to provide a treatment that has not been shown to be effective</a:t>
            </a:r>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861794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Beneficence is action that is done for the benefit of others. Beneficent actions can be taken to help prevent or remove harms or to simply improve the situations of others.   </a:t>
            </a:r>
          </a:p>
          <a:p>
            <a:r>
              <a:rPr lang="en-US" dirty="0"/>
              <a:t>    </a:t>
            </a:r>
          </a:p>
          <a:p>
            <a:r>
              <a:rPr lang="en-US" dirty="0"/>
              <a:t>Clinical applications: Physicians are expected to refrain from causing harm, but they also have an obligation to help their patients. Ethicists often distinguish between obligatory and ideal beneficence. Ideal beneficence comprises extreme acts of generosity or attempts to benefit others on all possible occasions. Physicians are not necessarily expected to live up to this broad definition of beneficence. However, the goal of medicine is to promote the welfare of patients, and physicians possess skills and knowledge that enable them to assist others. Due to the nature of the relationship between physicians and patients, doctors do have an obligation to:</a:t>
            </a:r>
          </a:p>
          <a:p>
            <a:r>
              <a:rPr lang="en-US" dirty="0"/>
              <a:t>prevent and remove harms</a:t>
            </a:r>
          </a:p>
          <a:p>
            <a:r>
              <a:rPr lang="en-US" dirty="0"/>
              <a:t>weigh and balance possible benefits against possible risks of an action</a:t>
            </a:r>
          </a:p>
          <a:p>
            <a:endParaRPr lang="en-US" dirty="0"/>
          </a:p>
          <a:p>
            <a:r>
              <a:rPr lang="en-US" dirty="0"/>
              <a:t>Beneficence can also include protecting and defending the rights of others, rescuing persons who are in danger and helping individuals with disabilities.</a:t>
            </a:r>
          </a:p>
          <a:p>
            <a:endParaRPr lang="en-US" dirty="0"/>
          </a:p>
          <a:p>
            <a:r>
              <a:rPr lang="en-US" dirty="0"/>
              <a:t>Examples of beneficent actions:  Resuscitating a drowning victim, providing vaccinations for the general population, encouraging a patient to quit smoking and start an exercise program and talking to the community about STD prevention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268757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with the client while off-duty. </a:t>
            </a:r>
          </a:p>
          <a:p>
            <a:r>
              <a:rPr lang="en-US" dirty="0"/>
              <a:t>You feel you are the only one who understands the client – other staff are “too critical” or don’t understand. </a:t>
            </a:r>
          </a:p>
          <a:p>
            <a:r>
              <a:rPr lang="en-US" dirty="0"/>
              <a:t>You keep secrets with the client. </a:t>
            </a:r>
          </a:p>
          <a:p>
            <a:r>
              <a:rPr lang="en-US" dirty="0"/>
              <a:t>You spend an exceptional amount of time with a particular client.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2963710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accept gifts, cards, letters or excessive compliments. </a:t>
            </a:r>
          </a:p>
          <a:p>
            <a:r>
              <a:rPr lang="en-US" dirty="0"/>
              <a:t>You are guarded or defensive if asked a question. </a:t>
            </a:r>
          </a:p>
          <a:p>
            <a:r>
              <a:rPr lang="en-US" dirty="0"/>
              <a:t>You see the client as “my client.”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174227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consequences of breaching confidentiality laws may include: </a:t>
            </a:r>
          </a:p>
          <a:p>
            <a:r>
              <a:rPr lang="en-US" dirty="0"/>
              <a:t>• Criminal charges and lawsuits </a:t>
            </a:r>
          </a:p>
          <a:p>
            <a:r>
              <a:rPr lang="en-US" dirty="0"/>
              <a:t>• Immediate termination</a:t>
            </a:r>
          </a:p>
          <a:p>
            <a:r>
              <a:rPr lang="en-US" dirty="0"/>
              <a:t>• Loss of reputation</a:t>
            </a:r>
          </a:p>
          <a:p>
            <a:r>
              <a:rPr lang="en-US" dirty="0"/>
              <a:t>• Written warnings</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81896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or what defines ethics in your life?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443267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 Attorney General Opinion No. JC-0538 states the following: Generally, all student records are available to parents. Only under very narrow and unusual circumstances may a minor child’s school counseling records be withheld from a parent. Under the Federal Family Educational and Privacy Rights Act, a public school may withhold a minor child’s counseling records from a parent only if the records are kept in the sole possession of the counselor, are used only as the counselor’s personal memory aid, and are not accessible or revealed to any other person except a temporary substitute for the counselor. Within this circumscribed category, state law permits the counselor to withhold a minor child’s records only if the counselor is a “professional,” as defined in section 611 .001(2) of the Health and Safety Code, and further, if the counselor “determines that release” of such record “would be harmful to the patient’s physical, mental, or emotional health.” If the counselor does not fall within the category of licensed professional under section 611 .001(2) of the Health and Safety Code, section 26.004 of the Education Code prevails, and the parent “is entitled to access to all written records” of the school district “concerning the parent’s child, including . . . counseling records.” </a:t>
            </a:r>
          </a:p>
          <a:p>
            <a:endParaRPr lang="en-US" dirty="0"/>
          </a:p>
          <a:p>
            <a:r>
              <a:rPr lang="en-US" dirty="0"/>
              <a:t>Texas Education Agency</a:t>
            </a:r>
          </a:p>
          <a:p>
            <a:r>
              <a:rPr lang="en-US" dirty="0"/>
              <a:t>School Guidance and Counseling</a:t>
            </a:r>
          </a:p>
          <a:p>
            <a:r>
              <a:rPr lang="en-US" dirty="0"/>
              <a:t>http://www.tea.state.tx.us/index3.aspx?id=3400</a:t>
            </a:r>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581327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work ethic is an attitude that combines hard work, good performance and dependable results. </a:t>
            </a:r>
          </a:p>
          <a:p>
            <a:endParaRPr lang="en-US" dirty="0"/>
          </a:p>
          <a:p>
            <a:r>
              <a:rPr lang="en-US" dirty="0"/>
              <a:t>How can your ethics help you develop strong relationships in a work environment?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2226331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Professionals do not use profanity on the job and avoid gossip. </a:t>
            </a:r>
          </a:p>
          <a:p>
            <a:r>
              <a:rPr lang="en-US" dirty="0"/>
              <a:t> </a:t>
            </a:r>
          </a:p>
          <a:p>
            <a:r>
              <a:rPr lang="en-US" dirty="0"/>
              <a:t>Can you think of any other descriptions for professional behavior?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2028458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United States Department of Labor</a:t>
            </a:r>
          </a:p>
          <a:p>
            <a:r>
              <a:rPr lang="en-US" dirty="0"/>
              <a:t>Soft Skills – Professionalism information.</a:t>
            </a:r>
          </a:p>
          <a:p>
            <a:r>
              <a:rPr lang="en-US" dirty="0"/>
              <a:t>http://youtu.be/7dPWVjQSad4</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2575164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let what happens at home or in your personal life affect your work life. </a:t>
            </a:r>
          </a:p>
          <a:p>
            <a:endParaRPr lang="en-US" dirty="0"/>
          </a:p>
          <a:p>
            <a:r>
              <a:rPr lang="en-US" dirty="0"/>
              <a:t>Is it a good idea to date someone you work with? Why or why not?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189125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Embezzlement occurs when a trusted employee takes either money or goods entrusted to him or her. He or she can be arrested, fined and/or sent to prison. </a:t>
            </a:r>
          </a:p>
          <a:p>
            <a:endParaRPr lang="en-US" dirty="0"/>
          </a:p>
          <a:p>
            <a:r>
              <a:rPr lang="en-US" dirty="0"/>
              <a:t>A 2010 report by TD Bank Financial Group estimated that employee theft played a role in the bankruptcy of one out of 10 failed small- to medium-sized businesses. A study of 23 large retail companies by loss-prevention consulting firm Jack L. Hayes International shows that 71,095 dishonest employees were apprehended in 2012, up 5.5 percent from 2011. In total, more than $50 million was recovered in those cases, up 7 percent from a year earlier. How would you feel if you were a business owner and this was occurring at your place of business?</a:t>
            </a:r>
          </a:p>
          <a:p>
            <a:r>
              <a:rPr lang="en-US" dirty="0"/>
              <a:t> </a:t>
            </a:r>
          </a:p>
          <a:p>
            <a:r>
              <a:rPr lang="en-US" dirty="0"/>
              <a:t>Wasting resources can cost money and lead to environmental problems.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268493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reliable employee: </a:t>
            </a:r>
          </a:p>
          <a:p>
            <a:r>
              <a:rPr lang="en-US" dirty="0"/>
              <a:t> </a:t>
            </a:r>
          </a:p>
          <a:p>
            <a:r>
              <a:rPr lang="en-US" dirty="0"/>
              <a:t>Arrives at work on time </a:t>
            </a:r>
          </a:p>
          <a:p>
            <a:r>
              <a:rPr lang="en-US" dirty="0"/>
              <a:t>Carries out a variety of assigned tasks without constant prompting</a:t>
            </a:r>
          </a:p>
          <a:p>
            <a:r>
              <a:rPr lang="en-US" dirty="0"/>
              <a:t>Gets enough rest to work effectively </a:t>
            </a:r>
          </a:p>
          <a:p>
            <a:r>
              <a:rPr lang="en-US" dirty="0"/>
              <a:t>Is committed</a:t>
            </a:r>
          </a:p>
          <a:p>
            <a:r>
              <a:rPr lang="en-US" dirty="0"/>
              <a:t>Keeps personal matters separate from business matters </a:t>
            </a:r>
          </a:p>
          <a:p>
            <a:r>
              <a:rPr lang="en-US" dirty="0"/>
              <a:t>Maintains good personal, physical and mental health</a:t>
            </a:r>
          </a:p>
          <a:p>
            <a:r>
              <a:rPr lang="en-US" dirty="0"/>
              <a:t>Provides skilled and competent services</a:t>
            </a:r>
          </a:p>
          <a:p>
            <a:r>
              <a:rPr lang="en-US" dirty="0"/>
              <a:t>Takes on extra work when necessary without complaint </a:t>
            </a:r>
          </a:p>
          <a:p>
            <a:r>
              <a:rPr lang="en-US" dirty="0"/>
              <a:t>Works a full shift </a:t>
            </a:r>
          </a:p>
          <a:p>
            <a:endParaRPr lang="en-US" dirty="0"/>
          </a:p>
          <a:p>
            <a:r>
              <a:rPr lang="en-US" dirty="0"/>
              <a:t>Respect and dignity – Treat each other well.  Be a team  player – employees work with a large team. </a:t>
            </a:r>
          </a:p>
          <a:p>
            <a:endParaRPr lang="en-US" dirty="0"/>
          </a:p>
          <a:p>
            <a:r>
              <a:rPr lang="en-US" dirty="0"/>
              <a:t>Honesty - Give accurate information to clients. Employees admit their mistakes and find out how to prevent making them again. You also need to be courteous and sincere.</a:t>
            </a:r>
          </a:p>
          <a:p>
            <a:endParaRPr lang="en-US" dirty="0"/>
          </a:p>
          <a:p>
            <a:r>
              <a:rPr lang="en-US" dirty="0"/>
              <a:t>Interest of clients – Your clients are the bread and butter of your job. Always treat your customers with respect and maintain their confidentiality. Never share your client’s personal information or matters with others – even with your family or close friends.</a:t>
            </a:r>
          </a:p>
          <a:p>
            <a:endParaRPr lang="en-US" dirty="0"/>
          </a:p>
          <a:p>
            <a:r>
              <a:rPr lang="en-US" dirty="0"/>
              <a:t>Keep current on the latest information, techniques and skills by continuing your education in the field of Counseling and Mental Health.</a:t>
            </a:r>
          </a:p>
          <a:p>
            <a:r>
              <a:rPr lang="en-US" dirty="0"/>
              <a:t>  </a:t>
            </a:r>
          </a:p>
          <a:p>
            <a:r>
              <a:rPr lang="en-US" dirty="0"/>
              <a:t>How can joining a career and technical student organization help you build a good work ethic?</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3967977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Ethics in the Workplace!</a:t>
            </a:r>
          </a:p>
          <a:p>
            <a:r>
              <a:rPr lang="en-US" dirty="0"/>
              <a:t>A presentation on how companies can easily implement business ethics in the workplace and still achieve their goals.</a:t>
            </a:r>
          </a:p>
          <a:p>
            <a:r>
              <a:rPr lang="en-US" dirty="0"/>
              <a:t>http://youtu.be/0mUxMpMTT28</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1373017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whether a decision or action is based on sound workplace ethics, managers and employees should ask these questions. </a:t>
            </a:r>
          </a:p>
          <a:p>
            <a:endParaRPr lang="en-US" dirty="0"/>
          </a:p>
          <a:p>
            <a:r>
              <a:rPr lang="en-US" dirty="0"/>
              <a:t>Are all of these valid questions to keep in mind as an employee? Why or why not?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33</a:t>
            </a:fld>
            <a:endParaRPr lang="en-US"/>
          </a:p>
        </p:txBody>
      </p:sp>
    </p:spTree>
    <p:extLst>
      <p:ext uri="{BB962C8B-B14F-4D97-AF65-F5344CB8AC3E}">
        <p14:creationId xmlns:p14="http://schemas.microsoft.com/office/powerpoint/2010/main" val="235330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Ethics on the job often deal with a code of conduct, a set of principles for both the employer and the employee. Ask for and offer some examples of workplace ethics for both the employer and the employee. </a:t>
            </a:r>
          </a:p>
          <a:p>
            <a:endParaRPr lang="en-US" dirty="0"/>
          </a:p>
          <a:p>
            <a:r>
              <a:rPr lang="en-US" dirty="0"/>
              <a:t>What are some examples of proper behavior in the area of counseling and mental health?</a:t>
            </a:r>
          </a:p>
          <a:p>
            <a:endParaRPr lang="en-US" dirty="0"/>
          </a:p>
          <a:p>
            <a:r>
              <a:rPr lang="en-US" dirty="0"/>
              <a:t>What are some examples of improper behavior in the area of counseling and mental health?</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386307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Citizenship-based ethics - This means to engage fellow citizens with the establishment of liberty, justice and dignity for all.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61693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Professional codes of ethics refer to the codes developed by professional associations to provide guidelines for practice by counselors and mental health professionals.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257890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Counseling and Mental Health professional should always put the client’s needs before his or her own needs.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413087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2014 American Counseling Association (ACA) Code of Ethics states professional values are an important way of living out an ethical commitment. The following are core professional values of the counseling profession:</a:t>
            </a:r>
          </a:p>
          <a:p>
            <a:endParaRPr lang="en-US" dirty="0"/>
          </a:p>
          <a:p>
            <a:r>
              <a:rPr lang="en-US" dirty="0"/>
              <a:t>Enhancing human development throughout the life span</a:t>
            </a:r>
          </a:p>
          <a:p>
            <a:r>
              <a:rPr lang="en-US" dirty="0"/>
              <a:t>Honoring diversity and embracing a multicultural approach in support of the worth, dignity, potential and  uniqueness of people within their social and cultural contexts</a:t>
            </a:r>
          </a:p>
          <a:p>
            <a:r>
              <a:rPr lang="en-US" dirty="0"/>
              <a:t>Promoting social justice</a:t>
            </a:r>
          </a:p>
          <a:p>
            <a:r>
              <a:rPr lang="en-US" dirty="0"/>
              <a:t>Safeguarding the integrity of the counselor–client relationship</a:t>
            </a:r>
          </a:p>
          <a:p>
            <a:r>
              <a:rPr lang="en-US" dirty="0"/>
              <a:t>Practicing in a competent and ethical manner</a:t>
            </a: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394072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Counseling Association (ACA) Code of Ethics contains nine main sections that address the following areas: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129571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Codes of ethics are developed to protect the individuals and the group the members belong to.</a:t>
            </a:r>
          </a:p>
          <a:p>
            <a:endParaRPr lang="en-US" dirty="0"/>
          </a:p>
          <a:p>
            <a:r>
              <a:rPr lang="en-US" dirty="0"/>
              <a:t>If time permits, follow the web links and locate the organization’s code of ethics:</a:t>
            </a:r>
          </a:p>
          <a:p>
            <a:endParaRPr lang="en-US" dirty="0"/>
          </a:p>
          <a:p>
            <a:r>
              <a:rPr lang="en-US" dirty="0"/>
              <a:t>American Association for Marriage and Family Therapy (AAMFT)</a:t>
            </a:r>
          </a:p>
          <a:p>
            <a:r>
              <a:rPr lang="en-US" dirty="0"/>
              <a:t>https://www.aamft.org/iMIS15/AAMFT/Content/Legal_Ethics/Code_of_Ethics.aspx</a:t>
            </a:r>
          </a:p>
          <a:p>
            <a:endParaRPr lang="en-US" dirty="0"/>
          </a:p>
          <a:p>
            <a:r>
              <a:rPr lang="en-US" dirty="0"/>
              <a:t>American Mental Health Counselors Association (AMHCA)</a:t>
            </a:r>
          </a:p>
          <a:p>
            <a:r>
              <a:rPr lang="en-US" dirty="0"/>
              <a:t>http://www.amhca.org/assets/news/AMHCA_Code_of_Ethics_2010_w_pagination_cxd_51110.pdf</a:t>
            </a:r>
          </a:p>
          <a:p>
            <a:endParaRPr lang="en-US" dirty="0"/>
          </a:p>
          <a:p>
            <a:r>
              <a:rPr lang="en-US" dirty="0"/>
              <a:t>American Psychological Association (APA)</a:t>
            </a:r>
          </a:p>
          <a:p>
            <a:r>
              <a:rPr lang="en-US" dirty="0"/>
              <a:t>First to publish a Code of Ethics in 1953</a:t>
            </a:r>
          </a:p>
          <a:p>
            <a:r>
              <a:rPr lang="en-US" dirty="0"/>
              <a:t>http://www.apa.org/</a:t>
            </a:r>
          </a:p>
          <a:p>
            <a:endParaRPr lang="en-US" dirty="0"/>
          </a:p>
          <a:p>
            <a:r>
              <a:rPr lang="en-US" dirty="0"/>
              <a:t>National Board of Certified Counselors (NBCC)</a:t>
            </a:r>
          </a:p>
          <a:p>
            <a:r>
              <a:rPr lang="en-US" dirty="0"/>
              <a:t>http://www.nbcc.org/</a:t>
            </a:r>
          </a:p>
          <a:p>
            <a:endParaRPr lang="en-US" dirty="0"/>
          </a:p>
          <a:p>
            <a:endParaRPr lang="en-US" dirty="0"/>
          </a:p>
          <a:p>
            <a:r>
              <a:rPr lang="en-US" dirty="0"/>
              <a:t>Teacher note: You may opt to have the students compare and contrast two professional organizations’ codes of ethics.</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4253409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youtu.be/7dPWVjQSad4"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hyperlink" Target="http://youtu.be/0mUxMpMTT28"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Ethical Standards and Confidentiality</a:t>
            </a:r>
          </a:p>
          <a:p>
            <a:endParaRPr lang="en-US" dirty="0"/>
          </a:p>
          <a:p>
            <a:pPr lvl="1"/>
            <a:r>
              <a:rPr lang="en-US" dirty="0"/>
              <a:t>Counseling And Mental Health</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Purposes of Code of Ethics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Provide a framework for ethical behavior</a:t>
            </a:r>
          </a:p>
          <a:p>
            <a:pPr lvl="1"/>
            <a:r>
              <a:rPr lang="en-US" dirty="0"/>
              <a:t>Set standards for the profession</a:t>
            </a:r>
          </a:p>
          <a:p>
            <a:pPr lvl="1"/>
            <a:r>
              <a:rPr lang="en-US" dirty="0"/>
              <a:t>Protect not only the professionals but the clients as well</a:t>
            </a:r>
          </a:p>
          <a:p>
            <a:pPr lvl="1"/>
            <a:endParaRPr lang="en-US" dirty="0"/>
          </a:p>
        </p:txBody>
      </p:sp>
      <p:pic>
        <p:nvPicPr>
          <p:cNvPr id="4" name="Picture 3">
            <a:extLst>
              <a:ext uri="{FF2B5EF4-FFF2-40B4-BE49-F238E27FC236}">
                <a16:creationId xmlns:a16="http://schemas.microsoft.com/office/drawing/2014/main" id="{318C5663-1E74-4749-A036-BB265993D285}"/>
              </a:ext>
            </a:extLst>
          </p:cNvPr>
          <p:cNvPicPr>
            <a:picLocks noChangeAspect="1"/>
          </p:cNvPicPr>
          <p:nvPr/>
        </p:nvPicPr>
        <p:blipFill>
          <a:blip r:embed="rId3"/>
          <a:stretch>
            <a:fillRect/>
          </a:stretch>
        </p:blipFill>
        <p:spPr>
          <a:xfrm>
            <a:off x="5163371" y="3972211"/>
            <a:ext cx="1981372" cy="1322947"/>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Code of Ethics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287936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American Counseling Association (ACA) Code of Ethics Contents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counseling relationship</a:t>
            </a:r>
          </a:p>
          <a:p>
            <a:pPr lvl="1"/>
            <a:r>
              <a:rPr lang="en-US" dirty="0"/>
              <a:t>Confidentiality</a:t>
            </a:r>
          </a:p>
          <a:p>
            <a:pPr lvl="1"/>
            <a:r>
              <a:rPr lang="en-US" dirty="0"/>
              <a:t>Professional responsibility</a:t>
            </a:r>
          </a:p>
          <a:p>
            <a:pPr lvl="1"/>
            <a:r>
              <a:rPr lang="en-US" dirty="0"/>
              <a:t>Relationships with other professionals</a:t>
            </a:r>
          </a:p>
          <a:p>
            <a:pPr lvl="1"/>
            <a:endParaRPr lang="en-US" dirty="0"/>
          </a:p>
        </p:txBody>
      </p:sp>
      <p:sp>
        <p:nvSpPr>
          <p:cNvPr id="4" name="Content Placeholder 3">
            <a:extLst>
              <a:ext uri="{FF2B5EF4-FFF2-40B4-BE49-F238E27FC236}">
                <a16:creationId xmlns:a16="http://schemas.microsoft.com/office/drawing/2014/main" id="{E1DABEC3-AC25-4941-A565-B576E6B9733C}"/>
              </a:ext>
            </a:extLst>
          </p:cNvPr>
          <p:cNvSpPr>
            <a:spLocks noGrp="1"/>
          </p:cNvSpPr>
          <p:nvPr>
            <p:ph sz="half" idx="10"/>
          </p:nvPr>
        </p:nvSpPr>
        <p:spPr/>
        <p:txBody>
          <a:bodyPr/>
          <a:lstStyle/>
          <a:p>
            <a:pPr lvl="1"/>
            <a:r>
              <a:rPr lang="en-US" dirty="0"/>
              <a:t>Evaluation, assessment and interpretation</a:t>
            </a:r>
          </a:p>
          <a:p>
            <a:pPr lvl="1"/>
            <a:r>
              <a:rPr lang="en-US" dirty="0"/>
              <a:t>Supervision, teaching and training</a:t>
            </a:r>
          </a:p>
          <a:p>
            <a:pPr lvl="1"/>
            <a:r>
              <a:rPr lang="en-US" dirty="0"/>
              <a:t>Research and publication</a:t>
            </a:r>
          </a:p>
          <a:p>
            <a:pPr lvl="1"/>
            <a:r>
              <a:rPr lang="en-US" dirty="0"/>
              <a:t>Distance counseling, technology and social media</a:t>
            </a:r>
          </a:p>
          <a:p>
            <a:pPr lvl="1"/>
            <a:r>
              <a:rPr lang="en-US" dirty="0"/>
              <a:t>Resolving ethical issues</a:t>
            </a:r>
          </a:p>
          <a:p>
            <a:pPr lvl="1"/>
            <a:endParaRPr lang="en-US" dirty="0"/>
          </a:p>
        </p:txBody>
      </p:sp>
    </p:spTree>
    <p:extLst>
      <p:ext uri="{BB962C8B-B14F-4D97-AF65-F5344CB8AC3E}">
        <p14:creationId xmlns:p14="http://schemas.microsoft.com/office/powerpoint/2010/main" val="374010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Ethics in Organizations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All human service disciplines follow a code of ethics</a:t>
            </a:r>
          </a:p>
          <a:p>
            <a:pPr lvl="1"/>
            <a:r>
              <a:rPr lang="en-US" dirty="0"/>
              <a:t>They are required to be followed by members of professional organizations which include:</a:t>
            </a:r>
          </a:p>
          <a:p>
            <a:pPr lvl="2"/>
            <a:r>
              <a:rPr lang="en-US" sz="2400" dirty="0"/>
              <a:t>American Association for Marriage and Family Therapy</a:t>
            </a:r>
          </a:p>
          <a:p>
            <a:pPr lvl="2"/>
            <a:r>
              <a:rPr lang="en-US" sz="2400" dirty="0"/>
              <a:t>American Mental Health Counselors Association</a:t>
            </a:r>
          </a:p>
          <a:p>
            <a:pPr lvl="2"/>
            <a:r>
              <a:rPr lang="en-US" sz="2400" dirty="0"/>
              <a:t>American Psychological Association</a:t>
            </a:r>
          </a:p>
          <a:p>
            <a:pPr lvl="2"/>
            <a:r>
              <a:rPr lang="en-US" sz="2400" dirty="0"/>
              <a:t>National Board of Certified Counselors</a:t>
            </a:r>
          </a:p>
          <a:p>
            <a:pPr lvl="1"/>
            <a:endParaRPr lang="en-US" dirty="0"/>
          </a:p>
        </p:txBody>
      </p:sp>
    </p:spTree>
    <p:extLst>
      <p:ext uri="{BB962C8B-B14F-4D97-AF65-F5344CB8AC3E}">
        <p14:creationId xmlns:p14="http://schemas.microsoft.com/office/powerpoint/2010/main" val="139561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Guidelines for Ethical Standards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Areas covered are:</a:t>
            </a:r>
          </a:p>
          <a:p>
            <a:pPr lvl="2"/>
            <a:r>
              <a:rPr lang="en-US" sz="2200" dirty="0"/>
              <a:t>Assessment and diagnosis</a:t>
            </a:r>
          </a:p>
          <a:p>
            <a:pPr lvl="2"/>
            <a:r>
              <a:rPr lang="en-US" sz="2200" dirty="0"/>
              <a:t>Client relationships</a:t>
            </a:r>
          </a:p>
          <a:p>
            <a:pPr lvl="2"/>
            <a:r>
              <a:rPr lang="en-US" sz="2200" dirty="0"/>
              <a:t>Counseling process</a:t>
            </a:r>
          </a:p>
          <a:p>
            <a:pPr lvl="2"/>
            <a:r>
              <a:rPr lang="en-US" sz="2200" dirty="0"/>
              <a:t>Education and training</a:t>
            </a:r>
          </a:p>
          <a:p>
            <a:pPr lvl="2"/>
            <a:r>
              <a:rPr lang="en-US" sz="2200" dirty="0"/>
              <a:t>Privacy and confidentiality </a:t>
            </a:r>
          </a:p>
          <a:p>
            <a:pPr lvl="1"/>
            <a:endParaRPr lang="en-US" dirty="0"/>
          </a:p>
        </p:txBody>
      </p:sp>
      <p:sp>
        <p:nvSpPr>
          <p:cNvPr id="4" name="Content Placeholder 3">
            <a:extLst>
              <a:ext uri="{FF2B5EF4-FFF2-40B4-BE49-F238E27FC236}">
                <a16:creationId xmlns:a16="http://schemas.microsoft.com/office/drawing/2014/main" id="{9AC3B3FB-41D9-4BAA-8EAE-D73324AF3AFB}"/>
              </a:ext>
            </a:extLst>
          </p:cNvPr>
          <p:cNvSpPr>
            <a:spLocks noGrp="1"/>
          </p:cNvSpPr>
          <p:nvPr>
            <p:ph sz="half" idx="10"/>
          </p:nvPr>
        </p:nvSpPr>
        <p:spPr/>
        <p:txBody>
          <a:bodyPr/>
          <a:lstStyle/>
          <a:p>
            <a:pPr lvl="1"/>
            <a:r>
              <a:rPr lang="en-US" dirty="0"/>
              <a:t>Recordkeeping and fees</a:t>
            </a:r>
          </a:p>
          <a:p>
            <a:pPr lvl="1"/>
            <a:r>
              <a:rPr lang="en-US" dirty="0"/>
              <a:t>Resolution of ethical problems</a:t>
            </a:r>
          </a:p>
          <a:p>
            <a:pPr lvl="1"/>
            <a:r>
              <a:rPr lang="en-US" dirty="0"/>
              <a:t>Responsibility and integrity</a:t>
            </a:r>
          </a:p>
          <a:p>
            <a:pPr lvl="1"/>
            <a:endParaRPr lang="en-US" dirty="0"/>
          </a:p>
        </p:txBody>
      </p:sp>
    </p:spTree>
    <p:extLst>
      <p:ext uri="{BB962C8B-B14F-4D97-AF65-F5344CB8AC3E}">
        <p14:creationId xmlns:p14="http://schemas.microsoft.com/office/powerpoint/2010/main" val="27024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Confidentiality</a:t>
            </a:r>
          </a:p>
          <a:p>
            <a:pPr lvl="1"/>
            <a:r>
              <a:rPr lang="en-US" dirty="0"/>
              <a:t>Privacy  </a:t>
            </a:r>
          </a:p>
          <a:p>
            <a:pPr lvl="1"/>
            <a:r>
              <a:rPr lang="en-US" dirty="0"/>
              <a:t>Privileged communication</a:t>
            </a:r>
          </a:p>
          <a:p>
            <a:pPr lvl="1"/>
            <a:endParaRPr lang="en-US" dirty="0"/>
          </a:p>
        </p:txBody>
      </p:sp>
      <p:pic>
        <p:nvPicPr>
          <p:cNvPr id="4" name="Picture 3">
            <a:extLst>
              <a:ext uri="{FF2B5EF4-FFF2-40B4-BE49-F238E27FC236}">
                <a16:creationId xmlns:a16="http://schemas.microsoft.com/office/drawing/2014/main" id="{6BE2827C-8A4B-4BF1-B43A-66728F8831E8}"/>
              </a:ext>
            </a:extLst>
          </p:cNvPr>
          <p:cNvPicPr>
            <a:picLocks noChangeAspect="1"/>
          </p:cNvPicPr>
          <p:nvPr/>
        </p:nvPicPr>
        <p:blipFill>
          <a:blip r:embed="rId3"/>
          <a:stretch>
            <a:fillRect/>
          </a:stretch>
        </p:blipFill>
        <p:spPr>
          <a:xfrm>
            <a:off x="5022358" y="3098254"/>
            <a:ext cx="3816427" cy="2548349"/>
          </a:xfrm>
          <a:prstGeom prst="rect">
            <a:avLst/>
          </a:prstGeom>
        </p:spPr>
      </p:pic>
    </p:spTree>
    <p:extLst>
      <p:ext uri="{BB962C8B-B14F-4D97-AF65-F5344CB8AC3E}">
        <p14:creationId xmlns:p14="http://schemas.microsoft.com/office/powerpoint/2010/main" val="229632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Morality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Morality involves judgment or evaluation of action</a:t>
            </a:r>
          </a:p>
        </p:txBody>
      </p:sp>
      <p:pic>
        <p:nvPicPr>
          <p:cNvPr id="4" name="Picture 3">
            <a:extLst>
              <a:ext uri="{FF2B5EF4-FFF2-40B4-BE49-F238E27FC236}">
                <a16:creationId xmlns:a16="http://schemas.microsoft.com/office/drawing/2014/main" id="{4570ABFE-D6D8-4DCF-8C4C-709B1132BF39}"/>
              </a:ext>
            </a:extLst>
          </p:cNvPr>
          <p:cNvPicPr>
            <a:picLocks noChangeAspect="1"/>
          </p:cNvPicPr>
          <p:nvPr/>
        </p:nvPicPr>
        <p:blipFill>
          <a:blip r:embed="rId3"/>
          <a:stretch>
            <a:fillRect/>
          </a:stretch>
        </p:blipFill>
        <p:spPr>
          <a:xfrm>
            <a:off x="4663316" y="3090703"/>
            <a:ext cx="2865368" cy="2621507"/>
          </a:xfrm>
          <a:prstGeom prst="rect">
            <a:avLst/>
          </a:prstGeom>
        </p:spPr>
      </p:pic>
    </p:spTree>
    <p:extLst>
      <p:ext uri="{BB962C8B-B14F-4D97-AF65-F5344CB8AC3E}">
        <p14:creationId xmlns:p14="http://schemas.microsoft.com/office/powerpoint/2010/main" val="275858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Kitchener’s Moral Decisions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Autonomy</a:t>
            </a:r>
          </a:p>
          <a:p>
            <a:pPr lvl="1"/>
            <a:r>
              <a:rPr lang="en-US" dirty="0"/>
              <a:t>Beneficence</a:t>
            </a:r>
          </a:p>
          <a:p>
            <a:pPr lvl="1"/>
            <a:r>
              <a:rPr lang="en-US" dirty="0"/>
              <a:t>Fidelity</a:t>
            </a:r>
          </a:p>
          <a:p>
            <a:pPr lvl="1"/>
            <a:r>
              <a:rPr lang="en-US" dirty="0"/>
              <a:t>Justice</a:t>
            </a:r>
          </a:p>
          <a:p>
            <a:pPr lvl="1"/>
            <a:r>
              <a:rPr lang="en-US" dirty="0" err="1"/>
              <a:t>Nonmaleficence</a:t>
            </a:r>
            <a:endParaRPr lang="en-US" dirty="0"/>
          </a:p>
          <a:p>
            <a:pPr lvl="1"/>
            <a:endParaRPr lang="en-US" dirty="0"/>
          </a:p>
        </p:txBody>
      </p:sp>
      <p:pic>
        <p:nvPicPr>
          <p:cNvPr id="4" name="Picture 3">
            <a:extLst>
              <a:ext uri="{FF2B5EF4-FFF2-40B4-BE49-F238E27FC236}">
                <a16:creationId xmlns:a16="http://schemas.microsoft.com/office/drawing/2014/main" id="{2A8D6707-C500-4D2C-9001-D45C567DC746}"/>
              </a:ext>
            </a:extLst>
          </p:cNvPr>
          <p:cNvPicPr>
            <a:picLocks noChangeAspect="1"/>
          </p:cNvPicPr>
          <p:nvPr/>
        </p:nvPicPr>
        <p:blipFill>
          <a:blip r:embed="rId3"/>
          <a:stretch>
            <a:fillRect/>
          </a:stretch>
        </p:blipFill>
        <p:spPr>
          <a:xfrm>
            <a:off x="7629892" y="3054265"/>
            <a:ext cx="2810500" cy="2810500"/>
          </a:xfrm>
          <a:prstGeom prst="rect">
            <a:avLst/>
          </a:prstGeom>
        </p:spPr>
      </p:pic>
    </p:spTree>
    <p:extLst>
      <p:ext uri="{BB962C8B-B14F-4D97-AF65-F5344CB8AC3E}">
        <p14:creationId xmlns:p14="http://schemas.microsoft.com/office/powerpoint/2010/main" val="2999024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Ethical Decision-making Model</a:t>
            </a:r>
          </a:p>
        </p:txBody>
      </p:sp>
      <p:pic>
        <p:nvPicPr>
          <p:cNvPr id="4" name="Picture 3">
            <a:extLst>
              <a:ext uri="{FF2B5EF4-FFF2-40B4-BE49-F238E27FC236}">
                <a16:creationId xmlns:a16="http://schemas.microsoft.com/office/drawing/2014/main" id="{7F03E179-A799-4298-AC21-F8AA2F2608E6}"/>
              </a:ext>
            </a:extLst>
          </p:cNvPr>
          <p:cNvPicPr>
            <a:picLocks noChangeAspect="1"/>
          </p:cNvPicPr>
          <p:nvPr/>
        </p:nvPicPr>
        <p:blipFill>
          <a:blip r:embed="rId3"/>
          <a:stretch>
            <a:fillRect/>
          </a:stretch>
        </p:blipFill>
        <p:spPr>
          <a:xfrm>
            <a:off x="3896160" y="1541008"/>
            <a:ext cx="4602879" cy="4493141"/>
          </a:xfrm>
          <a:prstGeom prst="rect">
            <a:avLst/>
          </a:prstGeom>
        </p:spPr>
      </p:pic>
    </p:spTree>
    <p:extLst>
      <p:ext uri="{BB962C8B-B14F-4D97-AF65-F5344CB8AC3E}">
        <p14:creationId xmlns:p14="http://schemas.microsoft.com/office/powerpoint/2010/main" val="2583102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Penalties for Non-Compliance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patient has a right to take the professional to court.</a:t>
            </a:r>
          </a:p>
          <a:p>
            <a:pPr lvl="1"/>
            <a:r>
              <a:rPr lang="en-US" dirty="0"/>
              <a:t>The professional can be taken to court in a civil or criminal case and can face jail time.</a:t>
            </a:r>
          </a:p>
          <a:p>
            <a:pPr lvl="1"/>
            <a:endParaRPr lang="en-US" dirty="0"/>
          </a:p>
        </p:txBody>
      </p:sp>
      <p:sp>
        <p:nvSpPr>
          <p:cNvPr id="4" name="Content Placeholder 3">
            <a:extLst>
              <a:ext uri="{FF2B5EF4-FFF2-40B4-BE49-F238E27FC236}">
                <a16:creationId xmlns:a16="http://schemas.microsoft.com/office/drawing/2014/main" id="{8E2E3C5F-ABFC-4DBF-8A0B-C2740C141411}"/>
              </a:ext>
            </a:extLst>
          </p:cNvPr>
          <p:cNvSpPr>
            <a:spLocks noGrp="1"/>
          </p:cNvSpPr>
          <p:nvPr>
            <p:ph sz="half" idx="10"/>
          </p:nvPr>
        </p:nvSpPr>
        <p:spPr/>
        <p:txBody>
          <a:bodyPr/>
          <a:lstStyle/>
          <a:p>
            <a:pPr lvl="1"/>
            <a:r>
              <a:rPr lang="en-US" dirty="0"/>
              <a:t>Monetary fines are most common and can range from $100.00-$100,000.00.</a:t>
            </a:r>
          </a:p>
          <a:p>
            <a:pPr lvl="1"/>
            <a:r>
              <a:rPr lang="en-US" dirty="0"/>
              <a:t>The act of disclosure must be seen as a willful act of neglect on the doctor’s part in order for a penalty to be issued.</a:t>
            </a:r>
          </a:p>
          <a:p>
            <a:pPr lvl="1"/>
            <a:endParaRPr lang="en-US" dirty="0"/>
          </a:p>
        </p:txBody>
      </p:sp>
    </p:spTree>
    <p:extLst>
      <p:ext uri="{BB962C8B-B14F-4D97-AF65-F5344CB8AC3E}">
        <p14:creationId xmlns:p14="http://schemas.microsoft.com/office/powerpoint/2010/main" val="271407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Beneficence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504432"/>
            <a:ext cx="11055750" cy="4734318"/>
          </a:xfrm>
        </p:spPr>
        <p:txBody>
          <a:bodyPr/>
          <a:lstStyle/>
          <a:p>
            <a:pPr lvl="1"/>
            <a:r>
              <a:rPr lang="en-US" dirty="0"/>
              <a:t>Due to the nature of the relationship between physicians and patients, doctors do have an obligation to:</a:t>
            </a:r>
          </a:p>
          <a:p>
            <a:pPr lvl="2"/>
            <a:r>
              <a:rPr lang="en-US" sz="2400" dirty="0"/>
              <a:t>Prevent and remove harms</a:t>
            </a:r>
          </a:p>
          <a:p>
            <a:pPr lvl="2"/>
            <a:r>
              <a:rPr lang="en-US" sz="2400" dirty="0"/>
              <a:t>Weigh and balance possible benefits against possible risks of an action</a:t>
            </a:r>
          </a:p>
          <a:p>
            <a:pPr lvl="1"/>
            <a:endParaRPr lang="en-US" dirty="0"/>
          </a:p>
        </p:txBody>
      </p:sp>
      <p:pic>
        <p:nvPicPr>
          <p:cNvPr id="4" name="Picture 3">
            <a:extLst>
              <a:ext uri="{FF2B5EF4-FFF2-40B4-BE49-F238E27FC236}">
                <a16:creationId xmlns:a16="http://schemas.microsoft.com/office/drawing/2014/main" id="{08C0FEAA-A5E3-4B05-98B6-FE47F8B6F4ED}"/>
              </a:ext>
            </a:extLst>
          </p:cNvPr>
          <p:cNvPicPr>
            <a:picLocks noChangeAspect="1"/>
          </p:cNvPicPr>
          <p:nvPr/>
        </p:nvPicPr>
        <p:blipFill>
          <a:blip r:embed="rId3"/>
          <a:stretch>
            <a:fillRect/>
          </a:stretch>
        </p:blipFill>
        <p:spPr>
          <a:xfrm>
            <a:off x="5457371" y="3534228"/>
            <a:ext cx="1550239" cy="2325359"/>
          </a:xfrm>
          <a:prstGeom prst="rect">
            <a:avLst/>
          </a:prstGeom>
        </p:spPr>
      </p:pic>
    </p:spTree>
    <p:extLst>
      <p:ext uri="{BB962C8B-B14F-4D97-AF65-F5344CB8AC3E}">
        <p14:creationId xmlns:p14="http://schemas.microsoft.com/office/powerpoint/2010/main" val="1436282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Red Flags of Boundary Violations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You are with the client while off-duty. </a:t>
            </a:r>
          </a:p>
          <a:p>
            <a:pPr lvl="1"/>
            <a:r>
              <a:rPr lang="en-US" dirty="0"/>
              <a:t>You feel you are the only one who understands the client – other staff are “too critical” or don’t understand. </a:t>
            </a:r>
          </a:p>
          <a:p>
            <a:pPr lvl="1"/>
            <a:r>
              <a:rPr lang="en-US" dirty="0"/>
              <a:t>You keep secrets with the client. </a:t>
            </a:r>
          </a:p>
          <a:p>
            <a:pPr lvl="1"/>
            <a:r>
              <a:rPr lang="en-US" dirty="0"/>
              <a:t>You spend an exceptional amount of time with a particular client.</a:t>
            </a:r>
          </a:p>
          <a:p>
            <a:pPr lvl="1"/>
            <a:endParaRPr lang="en-US" dirty="0"/>
          </a:p>
        </p:txBody>
      </p:sp>
      <p:pic>
        <p:nvPicPr>
          <p:cNvPr id="4" name="Picture 3">
            <a:extLst>
              <a:ext uri="{FF2B5EF4-FFF2-40B4-BE49-F238E27FC236}">
                <a16:creationId xmlns:a16="http://schemas.microsoft.com/office/drawing/2014/main" id="{7D86E512-034C-4A24-808C-873B9D0B95DF}"/>
              </a:ext>
            </a:extLst>
          </p:cNvPr>
          <p:cNvPicPr>
            <a:picLocks noChangeAspect="1"/>
          </p:cNvPicPr>
          <p:nvPr/>
        </p:nvPicPr>
        <p:blipFill>
          <a:blip r:embed="rId3"/>
          <a:stretch>
            <a:fillRect/>
          </a:stretch>
        </p:blipFill>
        <p:spPr>
          <a:xfrm>
            <a:off x="4922418" y="3911829"/>
            <a:ext cx="2347163" cy="2347163"/>
          </a:xfrm>
          <a:prstGeom prst="rect">
            <a:avLst/>
          </a:prstGeom>
        </p:spPr>
      </p:pic>
    </p:spTree>
    <p:extLst>
      <p:ext uri="{BB962C8B-B14F-4D97-AF65-F5344CB8AC3E}">
        <p14:creationId xmlns:p14="http://schemas.microsoft.com/office/powerpoint/2010/main" val="331100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Red Flags of Boundary Violations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You accept gifts, cards, letters or excessive compliments. </a:t>
            </a:r>
          </a:p>
          <a:p>
            <a:pPr lvl="1"/>
            <a:r>
              <a:rPr lang="en-US" dirty="0"/>
              <a:t>You are guarded or defensive if asked a question. </a:t>
            </a:r>
          </a:p>
          <a:p>
            <a:pPr lvl="1"/>
            <a:r>
              <a:rPr lang="en-US" dirty="0"/>
              <a:t>You see the client as “my client.”</a:t>
            </a:r>
          </a:p>
          <a:p>
            <a:pPr lvl="1"/>
            <a:endParaRPr lang="en-US" dirty="0"/>
          </a:p>
        </p:txBody>
      </p:sp>
      <p:pic>
        <p:nvPicPr>
          <p:cNvPr id="4" name="Picture 3">
            <a:extLst>
              <a:ext uri="{FF2B5EF4-FFF2-40B4-BE49-F238E27FC236}">
                <a16:creationId xmlns:a16="http://schemas.microsoft.com/office/drawing/2014/main" id="{C6AE6955-3E87-4BA6-9D77-C0DD07E16928}"/>
              </a:ext>
            </a:extLst>
          </p:cNvPr>
          <p:cNvPicPr>
            <a:picLocks noChangeAspect="1"/>
          </p:cNvPicPr>
          <p:nvPr/>
        </p:nvPicPr>
        <p:blipFill>
          <a:blip r:embed="rId3"/>
          <a:stretch>
            <a:fillRect/>
          </a:stretch>
        </p:blipFill>
        <p:spPr>
          <a:xfrm>
            <a:off x="4376779" y="3529474"/>
            <a:ext cx="3438442" cy="2542252"/>
          </a:xfrm>
          <a:prstGeom prst="rect">
            <a:avLst/>
          </a:prstGeom>
        </p:spPr>
      </p:pic>
    </p:spTree>
    <p:extLst>
      <p:ext uri="{BB962C8B-B14F-4D97-AF65-F5344CB8AC3E}">
        <p14:creationId xmlns:p14="http://schemas.microsoft.com/office/powerpoint/2010/main" val="3755834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Breech of Confidentiality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consequences of breaching confidentiality laws may include: </a:t>
            </a:r>
          </a:p>
          <a:p>
            <a:pPr lvl="2"/>
            <a:r>
              <a:rPr lang="en-US" dirty="0"/>
              <a:t>Criminal charges and lawsuits </a:t>
            </a:r>
          </a:p>
          <a:p>
            <a:pPr lvl="2"/>
            <a:r>
              <a:rPr lang="en-US" dirty="0"/>
              <a:t>Immediate termination </a:t>
            </a:r>
          </a:p>
          <a:p>
            <a:pPr lvl="2"/>
            <a:r>
              <a:rPr lang="en-US" dirty="0"/>
              <a:t>Loss of reputation </a:t>
            </a:r>
          </a:p>
          <a:p>
            <a:pPr lvl="2"/>
            <a:r>
              <a:rPr lang="en-US" dirty="0"/>
              <a:t>Written warnings </a:t>
            </a:r>
          </a:p>
          <a:p>
            <a:pPr lvl="1"/>
            <a:endParaRPr lang="en-US" dirty="0"/>
          </a:p>
        </p:txBody>
      </p:sp>
      <p:pic>
        <p:nvPicPr>
          <p:cNvPr id="4" name="Picture 3">
            <a:extLst>
              <a:ext uri="{FF2B5EF4-FFF2-40B4-BE49-F238E27FC236}">
                <a16:creationId xmlns:a16="http://schemas.microsoft.com/office/drawing/2014/main" id="{39A5CF71-0211-4CB3-A383-5B873A8C7F5B}"/>
              </a:ext>
            </a:extLst>
          </p:cNvPr>
          <p:cNvPicPr>
            <a:picLocks noChangeAspect="1"/>
          </p:cNvPicPr>
          <p:nvPr/>
        </p:nvPicPr>
        <p:blipFill>
          <a:blip r:embed="rId3"/>
          <a:stretch>
            <a:fillRect/>
          </a:stretch>
        </p:blipFill>
        <p:spPr>
          <a:xfrm>
            <a:off x="5149124" y="3236867"/>
            <a:ext cx="2517866" cy="2517866"/>
          </a:xfrm>
          <a:prstGeom prst="rect">
            <a:avLst/>
          </a:prstGeom>
        </p:spPr>
      </p:pic>
    </p:spTree>
    <p:extLst>
      <p:ext uri="{BB962C8B-B14F-4D97-AF65-F5344CB8AC3E}">
        <p14:creationId xmlns:p14="http://schemas.microsoft.com/office/powerpoint/2010/main" val="863996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837645" y="2826657"/>
            <a:ext cx="11055750" cy="1004125"/>
          </a:xfrm>
        </p:spPr>
        <p:txBody>
          <a:bodyPr/>
          <a:lstStyle/>
          <a:p>
            <a:pPr lvl="1" algn="ctr"/>
            <a:r>
              <a:rPr lang="en-US" dirty="0"/>
              <a:t>Does a parent have an unrestricted right of access to the school counseling records of his or her minor child?</a:t>
            </a:r>
          </a:p>
        </p:txBody>
      </p:sp>
    </p:spTree>
    <p:extLst>
      <p:ext uri="{BB962C8B-B14F-4D97-AF65-F5344CB8AC3E}">
        <p14:creationId xmlns:p14="http://schemas.microsoft.com/office/powerpoint/2010/main" val="376281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461100" y="2658573"/>
            <a:ext cx="10059452" cy="876300"/>
          </a:xfrm>
        </p:spPr>
        <p:txBody>
          <a:bodyPr/>
          <a:lstStyle/>
          <a:p>
            <a:pPr algn="ctr"/>
            <a:r>
              <a:rPr lang="en-US" dirty="0"/>
              <a:t>Guidelines for Professional Ethics</a:t>
            </a:r>
          </a:p>
        </p:txBody>
      </p:sp>
    </p:spTree>
    <p:extLst>
      <p:ext uri="{BB962C8B-B14F-4D97-AF65-F5344CB8AC3E}">
        <p14:creationId xmlns:p14="http://schemas.microsoft.com/office/powerpoint/2010/main" val="4274122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Professional Ethics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Guidelines for professional ethics</a:t>
            </a:r>
          </a:p>
          <a:p>
            <a:pPr lvl="1"/>
            <a:r>
              <a:rPr lang="en-US" dirty="0"/>
              <a:t>Personal life</a:t>
            </a:r>
          </a:p>
          <a:p>
            <a:pPr lvl="1"/>
            <a:r>
              <a:rPr lang="en-US" dirty="0"/>
              <a:t>Professionalism</a:t>
            </a:r>
          </a:p>
          <a:p>
            <a:pPr lvl="1"/>
            <a:r>
              <a:rPr lang="en-US" dirty="0"/>
              <a:t>Respect for resources</a:t>
            </a:r>
          </a:p>
          <a:p>
            <a:pPr lvl="1"/>
            <a:endParaRPr lang="en-US" dirty="0"/>
          </a:p>
        </p:txBody>
      </p:sp>
      <p:pic>
        <p:nvPicPr>
          <p:cNvPr id="4" name="Picture 3">
            <a:extLst>
              <a:ext uri="{FF2B5EF4-FFF2-40B4-BE49-F238E27FC236}">
                <a16:creationId xmlns:a16="http://schemas.microsoft.com/office/drawing/2014/main" id="{6865821C-8C29-450D-AF37-B775418E2115}"/>
              </a:ext>
            </a:extLst>
          </p:cNvPr>
          <p:cNvPicPr>
            <a:picLocks noChangeAspect="1"/>
          </p:cNvPicPr>
          <p:nvPr/>
        </p:nvPicPr>
        <p:blipFill>
          <a:blip r:embed="rId3"/>
          <a:stretch>
            <a:fillRect/>
          </a:stretch>
        </p:blipFill>
        <p:spPr>
          <a:xfrm>
            <a:off x="7312294" y="3136274"/>
            <a:ext cx="3109229" cy="2719052"/>
          </a:xfrm>
          <a:prstGeom prst="rect">
            <a:avLst/>
          </a:prstGeom>
        </p:spPr>
      </p:pic>
    </p:spTree>
    <p:extLst>
      <p:ext uri="{BB962C8B-B14F-4D97-AF65-F5344CB8AC3E}">
        <p14:creationId xmlns:p14="http://schemas.microsoft.com/office/powerpoint/2010/main" val="1035598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Professionalism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Professionalism includes being:</a:t>
            </a:r>
          </a:p>
          <a:p>
            <a:pPr lvl="2"/>
            <a:r>
              <a:rPr lang="en-US" dirty="0"/>
              <a:t>Dependable</a:t>
            </a:r>
          </a:p>
          <a:p>
            <a:pPr lvl="2"/>
            <a:r>
              <a:rPr lang="en-US" dirty="0"/>
              <a:t>On time</a:t>
            </a:r>
          </a:p>
          <a:p>
            <a:pPr lvl="2"/>
            <a:r>
              <a:rPr lang="en-US" dirty="0"/>
              <a:t>Polite</a:t>
            </a:r>
          </a:p>
          <a:p>
            <a:pPr lvl="2"/>
            <a:r>
              <a:rPr lang="en-US" dirty="0"/>
              <a:t>Respectful</a:t>
            </a:r>
          </a:p>
          <a:p>
            <a:pPr lvl="1"/>
            <a:endParaRPr lang="en-US" dirty="0"/>
          </a:p>
        </p:txBody>
      </p:sp>
      <p:pic>
        <p:nvPicPr>
          <p:cNvPr id="4" name="Picture 3">
            <a:extLst>
              <a:ext uri="{FF2B5EF4-FFF2-40B4-BE49-F238E27FC236}">
                <a16:creationId xmlns:a16="http://schemas.microsoft.com/office/drawing/2014/main" id="{AEE9BDF9-1A7A-4DF5-8867-1AF5357FFBFE}"/>
              </a:ext>
            </a:extLst>
          </p:cNvPr>
          <p:cNvPicPr>
            <a:picLocks noChangeAspect="1"/>
          </p:cNvPicPr>
          <p:nvPr/>
        </p:nvPicPr>
        <p:blipFill>
          <a:blip r:embed="rId3"/>
          <a:stretch>
            <a:fillRect/>
          </a:stretch>
        </p:blipFill>
        <p:spPr>
          <a:xfrm>
            <a:off x="8013067" y="3187074"/>
            <a:ext cx="2871465" cy="2719052"/>
          </a:xfrm>
          <a:prstGeom prst="rect">
            <a:avLst/>
          </a:prstGeom>
        </p:spPr>
      </p:pic>
    </p:spTree>
    <p:extLst>
      <p:ext uri="{BB962C8B-B14F-4D97-AF65-F5344CB8AC3E}">
        <p14:creationId xmlns:p14="http://schemas.microsoft.com/office/powerpoint/2010/main" val="451062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Professionalism</a:t>
            </a:r>
          </a:p>
        </p:txBody>
      </p:sp>
      <p:sp>
        <p:nvSpPr>
          <p:cNvPr id="5" name="Rectangle 4">
            <a:extLst>
              <a:ext uri="{FF2B5EF4-FFF2-40B4-BE49-F238E27FC236}">
                <a16:creationId xmlns:a16="http://schemas.microsoft.com/office/drawing/2014/main" id="{5E0A5E1B-7733-46B5-B669-2149460CAE89}"/>
              </a:ext>
            </a:extLst>
          </p:cNvPr>
          <p:cNvSpPr/>
          <p:nvPr/>
        </p:nvSpPr>
        <p:spPr>
          <a:xfrm>
            <a:off x="3626265" y="4805890"/>
            <a:ext cx="6096000" cy="959237"/>
          </a:xfrm>
          <a:prstGeom prst="rect">
            <a:avLst/>
          </a:prstGeom>
        </p:spPr>
        <p:txBody>
          <a:bodyPr>
            <a:spAutoFit/>
          </a:bodyPr>
          <a:lstStyle/>
          <a:p>
            <a:pPr lvl="0" algn="ctr" defTabSz="914400">
              <a:lnSpc>
                <a:spcPct val="120000"/>
              </a:lnSpc>
              <a:spcBef>
                <a:spcPts val="1000"/>
              </a:spcBef>
              <a:buClr>
                <a:srgbClr val="0F6FC6"/>
              </a:buClr>
              <a:buSzPct val="160000"/>
            </a:pPr>
            <a:r>
              <a:rPr lang="en-US" sz="2000" dirty="0">
                <a:solidFill>
                  <a:prstClr val="black"/>
                </a:solidFill>
                <a:latin typeface="Arial" panose="020B0604020202020204" pitchFamily="34" charset="0"/>
                <a:cs typeface="Arial" panose="020B0604020202020204" pitchFamily="34" charset="0"/>
                <a:hlinkClick r:id="rId3"/>
              </a:rPr>
              <a:t>Soft Skills – Professionalism</a:t>
            </a:r>
            <a:endParaRPr lang="en-US" sz="2000" dirty="0">
              <a:solidFill>
                <a:prstClr val="black"/>
              </a:solidFill>
              <a:latin typeface="Arial" panose="020B0604020202020204" pitchFamily="34" charset="0"/>
              <a:cs typeface="Arial" panose="020B0604020202020204" pitchFamily="34" charset="0"/>
            </a:endParaRPr>
          </a:p>
          <a:p>
            <a:pPr lvl="0" algn="ctr" defTabSz="914400">
              <a:lnSpc>
                <a:spcPct val="120000"/>
              </a:lnSpc>
              <a:spcBef>
                <a:spcPts val="1000"/>
              </a:spcBef>
              <a:buClr>
                <a:srgbClr val="0F6FC6"/>
              </a:buClr>
              <a:buSzPct val="160000"/>
            </a:pPr>
            <a:r>
              <a:rPr lang="en-US" sz="2000" dirty="0">
                <a:solidFill>
                  <a:prstClr val="black"/>
                </a:solidFill>
                <a:latin typeface="Arial" panose="020B0604020202020204" pitchFamily="34" charset="0"/>
                <a:cs typeface="Arial" panose="020B0604020202020204" pitchFamily="34" charset="0"/>
              </a:rPr>
              <a:t>(Click on link)</a:t>
            </a:r>
          </a:p>
        </p:txBody>
      </p:sp>
      <p:pic>
        <p:nvPicPr>
          <p:cNvPr id="6" name="Picture 5">
            <a:extLst>
              <a:ext uri="{FF2B5EF4-FFF2-40B4-BE49-F238E27FC236}">
                <a16:creationId xmlns:a16="http://schemas.microsoft.com/office/drawing/2014/main" id="{D65CE0A6-1010-4D28-8228-E9867EA33EC2}"/>
              </a:ext>
            </a:extLst>
          </p:cNvPr>
          <p:cNvPicPr>
            <a:picLocks noChangeAspect="1"/>
          </p:cNvPicPr>
          <p:nvPr/>
        </p:nvPicPr>
        <p:blipFill>
          <a:blip r:embed="rId4"/>
          <a:stretch>
            <a:fillRect/>
          </a:stretch>
        </p:blipFill>
        <p:spPr>
          <a:xfrm>
            <a:off x="5265967" y="2052110"/>
            <a:ext cx="2816596" cy="2578832"/>
          </a:xfrm>
          <a:prstGeom prst="rect">
            <a:avLst/>
          </a:prstGeom>
        </p:spPr>
      </p:pic>
    </p:spTree>
    <p:extLst>
      <p:ext uri="{BB962C8B-B14F-4D97-AF65-F5344CB8AC3E}">
        <p14:creationId xmlns:p14="http://schemas.microsoft.com/office/powerpoint/2010/main" val="847367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Personal Life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Separate work life from private life</a:t>
            </a:r>
          </a:p>
          <a:p>
            <a:pPr lvl="1"/>
            <a:r>
              <a:rPr lang="en-US" dirty="0"/>
              <a:t>Avoid discussing personal problems</a:t>
            </a:r>
          </a:p>
          <a:p>
            <a:pPr lvl="1"/>
            <a:r>
              <a:rPr lang="en-US" dirty="0"/>
              <a:t>Keep personal telephone calls to a minimum</a:t>
            </a:r>
          </a:p>
          <a:p>
            <a:pPr lvl="1"/>
            <a:endParaRPr lang="en-US" dirty="0"/>
          </a:p>
        </p:txBody>
      </p:sp>
      <p:pic>
        <p:nvPicPr>
          <p:cNvPr id="4" name="Picture 3">
            <a:extLst>
              <a:ext uri="{FF2B5EF4-FFF2-40B4-BE49-F238E27FC236}">
                <a16:creationId xmlns:a16="http://schemas.microsoft.com/office/drawing/2014/main" id="{861B22F7-A491-421E-9427-BE91482E7537}"/>
              </a:ext>
            </a:extLst>
          </p:cNvPr>
          <p:cNvPicPr>
            <a:picLocks noChangeAspect="1"/>
          </p:cNvPicPr>
          <p:nvPr/>
        </p:nvPicPr>
        <p:blipFill>
          <a:blip r:embed="rId3"/>
          <a:stretch>
            <a:fillRect/>
          </a:stretch>
        </p:blipFill>
        <p:spPr>
          <a:xfrm>
            <a:off x="8501032" y="3512456"/>
            <a:ext cx="2486853" cy="2642281"/>
          </a:xfrm>
          <a:prstGeom prst="rect">
            <a:avLst/>
          </a:prstGeom>
        </p:spPr>
      </p:pic>
    </p:spTree>
    <p:extLst>
      <p:ext uri="{BB962C8B-B14F-4D97-AF65-F5344CB8AC3E}">
        <p14:creationId xmlns:p14="http://schemas.microsoft.com/office/powerpoint/2010/main" val="43961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066274" y="2660079"/>
            <a:ext cx="10059452" cy="876300"/>
          </a:xfrm>
        </p:spPr>
        <p:txBody>
          <a:bodyPr/>
          <a:lstStyle/>
          <a:p>
            <a:pPr algn="ctr"/>
            <a:r>
              <a:rPr lang="en-US" dirty="0"/>
              <a:t>What are ethics?</a:t>
            </a:r>
          </a:p>
        </p:txBody>
      </p:sp>
    </p:spTree>
    <p:extLst>
      <p:ext uri="{BB962C8B-B14F-4D97-AF65-F5344CB8AC3E}">
        <p14:creationId xmlns:p14="http://schemas.microsoft.com/office/powerpoint/2010/main" val="370812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Do Not Steal Or Waste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Stealing is:</a:t>
            </a:r>
          </a:p>
          <a:p>
            <a:pPr lvl="2"/>
            <a:r>
              <a:rPr lang="en-US" sz="2200" dirty="0"/>
              <a:t>Illegal</a:t>
            </a:r>
          </a:p>
          <a:p>
            <a:pPr lvl="2"/>
            <a:r>
              <a:rPr lang="en-US" sz="2200" dirty="0"/>
              <a:t>Unethical</a:t>
            </a:r>
          </a:p>
          <a:p>
            <a:pPr lvl="1"/>
            <a:r>
              <a:rPr lang="en-US" dirty="0"/>
              <a:t>Do not take items such as: </a:t>
            </a:r>
          </a:p>
          <a:p>
            <a:pPr lvl="2"/>
            <a:r>
              <a:rPr lang="en-US" sz="2200" dirty="0"/>
              <a:t>Cash</a:t>
            </a:r>
          </a:p>
          <a:p>
            <a:pPr lvl="2"/>
            <a:r>
              <a:rPr lang="en-US" sz="2200" dirty="0"/>
              <a:t>Equipment</a:t>
            </a:r>
          </a:p>
          <a:p>
            <a:pPr lvl="2"/>
            <a:r>
              <a:rPr lang="en-US" sz="2200" dirty="0"/>
              <a:t>Inventory</a:t>
            </a:r>
          </a:p>
          <a:p>
            <a:pPr lvl="2"/>
            <a:r>
              <a:rPr lang="en-US" sz="2200" dirty="0"/>
              <a:t>Property</a:t>
            </a:r>
          </a:p>
          <a:p>
            <a:pPr lvl="1"/>
            <a:endParaRPr lang="en-US" dirty="0"/>
          </a:p>
        </p:txBody>
      </p:sp>
      <p:sp>
        <p:nvSpPr>
          <p:cNvPr id="4" name="Content Placeholder 3">
            <a:extLst>
              <a:ext uri="{FF2B5EF4-FFF2-40B4-BE49-F238E27FC236}">
                <a16:creationId xmlns:a16="http://schemas.microsoft.com/office/drawing/2014/main" id="{891D3A96-F339-4186-A630-005F53DC76D0}"/>
              </a:ext>
            </a:extLst>
          </p:cNvPr>
          <p:cNvSpPr>
            <a:spLocks noGrp="1"/>
          </p:cNvSpPr>
          <p:nvPr>
            <p:ph sz="half" idx="10"/>
          </p:nvPr>
        </p:nvSpPr>
        <p:spPr/>
        <p:txBody>
          <a:bodyPr/>
          <a:lstStyle/>
          <a:p>
            <a:pPr lvl="1"/>
            <a:r>
              <a:rPr lang="en-US" dirty="0"/>
              <a:t>Wasting resources costs the company money</a:t>
            </a:r>
          </a:p>
          <a:p>
            <a:pPr lvl="2"/>
            <a:r>
              <a:rPr lang="en-US" dirty="0"/>
              <a:t>Recycle items such as:</a:t>
            </a:r>
          </a:p>
          <a:p>
            <a:pPr lvl="3"/>
            <a:r>
              <a:rPr lang="en-US" dirty="0"/>
              <a:t>Magazines</a:t>
            </a:r>
          </a:p>
          <a:p>
            <a:pPr lvl="3"/>
            <a:r>
              <a:rPr lang="en-US" dirty="0"/>
              <a:t>Paper products</a:t>
            </a:r>
          </a:p>
          <a:p>
            <a:pPr lvl="3"/>
            <a:r>
              <a:rPr lang="en-US" dirty="0"/>
              <a:t>Plastic bottles</a:t>
            </a:r>
          </a:p>
          <a:p>
            <a:pPr lvl="1"/>
            <a:endParaRPr lang="en-US" dirty="0"/>
          </a:p>
        </p:txBody>
      </p:sp>
    </p:spTree>
    <p:extLst>
      <p:ext uri="{BB962C8B-B14F-4D97-AF65-F5344CB8AC3E}">
        <p14:creationId xmlns:p14="http://schemas.microsoft.com/office/powerpoint/2010/main" val="3064692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Work Ethic Qualities</a:t>
            </a:r>
          </a:p>
        </p:txBody>
      </p:sp>
      <p:pic>
        <p:nvPicPr>
          <p:cNvPr id="4" name="Content Placeholder 3">
            <a:extLst>
              <a:ext uri="{FF2B5EF4-FFF2-40B4-BE49-F238E27FC236}">
                <a16:creationId xmlns:a16="http://schemas.microsoft.com/office/drawing/2014/main" id="{C9DEFB12-1CC8-4A1E-A8BD-6B2039972A70}"/>
              </a:ext>
            </a:extLst>
          </p:cNvPr>
          <p:cNvPicPr>
            <a:picLocks noGrp="1" noChangeAspect="1"/>
          </p:cNvPicPr>
          <p:nvPr>
            <p:ph sz="half" idx="1"/>
          </p:nvPr>
        </p:nvPicPr>
        <p:blipFill>
          <a:blip r:embed="rId3"/>
          <a:stretch>
            <a:fillRect/>
          </a:stretch>
        </p:blipFill>
        <p:spPr>
          <a:xfrm>
            <a:off x="2864063" y="2481718"/>
            <a:ext cx="7675529" cy="1121761"/>
          </a:xfrm>
          <a:prstGeom prst="rect">
            <a:avLst/>
          </a:prstGeom>
        </p:spPr>
      </p:pic>
      <p:pic>
        <p:nvPicPr>
          <p:cNvPr id="5" name="Picture 4">
            <a:extLst>
              <a:ext uri="{FF2B5EF4-FFF2-40B4-BE49-F238E27FC236}">
                <a16:creationId xmlns:a16="http://schemas.microsoft.com/office/drawing/2014/main" id="{36F77C8E-087F-46A9-AD21-FBBCEC1D4329}"/>
              </a:ext>
            </a:extLst>
          </p:cNvPr>
          <p:cNvPicPr>
            <a:picLocks noChangeAspect="1"/>
          </p:cNvPicPr>
          <p:nvPr/>
        </p:nvPicPr>
        <p:blipFill>
          <a:blip r:embed="rId4"/>
          <a:stretch>
            <a:fillRect/>
          </a:stretch>
        </p:blipFill>
        <p:spPr>
          <a:xfrm>
            <a:off x="4970857" y="3733454"/>
            <a:ext cx="3237257" cy="1292464"/>
          </a:xfrm>
          <a:prstGeom prst="rect">
            <a:avLst/>
          </a:prstGeom>
        </p:spPr>
      </p:pic>
    </p:spTree>
    <p:extLst>
      <p:ext uri="{BB962C8B-B14F-4D97-AF65-F5344CB8AC3E}">
        <p14:creationId xmlns:p14="http://schemas.microsoft.com/office/powerpoint/2010/main" val="558566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Ethics in the Workplace</a:t>
            </a:r>
          </a:p>
        </p:txBody>
      </p:sp>
      <p:pic>
        <p:nvPicPr>
          <p:cNvPr id="4" name="Content Placeholder 3">
            <a:extLst>
              <a:ext uri="{FF2B5EF4-FFF2-40B4-BE49-F238E27FC236}">
                <a16:creationId xmlns:a16="http://schemas.microsoft.com/office/drawing/2014/main" id="{8FE4F5D0-4A0D-48C4-83DE-51697A15FB00}"/>
              </a:ext>
            </a:extLst>
          </p:cNvPr>
          <p:cNvPicPr>
            <a:picLocks noGrp="1" noChangeAspect="1"/>
          </p:cNvPicPr>
          <p:nvPr>
            <p:ph sz="half" idx="1"/>
          </p:nvPr>
        </p:nvPicPr>
        <p:blipFill>
          <a:blip r:embed="rId3"/>
          <a:stretch>
            <a:fillRect/>
          </a:stretch>
        </p:blipFill>
        <p:spPr>
          <a:xfrm>
            <a:off x="5256274" y="4702628"/>
            <a:ext cx="2359356" cy="493199"/>
          </a:xfrm>
          <a:prstGeom prst="rect">
            <a:avLst/>
          </a:prstGeom>
        </p:spPr>
      </p:pic>
      <p:pic>
        <p:nvPicPr>
          <p:cNvPr id="5" name="Content Placeholder 8">
            <a:hlinkClick r:id="rId4"/>
            <a:extLst>
              <a:ext uri="{FF2B5EF4-FFF2-40B4-BE49-F238E27FC236}">
                <a16:creationId xmlns:a16="http://schemas.microsoft.com/office/drawing/2014/main" id="{7A0A6DD6-ACC2-4BA0-978D-E0443D1ECB4E}"/>
              </a:ext>
            </a:extLst>
          </p:cNvPr>
          <p:cNvPicPr>
            <a:picLocks noChangeAspect="1"/>
          </p:cNvPicPr>
          <p:nvPr/>
        </p:nvPicPr>
        <p:blipFill rotWithShape="1">
          <a:blip r:embed="rId5"/>
          <a:srcRect l="11310" t="15916" r="42116" b="24257"/>
          <a:stretch/>
        </p:blipFill>
        <p:spPr>
          <a:xfrm>
            <a:off x="4428721" y="1803294"/>
            <a:ext cx="4014462" cy="2899334"/>
          </a:xfrm>
          <a:prstGeom prst="rect">
            <a:avLst/>
          </a:prstGeom>
          <a:ln w="9525">
            <a:solidFill>
              <a:sysClr val="windowText" lastClr="000000"/>
            </a:solidFill>
          </a:ln>
        </p:spPr>
      </p:pic>
    </p:spTree>
    <p:extLst>
      <p:ext uri="{BB962C8B-B14F-4D97-AF65-F5344CB8AC3E}">
        <p14:creationId xmlns:p14="http://schemas.microsoft.com/office/powerpoint/2010/main" val="1669334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 to Keep in Mind</a:t>
            </a:r>
          </a:p>
        </p:txBody>
      </p:sp>
      <p:pic>
        <p:nvPicPr>
          <p:cNvPr id="4" name="Content Placeholder 3">
            <a:extLst>
              <a:ext uri="{FF2B5EF4-FFF2-40B4-BE49-F238E27FC236}">
                <a16:creationId xmlns:a16="http://schemas.microsoft.com/office/drawing/2014/main" id="{835D75E3-D245-4A32-9FFF-8142E8FBF37E}"/>
              </a:ext>
            </a:extLst>
          </p:cNvPr>
          <p:cNvPicPr>
            <a:picLocks noGrp="1" noChangeAspect="1"/>
          </p:cNvPicPr>
          <p:nvPr>
            <p:ph sz="half" idx="1"/>
          </p:nvPr>
        </p:nvPicPr>
        <p:blipFill>
          <a:blip r:embed="rId3"/>
          <a:stretch>
            <a:fillRect/>
          </a:stretch>
        </p:blipFill>
        <p:spPr>
          <a:xfrm>
            <a:off x="2620391" y="2143866"/>
            <a:ext cx="7096359" cy="3810330"/>
          </a:xfrm>
          <a:prstGeom prst="rect">
            <a:avLst/>
          </a:prstGeom>
        </p:spPr>
      </p:pic>
      <p:pic>
        <p:nvPicPr>
          <p:cNvPr id="6" name="Picture 5">
            <a:extLst>
              <a:ext uri="{FF2B5EF4-FFF2-40B4-BE49-F238E27FC236}">
                <a16:creationId xmlns:a16="http://schemas.microsoft.com/office/drawing/2014/main" id="{68D92DE4-36B2-42DA-B6B0-C3A1F8C2FA54}"/>
              </a:ext>
            </a:extLst>
          </p:cNvPr>
          <p:cNvPicPr>
            <a:picLocks noChangeAspect="1"/>
          </p:cNvPicPr>
          <p:nvPr/>
        </p:nvPicPr>
        <p:blipFill>
          <a:blip r:embed="rId4"/>
          <a:stretch>
            <a:fillRect/>
          </a:stretch>
        </p:blipFill>
        <p:spPr>
          <a:xfrm>
            <a:off x="8423543" y="1520580"/>
            <a:ext cx="457240" cy="499915"/>
          </a:xfrm>
          <a:prstGeom prst="rect">
            <a:avLst/>
          </a:prstGeom>
        </p:spPr>
      </p:pic>
      <p:pic>
        <p:nvPicPr>
          <p:cNvPr id="7" name="Picture 6">
            <a:extLst>
              <a:ext uri="{FF2B5EF4-FFF2-40B4-BE49-F238E27FC236}">
                <a16:creationId xmlns:a16="http://schemas.microsoft.com/office/drawing/2014/main" id="{F91C12DB-1B73-4E37-86EF-FFB70C58F2D3}"/>
              </a:ext>
            </a:extLst>
          </p:cNvPr>
          <p:cNvPicPr>
            <a:picLocks noChangeAspect="1"/>
          </p:cNvPicPr>
          <p:nvPr/>
        </p:nvPicPr>
        <p:blipFill>
          <a:blip r:embed="rId5"/>
          <a:stretch>
            <a:fillRect/>
          </a:stretch>
        </p:blipFill>
        <p:spPr>
          <a:xfrm>
            <a:off x="6476705" y="1581545"/>
            <a:ext cx="402371" cy="438950"/>
          </a:xfrm>
          <a:prstGeom prst="rect">
            <a:avLst/>
          </a:prstGeom>
        </p:spPr>
      </p:pic>
      <p:pic>
        <p:nvPicPr>
          <p:cNvPr id="8" name="Picture 7">
            <a:extLst>
              <a:ext uri="{FF2B5EF4-FFF2-40B4-BE49-F238E27FC236}">
                <a16:creationId xmlns:a16="http://schemas.microsoft.com/office/drawing/2014/main" id="{5B79FFB7-219D-4187-B329-BCE90D0DA35A}"/>
              </a:ext>
            </a:extLst>
          </p:cNvPr>
          <p:cNvPicPr>
            <a:picLocks noChangeAspect="1"/>
          </p:cNvPicPr>
          <p:nvPr/>
        </p:nvPicPr>
        <p:blipFill>
          <a:blip r:embed="rId6"/>
          <a:stretch>
            <a:fillRect/>
          </a:stretch>
        </p:blipFill>
        <p:spPr>
          <a:xfrm>
            <a:off x="3574710" y="1612028"/>
            <a:ext cx="310923" cy="377985"/>
          </a:xfrm>
          <a:prstGeom prst="rect">
            <a:avLst/>
          </a:prstGeom>
        </p:spPr>
      </p:pic>
    </p:spTree>
    <p:extLst>
      <p:ext uri="{BB962C8B-B14F-4D97-AF65-F5344CB8AC3E}">
        <p14:creationId xmlns:p14="http://schemas.microsoft.com/office/powerpoint/2010/main" val="4132144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C91DE149-3E0D-4F99-A2AC-9AD1D7E81741}"/>
              </a:ext>
            </a:extLst>
          </p:cNvPr>
          <p:cNvPicPr>
            <a:picLocks noGrp="1" noChangeAspect="1"/>
          </p:cNvPicPr>
          <p:nvPr>
            <p:ph sz="half" idx="1"/>
          </p:nvPr>
        </p:nvPicPr>
        <p:blipFill>
          <a:blip r:embed="rId2"/>
          <a:stretch>
            <a:fillRect/>
          </a:stretch>
        </p:blipFill>
        <p:spPr>
          <a:xfrm>
            <a:off x="4613830" y="2132568"/>
            <a:ext cx="3310415" cy="3310415"/>
          </a:xfrm>
          <a:prstGeom prst="rect">
            <a:avLst/>
          </a:prstGeom>
        </p:spPr>
      </p:pic>
    </p:spTree>
    <p:extLst>
      <p:ext uri="{BB962C8B-B14F-4D97-AF65-F5344CB8AC3E}">
        <p14:creationId xmlns:p14="http://schemas.microsoft.com/office/powerpoint/2010/main" val="1228433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National Institute of Mental Health</a:t>
            </a:r>
            <a:br>
              <a:rPr lang="en-US" sz="2000" dirty="0"/>
            </a:br>
            <a:r>
              <a:rPr lang="en-US" sz="2000" dirty="0" err="1"/>
              <a:t>Health</a:t>
            </a:r>
            <a:r>
              <a:rPr lang="en-US" sz="2000" dirty="0"/>
              <a:t> and education on mental health issues.</a:t>
            </a:r>
            <a:br>
              <a:rPr lang="en-US" sz="2000" dirty="0"/>
            </a:br>
            <a:r>
              <a:rPr lang="en-US" sz="2000" dirty="0"/>
              <a:t>http://www.nimh.nih.gov/index.shtml</a:t>
            </a:r>
          </a:p>
          <a:p>
            <a:pPr lvl="1"/>
            <a:r>
              <a:rPr lang="en-US" sz="2000" dirty="0"/>
              <a:t>Texas Education Agency</a:t>
            </a:r>
          </a:p>
          <a:p>
            <a:pPr lvl="1"/>
            <a:r>
              <a:rPr lang="en-US" sz="2000" dirty="0"/>
              <a:t>School Guidance and Counseling</a:t>
            </a:r>
          </a:p>
          <a:p>
            <a:pPr lvl="1"/>
            <a:r>
              <a:rPr lang="en-US" sz="2000" dirty="0"/>
              <a:t>http://www.tea.state.tx.us/index3.aspx?id=3400</a:t>
            </a:r>
          </a:p>
          <a:p>
            <a:pPr lvl="1"/>
            <a:r>
              <a:rPr lang="en-US" sz="2000" dirty="0"/>
              <a:t>USSF School of Medicine</a:t>
            </a:r>
            <a:br>
              <a:rPr lang="en-US" sz="2000" dirty="0"/>
            </a:br>
            <a:r>
              <a:rPr lang="en-US" sz="2000" dirty="0"/>
              <a:t>The Principles of Medical Ethics</a:t>
            </a:r>
            <a:br>
              <a:rPr lang="en-US" sz="2000" dirty="0"/>
            </a:br>
            <a:r>
              <a:rPr lang="en-US" sz="2000" dirty="0"/>
              <a:t>http://missinglink.ucsf.edu/lm/ethics/Content%20Pages/fast_fact_basic_principle.htm</a:t>
            </a:r>
          </a:p>
          <a:p>
            <a:pPr lvl="1"/>
            <a:endParaRPr lang="en-US" sz="2000" dirty="0"/>
          </a:p>
          <a:p>
            <a:pPr lvl="1"/>
            <a:endParaRPr lang="en-US" dirty="0"/>
          </a:p>
        </p:txBody>
      </p:sp>
    </p:spTree>
    <p:extLst>
      <p:ext uri="{BB962C8B-B14F-4D97-AF65-F5344CB8AC3E}">
        <p14:creationId xmlns:p14="http://schemas.microsoft.com/office/powerpoint/2010/main" val="3459587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YouTube™:</a:t>
            </a:r>
          </a:p>
          <a:p>
            <a:pPr lvl="1"/>
            <a:r>
              <a:rPr lang="en-US" sz="2000" dirty="0"/>
              <a:t>Ethics in the Workplace!</a:t>
            </a:r>
            <a:br>
              <a:rPr lang="en-US" sz="2000" dirty="0"/>
            </a:br>
            <a:r>
              <a:rPr lang="en-US" sz="2000" dirty="0"/>
              <a:t>A presentation on how companies can easily implement business ethics in the workplace and still achieve their goals.</a:t>
            </a:r>
            <a:br>
              <a:rPr lang="en-US" sz="2000" dirty="0"/>
            </a:br>
            <a:r>
              <a:rPr lang="en-US" sz="2000" dirty="0"/>
              <a:t>http://youtu.be/0mUxMpMTT28</a:t>
            </a:r>
          </a:p>
          <a:p>
            <a:pPr lvl="1"/>
            <a:r>
              <a:rPr lang="en-US" sz="2000" dirty="0"/>
              <a:t>United States Department of Labor</a:t>
            </a:r>
            <a:br>
              <a:rPr lang="en-US" sz="2000" dirty="0"/>
            </a:br>
            <a:r>
              <a:rPr lang="en-US" sz="2000" dirty="0"/>
              <a:t>Soft Skills – Professionalism information.</a:t>
            </a:r>
            <a:br>
              <a:rPr lang="en-US" sz="2000" dirty="0"/>
            </a:br>
            <a:r>
              <a:rPr lang="en-US" sz="2000" dirty="0"/>
              <a:t>http://youtu.be/7dPWVjQSad4</a:t>
            </a:r>
          </a:p>
          <a:p>
            <a:pPr lvl="1"/>
            <a:endParaRPr lang="en-US" dirty="0"/>
          </a:p>
        </p:txBody>
      </p:sp>
    </p:spTree>
    <p:extLst>
      <p:ext uri="{BB962C8B-B14F-4D97-AF65-F5344CB8AC3E}">
        <p14:creationId xmlns:p14="http://schemas.microsoft.com/office/powerpoint/2010/main" val="988079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National Institute of Mental Health</a:t>
            </a:r>
            <a:br>
              <a:rPr lang="en-US" sz="2000" dirty="0"/>
            </a:br>
            <a:r>
              <a:rPr lang="en-US" sz="2000" dirty="0" err="1"/>
              <a:t>Health</a:t>
            </a:r>
            <a:r>
              <a:rPr lang="en-US" sz="2000" dirty="0"/>
              <a:t> and education on mental health issues.</a:t>
            </a:r>
            <a:br>
              <a:rPr lang="en-US" sz="2000" dirty="0"/>
            </a:br>
            <a:r>
              <a:rPr lang="en-US" sz="2000" dirty="0"/>
              <a:t>http://www.nimh.nih.gov/index.shtml</a:t>
            </a:r>
          </a:p>
          <a:p>
            <a:pPr lvl="1"/>
            <a:r>
              <a:rPr lang="en-US" sz="2000" dirty="0"/>
              <a:t>Texas Education Agency</a:t>
            </a:r>
          </a:p>
          <a:p>
            <a:pPr lvl="1"/>
            <a:r>
              <a:rPr lang="en-US" sz="2000" dirty="0"/>
              <a:t>School Guidance and Counseling</a:t>
            </a:r>
          </a:p>
          <a:p>
            <a:pPr lvl="1"/>
            <a:r>
              <a:rPr lang="en-US" sz="2000" dirty="0"/>
              <a:t>http://www.tea.state.tx.us/index3.aspx?id=3400</a:t>
            </a:r>
          </a:p>
          <a:p>
            <a:pPr lvl="1"/>
            <a:r>
              <a:rPr lang="en-US" sz="2000" dirty="0"/>
              <a:t>USSF School of Medicine</a:t>
            </a:r>
            <a:br>
              <a:rPr lang="en-US" sz="2000" dirty="0"/>
            </a:br>
            <a:r>
              <a:rPr lang="en-US" sz="2000" dirty="0"/>
              <a:t>The Principles of Medical Ethics</a:t>
            </a:r>
            <a:br>
              <a:rPr lang="en-US" sz="2000" dirty="0"/>
            </a:br>
            <a:r>
              <a:rPr lang="en-US" sz="2000" dirty="0"/>
              <a:t>http://missinglink.ucsf.edu/lm/ethics/Content%20Pages/fast_fact_basic_principle.htm</a:t>
            </a:r>
          </a:p>
          <a:p>
            <a:pPr lvl="1"/>
            <a:endParaRPr lang="en-US" dirty="0"/>
          </a:p>
        </p:txBody>
      </p:sp>
    </p:spTree>
    <p:extLst>
      <p:ext uri="{BB962C8B-B14F-4D97-AF65-F5344CB8AC3E}">
        <p14:creationId xmlns:p14="http://schemas.microsoft.com/office/powerpoint/2010/main" val="4225739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YouTube™:</a:t>
            </a:r>
          </a:p>
          <a:p>
            <a:pPr lvl="1"/>
            <a:r>
              <a:rPr lang="en-US" sz="2000" dirty="0"/>
              <a:t>Ethics in the Workplace!</a:t>
            </a:r>
            <a:br>
              <a:rPr lang="en-US" sz="2000" dirty="0"/>
            </a:br>
            <a:r>
              <a:rPr lang="en-US" sz="2000" dirty="0"/>
              <a:t>A presentation on how companies can easily implement business ethics in the workplace and still achieve their goals.</a:t>
            </a:r>
            <a:br>
              <a:rPr lang="en-US" sz="2000" dirty="0"/>
            </a:br>
            <a:r>
              <a:rPr lang="en-US" sz="2000" dirty="0"/>
              <a:t>http://youtu.be/0mUxMpMTT28</a:t>
            </a:r>
          </a:p>
          <a:p>
            <a:pPr lvl="1"/>
            <a:r>
              <a:rPr lang="en-US" sz="2000" dirty="0"/>
              <a:t>United States Department of Labor</a:t>
            </a:r>
            <a:br>
              <a:rPr lang="en-US" sz="2000" dirty="0"/>
            </a:br>
            <a:r>
              <a:rPr lang="en-US" sz="2000" dirty="0"/>
              <a:t>Soft Skills – Professionalism information.</a:t>
            </a:r>
            <a:br>
              <a:rPr lang="en-US" sz="2000" dirty="0"/>
            </a:br>
            <a:r>
              <a:rPr lang="en-US" sz="2000" dirty="0"/>
              <a:t>http://youtu.be/7dPWVjQSad4</a:t>
            </a:r>
          </a:p>
          <a:p>
            <a:pPr lvl="1"/>
            <a:endParaRPr lang="en-US" dirty="0"/>
          </a:p>
        </p:txBody>
      </p:sp>
    </p:spTree>
    <p:extLst>
      <p:ext uri="{BB962C8B-B14F-4D97-AF65-F5344CB8AC3E}">
        <p14:creationId xmlns:p14="http://schemas.microsoft.com/office/powerpoint/2010/main" val="2963911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Definition of Ethics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Beliefs of an individual or group that guide them in making correct or proper choices</a:t>
            </a:r>
          </a:p>
          <a:p>
            <a:pPr lvl="1"/>
            <a:r>
              <a:rPr lang="en-US" dirty="0"/>
              <a:t>Comes from  the Greek word </a:t>
            </a:r>
            <a:r>
              <a:rPr lang="en-US" dirty="0" err="1"/>
              <a:t>ethikos</a:t>
            </a:r>
            <a:r>
              <a:rPr lang="en-US" dirty="0"/>
              <a:t> meaning moral character </a:t>
            </a:r>
          </a:p>
          <a:p>
            <a:pPr lvl="1"/>
            <a:r>
              <a:rPr lang="en-US" dirty="0"/>
              <a:t>Developed by Greek philosophers</a:t>
            </a:r>
          </a:p>
          <a:p>
            <a:pPr lvl="1"/>
            <a:endParaRPr lang="en-US" dirty="0"/>
          </a:p>
        </p:txBody>
      </p:sp>
      <p:pic>
        <p:nvPicPr>
          <p:cNvPr id="4" name="Picture 3">
            <a:extLst>
              <a:ext uri="{FF2B5EF4-FFF2-40B4-BE49-F238E27FC236}">
                <a16:creationId xmlns:a16="http://schemas.microsoft.com/office/drawing/2014/main" id="{5F5A6AD4-2E7D-4D8F-AD38-BF61D1C584D7}"/>
              </a:ext>
            </a:extLst>
          </p:cNvPr>
          <p:cNvPicPr>
            <a:picLocks noChangeAspect="1"/>
          </p:cNvPicPr>
          <p:nvPr/>
        </p:nvPicPr>
        <p:blipFill>
          <a:blip r:embed="rId3"/>
          <a:stretch>
            <a:fillRect/>
          </a:stretch>
        </p:blipFill>
        <p:spPr>
          <a:xfrm>
            <a:off x="2702584" y="3787579"/>
            <a:ext cx="7608467" cy="1719221"/>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204792" y="2603154"/>
            <a:ext cx="10059452" cy="876300"/>
          </a:xfrm>
        </p:spPr>
        <p:txBody>
          <a:bodyPr/>
          <a:lstStyle/>
          <a:p>
            <a:pPr algn="ctr"/>
            <a:r>
              <a:rPr lang="en-US" dirty="0"/>
              <a:t>How are ethics defined?</a:t>
            </a:r>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How are ethics defined?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Involves a decision-making process</a:t>
            </a:r>
          </a:p>
          <a:p>
            <a:pPr lvl="1"/>
            <a:r>
              <a:rPr lang="en-US" dirty="0"/>
              <a:t>Set of moral principles</a:t>
            </a:r>
          </a:p>
          <a:p>
            <a:pPr lvl="1"/>
            <a:r>
              <a:rPr lang="en-US" dirty="0"/>
              <a:t>What is right or wrong</a:t>
            </a:r>
          </a:p>
          <a:p>
            <a:pPr lvl="1"/>
            <a:endParaRPr lang="en-US" dirty="0"/>
          </a:p>
        </p:txBody>
      </p:sp>
      <p:pic>
        <p:nvPicPr>
          <p:cNvPr id="4" name="Picture 3">
            <a:extLst>
              <a:ext uri="{FF2B5EF4-FFF2-40B4-BE49-F238E27FC236}">
                <a16:creationId xmlns:a16="http://schemas.microsoft.com/office/drawing/2014/main" id="{32CC31F1-D193-44D2-9050-550CE613B9F1}"/>
              </a:ext>
            </a:extLst>
          </p:cNvPr>
          <p:cNvPicPr>
            <a:picLocks noChangeAspect="1"/>
          </p:cNvPicPr>
          <p:nvPr/>
        </p:nvPicPr>
        <p:blipFill>
          <a:blip r:embed="rId3"/>
          <a:stretch>
            <a:fillRect/>
          </a:stretch>
        </p:blipFill>
        <p:spPr>
          <a:xfrm>
            <a:off x="4969978" y="3584088"/>
            <a:ext cx="2597121" cy="1920406"/>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377973" y="2700136"/>
            <a:ext cx="10059452" cy="876300"/>
          </a:xfrm>
        </p:spPr>
        <p:txBody>
          <a:bodyPr/>
          <a:lstStyle/>
          <a:p>
            <a:pPr algn="ctr"/>
            <a:r>
              <a:rPr lang="en-US" dirty="0"/>
              <a:t>From where do people derive their ethics?</a:t>
            </a:r>
          </a:p>
        </p:txBody>
      </p:sp>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Origination of Ethics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Citizenship-based</a:t>
            </a:r>
          </a:p>
          <a:p>
            <a:pPr lvl="1"/>
            <a:r>
              <a:rPr lang="en-US" dirty="0"/>
              <a:t>Cultural-based</a:t>
            </a:r>
          </a:p>
          <a:p>
            <a:pPr lvl="1"/>
            <a:r>
              <a:rPr lang="en-US" dirty="0"/>
              <a:t>Law-based</a:t>
            </a:r>
          </a:p>
          <a:p>
            <a:pPr lvl="1"/>
            <a:r>
              <a:rPr lang="en-US" dirty="0"/>
              <a:t>Professional relationship-based</a:t>
            </a:r>
          </a:p>
          <a:p>
            <a:pPr lvl="1"/>
            <a:r>
              <a:rPr lang="en-US" dirty="0"/>
              <a:t>Religious-based</a:t>
            </a:r>
          </a:p>
          <a:p>
            <a:pPr lvl="1"/>
            <a:endParaRPr lang="en-US" dirty="0"/>
          </a:p>
        </p:txBody>
      </p:sp>
      <p:pic>
        <p:nvPicPr>
          <p:cNvPr id="4" name="Picture 3">
            <a:extLst>
              <a:ext uri="{FF2B5EF4-FFF2-40B4-BE49-F238E27FC236}">
                <a16:creationId xmlns:a16="http://schemas.microsoft.com/office/drawing/2014/main" id="{77B6D874-AEB7-4160-BC60-33091F189644}"/>
              </a:ext>
            </a:extLst>
          </p:cNvPr>
          <p:cNvPicPr>
            <a:picLocks noChangeAspect="1"/>
          </p:cNvPicPr>
          <p:nvPr/>
        </p:nvPicPr>
        <p:blipFill>
          <a:blip r:embed="rId3"/>
          <a:stretch>
            <a:fillRect/>
          </a:stretch>
        </p:blipFill>
        <p:spPr>
          <a:xfrm>
            <a:off x="6992782" y="3300874"/>
            <a:ext cx="3706689" cy="2542252"/>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560721" y="2990850"/>
            <a:ext cx="10059452" cy="876300"/>
          </a:xfrm>
        </p:spPr>
        <p:txBody>
          <a:bodyPr/>
          <a:lstStyle/>
          <a:p>
            <a:r>
              <a:rPr lang="en-US" dirty="0"/>
              <a:t>What are the major purposes of a professional code of ethics in Counseling and Mental Health?</a:t>
            </a:r>
          </a:p>
        </p:txBody>
      </p:sp>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http://purl.org/dc/dcmitype/"/>
    <ds:schemaRef ds:uri="http://www.w3.org/XML/1998/namespace"/>
    <ds:schemaRef ds:uri="http://schemas.microsoft.com/office/infopath/2007/PartnerControls"/>
    <ds:schemaRef ds:uri="http://schemas.microsoft.com/office/2006/documentManagement/types"/>
    <ds:schemaRef ds:uri="56ea17bb-c96d-4826-b465-01eec0dd23dd"/>
    <ds:schemaRef ds:uri="http://purl.org/dc/terms/"/>
    <ds:schemaRef ds:uri="http://schemas.microsoft.com/office/2006/metadata/properties"/>
    <ds:schemaRef ds:uri="http://purl.org/dc/elements/1.1/"/>
    <ds:schemaRef ds:uri="http://schemas.openxmlformats.org/package/2006/metadata/core-properties"/>
    <ds:schemaRef ds:uri="05d88611-e516-4d1a-b12e-39107e78b3d0"/>
    <ds:schemaRef ds:uri="http://schemas.microsoft.com/sharepoint/v3"/>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174</TotalTime>
  <Words>3527</Words>
  <Application>Microsoft Office PowerPoint</Application>
  <PresentationFormat>Widescreen</PresentationFormat>
  <Paragraphs>354</Paragraphs>
  <Slides>38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What are ethics?</vt:lpstr>
      <vt:lpstr>Definition of Ethics</vt:lpstr>
      <vt:lpstr>How are ethics defined?</vt:lpstr>
      <vt:lpstr>How are ethics defined?</vt:lpstr>
      <vt:lpstr>From where do people derive their ethics?</vt:lpstr>
      <vt:lpstr>Origination of Ethics</vt:lpstr>
      <vt:lpstr>What are the major purposes of a professional code of ethics in Counseling and Mental Health?</vt:lpstr>
      <vt:lpstr>Purposes of Code of Ethics</vt:lpstr>
      <vt:lpstr>Code of Ethics</vt:lpstr>
      <vt:lpstr>American Counseling Association (ACA) Code of Ethics Contents</vt:lpstr>
      <vt:lpstr>Ethics in Organizations</vt:lpstr>
      <vt:lpstr>Guidelines for Ethical Standards</vt:lpstr>
      <vt:lpstr>Definitions</vt:lpstr>
      <vt:lpstr>Morality</vt:lpstr>
      <vt:lpstr>Kitchener’s Moral Decisions</vt:lpstr>
      <vt:lpstr>Ethical Decision-making Model</vt:lpstr>
      <vt:lpstr>Penalties for Non-Compliance</vt:lpstr>
      <vt:lpstr>Beneficence</vt:lpstr>
      <vt:lpstr>Red Flags of Boundary Violations</vt:lpstr>
      <vt:lpstr>Red Flags of Boundary Violations</vt:lpstr>
      <vt:lpstr>Breech of Confidentiality</vt:lpstr>
      <vt:lpstr>PowerPoint Presentation</vt:lpstr>
      <vt:lpstr>Guidelines for Professional Ethics</vt:lpstr>
      <vt:lpstr>Professional Ethics</vt:lpstr>
      <vt:lpstr>Professionalism</vt:lpstr>
      <vt:lpstr>Professionalism</vt:lpstr>
      <vt:lpstr>Personal Life</vt:lpstr>
      <vt:lpstr>Do Not Steal Or Waste Resources</vt:lpstr>
      <vt:lpstr>Work Ethic Qualities</vt:lpstr>
      <vt:lpstr>Ethics in the Workplace</vt:lpstr>
      <vt:lpstr>Questions to Keep in Mind</vt:lpstr>
      <vt:lpstr>Questions?</vt:lpstr>
      <vt:lpstr>References and Resources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8</cp:revision>
  <cp:lastPrinted>2017-07-07T16:17:37Z</cp:lastPrinted>
  <dcterms:created xsi:type="dcterms:W3CDTF">2017-07-11T23:58:30Z</dcterms:created>
  <dcterms:modified xsi:type="dcterms:W3CDTF">2017-11-21T17:11:25Z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