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4"/>
  </p:notesMasterIdLst>
  <p:handoutMasterIdLst>
    <p:handoutMasterId r:id="rId25"/>
  </p:handoutMasterIdLst>
  <p:sldIdLst>
    <p:sldId id="322" r:id="rId6"/>
    <p:sldId id="319" r:id="rId7"/>
    <p:sldId id="323" r:id="rId8"/>
    <p:sldId id="324" r:id="rId9"/>
    <p:sldId id="325" r:id="rId10"/>
    <p:sldId id="326" r:id="rId11"/>
    <p:sldId id="327" r:id="rId12"/>
    <p:sldId id="328" r:id="rId13"/>
    <p:sldId id="329" r:id="rId14"/>
    <p:sldId id="330" r:id="rId15"/>
    <p:sldId id="331" r:id="rId16"/>
    <p:sldId id="332" r:id="rId17"/>
    <p:sldId id="333" r:id="rId18"/>
    <p:sldId id="334" r:id="rId19"/>
    <p:sldId id="335" r:id="rId20"/>
    <p:sldId id="336" r:id="rId21"/>
    <p:sldId id="337" r:id="rId22"/>
    <p:sldId id="338" r:id="rId23"/>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5" autoAdjust="0"/>
    <p:restoredTop sz="80959" autoAdjust="0"/>
  </p:normalViewPr>
  <p:slideViewPr>
    <p:cSldViewPr snapToGrid="0">
      <p:cViewPr>
        <p:scale>
          <a:sx n="55" d="100"/>
          <a:sy n="55" d="100"/>
        </p:scale>
        <p:origin x="1116" y="3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22-Nov-17</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22-Nov-17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11399678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a:t>
            </a:r>
            <a:r>
              <a:rPr lang="en-US" baseline="0" dirty="0"/>
              <a:t> are considered soft skills or transferable skills.  These are skills which individuals </a:t>
            </a:r>
            <a:r>
              <a:rPr lang="en-US" dirty="0"/>
              <a:t>must develop, refine, practice and reinforce. Why</a:t>
            </a:r>
            <a:r>
              <a:rPr lang="en-US" baseline="0" dirty="0"/>
              <a:t> are they called transferable skills? They are called transferable skills because you can transfer them from one situation or career to another. Here is a list of additional transferable skills:</a:t>
            </a:r>
          </a:p>
          <a:p>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Accepting responsibility</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Completing projects on time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Cooperating</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Decision making</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Leadership</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Management</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Negotiating</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Patience with difficult people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Problem solving</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Setting priorities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Tactfulness</a:t>
            </a:r>
          </a:p>
          <a:p>
            <a:pPr marL="171450" indent="-171450">
              <a:buFont typeface="Arial" panose="020B0604020202020204" pitchFamily="34" charset="0"/>
              <a:buChar char="•"/>
            </a:pPr>
            <a:endParaRPr lang="en-US" baseline="0" dirty="0"/>
          </a:p>
          <a:p>
            <a:r>
              <a:rPr lang="en-US" baseline="0" dirty="0"/>
              <a:t>Can you think of skills you have that you can transfer to many different situations or careers?</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8783393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A reliable employee: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Arrives at work on time </a:t>
            </a:r>
          </a:p>
          <a:p>
            <a:r>
              <a:rPr lang="en-US" sz="1200" kern="1200" dirty="0">
                <a:solidFill>
                  <a:schemeClr val="tx1"/>
                </a:solidFill>
                <a:effectLst/>
                <a:latin typeface="+mn-lt"/>
                <a:ea typeface="+mn-ea"/>
                <a:cs typeface="+mn-cs"/>
              </a:rPr>
              <a:t>Keeps personal matters separate from business matters </a:t>
            </a:r>
          </a:p>
          <a:p>
            <a:r>
              <a:rPr lang="en-US" sz="1200" kern="1200" dirty="0">
                <a:solidFill>
                  <a:schemeClr val="tx1"/>
                </a:solidFill>
                <a:effectLst/>
                <a:latin typeface="+mn-lt"/>
                <a:ea typeface="+mn-ea"/>
                <a:cs typeface="+mn-cs"/>
              </a:rPr>
              <a:t>Works a full shift </a:t>
            </a:r>
          </a:p>
          <a:p>
            <a:r>
              <a:rPr lang="en-US" sz="1200" kern="1200" dirty="0">
                <a:solidFill>
                  <a:schemeClr val="tx1"/>
                </a:solidFill>
                <a:effectLst/>
                <a:latin typeface="+mn-lt"/>
                <a:ea typeface="+mn-ea"/>
                <a:cs typeface="+mn-cs"/>
              </a:rPr>
              <a:t>Carries out a variety of assigned tasks without constant prompting</a:t>
            </a:r>
          </a:p>
          <a:p>
            <a:pPr marL="0" indent="0">
              <a:buFont typeface="Arial" panose="020B0604020202020204" pitchFamily="34" charset="0"/>
              <a:buNone/>
            </a:pPr>
            <a:r>
              <a:rPr lang="en-US" sz="1200" kern="1200" dirty="0">
                <a:solidFill>
                  <a:schemeClr val="tx1"/>
                </a:solidFill>
                <a:effectLst/>
                <a:latin typeface="+mn-lt"/>
                <a:ea typeface="+mn-ea"/>
                <a:cs typeface="+mn-cs"/>
              </a:rPr>
              <a:t>Provides</a:t>
            </a:r>
            <a:r>
              <a:rPr lang="en-US" sz="1200" kern="1200" baseline="0" dirty="0">
                <a:solidFill>
                  <a:schemeClr val="tx1"/>
                </a:solidFill>
                <a:effectLst/>
                <a:latin typeface="+mn-lt"/>
                <a:ea typeface="+mn-ea"/>
                <a:cs typeface="+mn-cs"/>
              </a:rPr>
              <a:t> skilled and competent services</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Takes on extra work when necessary without complaint </a:t>
            </a:r>
          </a:p>
          <a:p>
            <a:r>
              <a:rPr lang="en-US" sz="1200" kern="1200" dirty="0">
                <a:solidFill>
                  <a:schemeClr val="tx1"/>
                </a:solidFill>
                <a:effectLst/>
                <a:latin typeface="+mn-lt"/>
                <a:ea typeface="+mn-ea"/>
                <a:cs typeface="+mn-cs"/>
              </a:rPr>
              <a:t>Gets enough rest to work effectively </a:t>
            </a:r>
          </a:p>
          <a:p>
            <a:r>
              <a:rPr lang="en-US" sz="1200" kern="1200" dirty="0">
                <a:solidFill>
                  <a:schemeClr val="tx1"/>
                </a:solidFill>
                <a:effectLst/>
                <a:latin typeface="+mn-lt"/>
                <a:ea typeface="+mn-ea"/>
                <a:cs typeface="+mn-cs"/>
              </a:rPr>
              <a:t>Maintains good personal, physical and mental health</a:t>
            </a:r>
          </a:p>
          <a:p>
            <a:r>
              <a:rPr lang="en-US" sz="1200" kern="1200" dirty="0">
                <a:solidFill>
                  <a:schemeClr val="tx1"/>
                </a:solidFill>
                <a:effectLst/>
                <a:latin typeface="+mn-lt"/>
                <a:ea typeface="+mn-ea"/>
                <a:cs typeface="+mn-cs"/>
              </a:rPr>
              <a:t>Committed - the quality that supports all your abilities and skills to build a strong work ethic </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In order to maintain high standards, the code of ethics dictates that each member needs to be a professionally trained cosmetologist who has undergone sufficient training so that he or she can handle his or her customers with care, upholding hygiene and safety standards.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Respect and dignity – Treat</a:t>
            </a:r>
            <a:r>
              <a:rPr lang="en-US" sz="1200" kern="1200" baseline="0" dirty="0">
                <a:solidFill>
                  <a:schemeClr val="tx1"/>
                </a:solidFill>
                <a:effectLst/>
                <a:latin typeface="+mn-lt"/>
                <a:ea typeface="+mn-ea"/>
                <a:cs typeface="+mn-cs"/>
              </a:rPr>
              <a:t> each other well.  Be a t</a:t>
            </a:r>
            <a:r>
              <a:rPr lang="en-US" sz="1200" kern="1200" dirty="0">
                <a:solidFill>
                  <a:schemeClr val="tx1"/>
                </a:solidFill>
                <a:effectLst/>
                <a:latin typeface="+mn-lt"/>
                <a:ea typeface="+mn-ea"/>
                <a:cs typeface="+mn-cs"/>
              </a:rPr>
              <a:t>eam</a:t>
            </a:r>
            <a:r>
              <a:rPr lang="en-US" sz="1200" kern="1200" baseline="0" dirty="0">
                <a:solidFill>
                  <a:schemeClr val="tx1"/>
                </a:solidFill>
                <a:effectLst/>
                <a:latin typeface="+mn-lt"/>
                <a:ea typeface="+mn-ea"/>
                <a:cs typeface="+mn-cs"/>
              </a:rPr>
              <a:t>  player</a:t>
            </a:r>
            <a:r>
              <a:rPr lang="en-US" sz="1200" kern="1200" dirty="0">
                <a:solidFill>
                  <a:schemeClr val="tx1"/>
                </a:solidFill>
                <a:effectLst/>
                <a:latin typeface="+mn-lt"/>
                <a:ea typeface="+mn-ea"/>
                <a:cs typeface="+mn-cs"/>
              </a:rPr>
              <a:t> – employees work with a large team. </a:t>
            </a: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Honesty - </a:t>
            </a:r>
            <a:r>
              <a:rPr lang="en-US" dirty="0"/>
              <a:t>Give accurate information to clients. </a:t>
            </a:r>
            <a:r>
              <a:rPr lang="en-US" sz="1200" kern="1200" dirty="0">
                <a:solidFill>
                  <a:schemeClr val="tx1"/>
                </a:solidFill>
                <a:effectLst/>
                <a:latin typeface="+mn-lt"/>
                <a:ea typeface="+mn-ea"/>
                <a:cs typeface="+mn-cs"/>
              </a:rPr>
              <a:t>Employees admit their mistakes and find out how to prevent making them again. You also need to be courteous and sincere.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Interest</a:t>
            </a:r>
            <a:r>
              <a:rPr lang="en-US" sz="1200" kern="1200" baseline="0" dirty="0">
                <a:solidFill>
                  <a:schemeClr val="tx1"/>
                </a:solidFill>
                <a:effectLst/>
                <a:latin typeface="+mn-lt"/>
                <a:ea typeface="+mn-ea"/>
                <a:cs typeface="+mn-cs"/>
              </a:rPr>
              <a:t> of clients – Your clients are the bread and butter of your job. Always treat your customers with respect and maintain their confidentiality. Never sharing your client’s personal information or matters with others – even with your family or close friends.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effectLst/>
                <a:latin typeface="+mn-lt"/>
                <a:ea typeface="+mn-ea"/>
                <a:cs typeface="+mn-cs"/>
              </a:rPr>
              <a:t>Keep abreast of the latest information, techniques and skills by continuing your education in the field of cosmetology.</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How can joining a career and technical student organization help you build a good work ethic?</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36422758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Workplace ethics serve as guiding principles that effective leaders use in setting professional tone and behavior. </a:t>
            </a:r>
          </a:p>
          <a:p>
            <a:endParaRPr lang="en-US" dirty="0"/>
          </a:p>
          <a:p>
            <a:r>
              <a:rPr lang="en-US" dirty="0"/>
              <a:t>Many establishments have created written codes of ethics, which are designed to remove the guesswork about what is acceptable and unacceptable behavior. </a:t>
            </a:r>
          </a:p>
          <a:p>
            <a:r>
              <a:rPr lang="en-US" dirty="0"/>
              <a:t>These codes of ethics may include employee treatment, wages</a:t>
            </a:r>
            <a:r>
              <a:rPr lang="en-US" baseline="0" dirty="0"/>
              <a:t> and </a:t>
            </a:r>
            <a:r>
              <a:rPr lang="en-US" dirty="0"/>
              <a:t>benefits, working conditions, behavior of employees</a:t>
            </a:r>
            <a:r>
              <a:rPr lang="en-US" baseline="0" dirty="0"/>
              <a:t> </a:t>
            </a:r>
            <a:r>
              <a:rPr lang="en-US" dirty="0"/>
              <a:t>and any other issues that may impact operations. </a:t>
            </a:r>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30678181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determine whether a decision or action is based on sound workplace ethics, managers and employees should ask these questions. </a:t>
            </a:r>
          </a:p>
          <a:p>
            <a:endParaRPr lang="en-US" dirty="0"/>
          </a:p>
          <a:p>
            <a:r>
              <a:rPr lang="en-US" dirty="0"/>
              <a:t>Are all these valid questions to keep in mind</a:t>
            </a:r>
            <a:r>
              <a:rPr lang="en-US" baseline="0" dirty="0"/>
              <a:t> as an employee? Why or why not?</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19092505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16</a:t>
            </a:fld>
            <a:endParaRPr lang="en-US"/>
          </a:p>
        </p:txBody>
      </p:sp>
    </p:spTree>
    <p:extLst>
      <p:ext uri="{BB962C8B-B14F-4D97-AF65-F5344CB8AC3E}">
        <p14:creationId xmlns:p14="http://schemas.microsoft.com/office/powerpoint/2010/main" val="22931777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17</a:t>
            </a:fld>
            <a:endParaRPr lang="en-US"/>
          </a:p>
        </p:txBody>
      </p:sp>
    </p:spTree>
    <p:extLst>
      <p:ext uri="{BB962C8B-B14F-4D97-AF65-F5344CB8AC3E}">
        <p14:creationId xmlns:p14="http://schemas.microsoft.com/office/powerpoint/2010/main" val="10865354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18</a:t>
            </a:fld>
            <a:endParaRPr lang="en-US"/>
          </a:p>
        </p:txBody>
      </p:sp>
    </p:spTree>
    <p:extLst>
      <p:ext uri="{BB962C8B-B14F-4D97-AF65-F5344CB8AC3E}">
        <p14:creationId xmlns:p14="http://schemas.microsoft.com/office/powerpoint/2010/main" val="28930009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percentage of people are removed from their job because of a lack of work ethics? 80 percent of people!</a:t>
            </a:r>
          </a:p>
          <a:p>
            <a:endParaRPr lang="en-US" dirty="0"/>
          </a:p>
          <a:p>
            <a:r>
              <a:rPr lang="en-US" dirty="0"/>
              <a:t>What are ethics? They</a:t>
            </a:r>
            <a:r>
              <a:rPr lang="en-US" baseline="0" dirty="0"/>
              <a:t> are </a:t>
            </a:r>
            <a:r>
              <a:rPr lang="en-US" dirty="0"/>
              <a:t>a set of (often unspoken – and generally understood) moral principles relating to a specified group, field</a:t>
            </a:r>
            <a:r>
              <a:rPr lang="en-US" baseline="0" dirty="0"/>
              <a:t> </a:t>
            </a:r>
            <a:r>
              <a:rPr lang="en-US" dirty="0"/>
              <a:t>or form of conduct.</a:t>
            </a:r>
            <a:r>
              <a:rPr lang="en-US" baseline="0" dirty="0"/>
              <a:t> </a:t>
            </a:r>
            <a:r>
              <a:rPr lang="en-US" dirty="0"/>
              <a:t> A group of moral principles, standards of behavior or set of values regarding proper conduct in the workplace. </a:t>
            </a:r>
          </a:p>
          <a:p>
            <a:endParaRPr lang="en-US" dirty="0"/>
          </a:p>
          <a:p>
            <a:r>
              <a:rPr lang="en-US" dirty="0"/>
              <a:t>Ethics on the job often deal with a code of conduct or a set of principles for BOTH the employer and the employee. Ask for and offer some examples of workplace ethics from both the employer and the employee. </a:t>
            </a:r>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20013637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1484587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good work ethic is an attitude that combines hard work, good performance</a:t>
            </a:r>
            <a:r>
              <a:rPr lang="en-US" baseline="0" dirty="0"/>
              <a:t> </a:t>
            </a:r>
            <a:r>
              <a:rPr lang="en-US" dirty="0"/>
              <a:t>and dependable results. </a:t>
            </a:r>
          </a:p>
          <a:p>
            <a:endParaRPr lang="en-US" dirty="0"/>
          </a:p>
          <a:p>
            <a:r>
              <a:rPr lang="en-US" dirty="0"/>
              <a:t>How can your ethics</a:t>
            </a:r>
            <a:r>
              <a:rPr lang="en-US" baseline="0" dirty="0"/>
              <a:t> help you develop strong relationships in a work environment?</a:t>
            </a: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30266975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Professionals do not use profanity on the job and avoid gossip. </a:t>
            </a:r>
          </a:p>
          <a:p>
            <a:r>
              <a:rPr lang="en-US" dirty="0"/>
              <a:t> </a:t>
            </a:r>
          </a:p>
          <a:p>
            <a:r>
              <a:rPr lang="en-US" dirty="0"/>
              <a:t>Can you think of any other descriptions for professional behavior? </a:t>
            </a:r>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10398932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United</a:t>
            </a:r>
            <a:r>
              <a:rPr lang="en-US" baseline="0" dirty="0"/>
              <a:t> States Department of Labor</a:t>
            </a:r>
          </a:p>
          <a:p>
            <a:r>
              <a:rPr lang="en-US" baseline="0" dirty="0"/>
              <a:t>Soft Skills – Professionalism information.</a:t>
            </a:r>
            <a:endParaRPr lang="en-US" dirty="0"/>
          </a:p>
          <a:p>
            <a:r>
              <a:rPr lang="en-US" dirty="0"/>
              <a:t>http://youtu.be/7dPWVjQSad4</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31765958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not let what happens at home or in your personal life affect your work life. </a:t>
            </a:r>
          </a:p>
          <a:p>
            <a:endParaRPr lang="en-US" dirty="0"/>
          </a:p>
          <a:p>
            <a:r>
              <a:rPr lang="en-US" dirty="0"/>
              <a:t>Is it a good idea to date someone that you work with? Why or why not?</a:t>
            </a:r>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10056460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Embezzlement occurs when a trusted employee takes either money or goods entrusted to them. They can be arrested, fined</a:t>
            </a:r>
            <a:r>
              <a:rPr lang="en-US" baseline="0" dirty="0"/>
              <a:t> </a:t>
            </a:r>
            <a:r>
              <a:rPr lang="en-US" dirty="0"/>
              <a:t>and/or sent to prison. </a:t>
            </a:r>
          </a:p>
          <a:p>
            <a:endParaRPr lang="en-US" dirty="0"/>
          </a:p>
          <a:p>
            <a:r>
              <a:rPr lang="en-US" sz="1200" b="0" i="0" kern="1200" dirty="0">
                <a:solidFill>
                  <a:schemeClr val="tx1"/>
                </a:solidFill>
                <a:effectLst/>
                <a:latin typeface="+mn-lt"/>
                <a:ea typeface="+mn-ea"/>
                <a:cs typeface="+mn-cs"/>
              </a:rPr>
              <a:t>A 2010 </a:t>
            </a:r>
            <a:r>
              <a:rPr lang="en-US" sz="1200" b="0" i="0" u="none" strike="noStrike" kern="1200" dirty="0">
                <a:solidFill>
                  <a:schemeClr val="tx1"/>
                </a:solidFill>
                <a:effectLst/>
                <a:latin typeface="+mn-lt"/>
                <a:ea typeface="+mn-ea"/>
                <a:cs typeface="+mn-cs"/>
              </a:rPr>
              <a:t>report</a:t>
            </a:r>
            <a:r>
              <a:rPr lang="en-US" sz="1200" b="0" i="0" kern="1200" dirty="0">
                <a:solidFill>
                  <a:schemeClr val="tx1"/>
                </a:solidFill>
                <a:effectLst/>
                <a:latin typeface="+mn-lt"/>
                <a:ea typeface="+mn-ea"/>
                <a:cs typeface="+mn-cs"/>
              </a:rPr>
              <a:t> by </a:t>
            </a:r>
            <a:r>
              <a:rPr lang="en-US" sz="1200" b="0" i="0" u="none" strike="noStrike" kern="1200" dirty="0">
                <a:solidFill>
                  <a:schemeClr val="tx1"/>
                </a:solidFill>
                <a:effectLst/>
                <a:latin typeface="+mn-lt"/>
                <a:ea typeface="+mn-ea"/>
                <a:cs typeface="+mn-cs"/>
              </a:rPr>
              <a:t>TD Bank Financial Group </a:t>
            </a:r>
            <a:r>
              <a:rPr lang="en-US" sz="1200" b="0" i="0" kern="1200" dirty="0">
                <a:solidFill>
                  <a:schemeClr val="tx1"/>
                </a:solidFill>
                <a:effectLst/>
                <a:latin typeface="+mn-lt"/>
                <a:ea typeface="+mn-ea"/>
                <a:cs typeface="+mn-cs"/>
              </a:rPr>
              <a:t>estimated that employee theft played a role in the bankruptcy of one out of 10 failed small- to medium-sized businesses.</a:t>
            </a:r>
            <a:r>
              <a:rPr lang="en-US" sz="1200" b="0" i="0" kern="1200" baseline="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A study of 23 large retail companies by loss-prevention consulting firm </a:t>
            </a:r>
            <a:r>
              <a:rPr lang="en-US" sz="1200" b="0" i="0" u="none" strike="noStrike" kern="1200" dirty="0">
                <a:solidFill>
                  <a:schemeClr val="tx1"/>
                </a:solidFill>
                <a:effectLst/>
                <a:latin typeface="+mn-lt"/>
                <a:ea typeface="+mn-ea"/>
                <a:cs typeface="+mn-cs"/>
              </a:rPr>
              <a:t>Jack L. Hayes International</a:t>
            </a:r>
            <a:r>
              <a:rPr lang="en-US" sz="1200" b="0" i="0" u="none" strike="noStrike" kern="1200" baseline="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shows that 71,095 dishonest employees were apprehended in 2012, up 5.5 percent from 2011. In total, more than $50 million was recovered in those cases, up 7 percent from a year earlier. How would you</a:t>
            </a:r>
            <a:r>
              <a:rPr lang="en-US" sz="1200" b="0" i="0" kern="1200" baseline="0" dirty="0">
                <a:solidFill>
                  <a:schemeClr val="tx1"/>
                </a:solidFill>
                <a:effectLst/>
                <a:latin typeface="+mn-lt"/>
                <a:ea typeface="+mn-ea"/>
                <a:cs typeface="+mn-cs"/>
              </a:rPr>
              <a:t> feel if you were a business owner and this was occurring at your place of business?</a:t>
            </a:r>
            <a:endParaRPr lang="en-US" dirty="0"/>
          </a:p>
          <a:p>
            <a:r>
              <a:rPr lang="en-US" dirty="0"/>
              <a:t> </a:t>
            </a:r>
          </a:p>
          <a:p>
            <a:r>
              <a:rPr lang="en-US" dirty="0"/>
              <a:t>Wasting resources can cost money and lead to environmental problems. </a:t>
            </a:r>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174893376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image" Target="../media/image14.WMF"/></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3.xml"/><Relationship Id="rId1" Type="http://schemas.openxmlformats.org/officeDocument/2006/relationships/slideLayout" Target="../slideLayouts/slideLayout3.xml"/><Relationship Id="rId6" Type="http://schemas.openxmlformats.org/officeDocument/2006/relationships/image" Target="../media/image17.WMF"/><Relationship Id="rId5" Type="http://schemas.openxmlformats.org/officeDocument/2006/relationships/image" Target="../media/image16.WMF"/><Relationship Id="rId4" Type="http://schemas.microsoft.com/office/2007/relationships/hdphoto" Target="../media/hdphoto1.wdp"/></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www.ehow.co.uk/about_6565776_cosmetology-ethics.html" TargetMode="External"/><Relationship Id="rId2" Type="http://schemas.openxmlformats.org/officeDocument/2006/relationships/notesSlide" Target="../notesSlides/notesSlide16.xml"/><Relationship Id="rId1" Type="http://schemas.openxmlformats.org/officeDocument/2006/relationships/slideLayout" Target="../slideLayouts/slideLayout3.xml"/><Relationship Id="rId4" Type="http://schemas.openxmlformats.org/officeDocument/2006/relationships/hyperlink" Target="http://www.license.state.tx.us/index.htm"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epa.gov/region9/healthy-hair/salon.html" TargetMode="External"/><Relationship Id="rId2" Type="http://schemas.openxmlformats.org/officeDocument/2006/relationships/notesSlide" Target="../notesSlides/notesSlide17.xml"/><Relationship Id="rId1" Type="http://schemas.openxmlformats.org/officeDocument/2006/relationships/slideLayout" Target="../slideLayouts/slideLayout3.xml"/><Relationship Id="rId4" Type="http://schemas.openxmlformats.org/officeDocument/2006/relationships/hyperlink" Target="http://youtu.be/4TxnHQUE0gc"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youtu.be/7dPWVjQSad4"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9.WMF"/></Relationships>
</file>

<file path=ppt/slides/_rels/slide9.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dirty="0"/>
              <a:t>Ethical Standards in Cosmetology</a:t>
            </a:r>
          </a:p>
        </p:txBody>
      </p:sp>
      <p:sp>
        <p:nvSpPr>
          <p:cNvPr id="2" name="Rectangle 1">
            <a:extLst>
              <a:ext uri="{FF2B5EF4-FFF2-40B4-BE49-F238E27FC236}">
                <a16:creationId xmlns:a16="http://schemas.microsoft.com/office/drawing/2014/main" id="{5B460D90-8B52-4239-894F-F44AEA8A3BF7}"/>
              </a:ext>
            </a:extLst>
          </p:cNvPr>
          <p:cNvSpPr/>
          <p:nvPr/>
        </p:nvSpPr>
        <p:spPr>
          <a:xfrm>
            <a:off x="4638310" y="3890865"/>
            <a:ext cx="3775777" cy="769441"/>
          </a:xfrm>
          <a:prstGeom prst="rect">
            <a:avLst/>
          </a:prstGeom>
        </p:spPr>
        <p:txBody>
          <a:bodyPr wrap="none">
            <a:spAutoFit/>
          </a:bodyPr>
          <a:lstStyle/>
          <a:p>
            <a:r>
              <a:rPr lang="en-US" sz="4400" dirty="0">
                <a:solidFill>
                  <a:schemeClr val="accent2">
                    <a:lumMod val="60000"/>
                    <a:lumOff val="40000"/>
                  </a:schemeClr>
                </a:solidFill>
                <a:latin typeface="Open Sans"/>
              </a:rPr>
              <a:t>Cosmetology I</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Do Not Steal or Waste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Stealing is:</a:t>
            </a:r>
          </a:p>
          <a:p>
            <a:pPr lvl="2"/>
            <a:r>
              <a:rPr lang="en-US" dirty="0"/>
              <a:t>illegal</a:t>
            </a:r>
          </a:p>
          <a:p>
            <a:pPr lvl="2"/>
            <a:r>
              <a:rPr lang="en-US" dirty="0"/>
              <a:t>unethical</a:t>
            </a:r>
          </a:p>
          <a:p>
            <a:pPr lvl="1"/>
            <a:r>
              <a:rPr lang="en-US" dirty="0"/>
              <a:t>Do not take items such as: </a:t>
            </a:r>
          </a:p>
          <a:p>
            <a:pPr lvl="2"/>
            <a:r>
              <a:rPr lang="en-US" dirty="0"/>
              <a:t>beauty supplies </a:t>
            </a:r>
          </a:p>
          <a:p>
            <a:pPr lvl="2"/>
            <a:r>
              <a:rPr lang="en-US" dirty="0"/>
              <a:t>cash</a:t>
            </a:r>
          </a:p>
          <a:p>
            <a:pPr lvl="2"/>
            <a:r>
              <a:rPr lang="en-US" dirty="0"/>
              <a:t>equipment</a:t>
            </a:r>
          </a:p>
          <a:p>
            <a:pPr lvl="2"/>
            <a:r>
              <a:rPr lang="en-US" dirty="0"/>
              <a:t>inventory</a:t>
            </a:r>
          </a:p>
          <a:p>
            <a:pPr lvl="2"/>
            <a:r>
              <a:rPr lang="en-US" dirty="0"/>
              <a:t>property</a:t>
            </a:r>
          </a:p>
          <a:p>
            <a:pPr marL="0" lvl="1" indent="0">
              <a:buNone/>
            </a:pPr>
            <a:endParaRPr lang="en-US" dirty="0"/>
          </a:p>
          <a:p>
            <a:pPr lvl="1"/>
            <a:endParaRPr lang="en-US" dirty="0"/>
          </a:p>
          <a:p>
            <a:endParaRPr lang="en-US" dirty="0"/>
          </a:p>
        </p:txBody>
      </p:sp>
      <p:sp>
        <p:nvSpPr>
          <p:cNvPr id="4" name="Content Placeholder 3">
            <a:extLst>
              <a:ext uri="{FF2B5EF4-FFF2-40B4-BE49-F238E27FC236}">
                <a16:creationId xmlns:a16="http://schemas.microsoft.com/office/drawing/2014/main" id="{8E5CE670-EA46-461D-B4C0-F49E019AE53F}"/>
              </a:ext>
            </a:extLst>
          </p:cNvPr>
          <p:cNvSpPr>
            <a:spLocks noGrp="1"/>
          </p:cNvSpPr>
          <p:nvPr>
            <p:ph sz="half" idx="10"/>
          </p:nvPr>
        </p:nvSpPr>
        <p:spPr/>
        <p:txBody>
          <a:bodyPr/>
          <a:lstStyle/>
          <a:p>
            <a:pPr lvl="1"/>
            <a:r>
              <a:rPr lang="en-US" dirty="0"/>
              <a:t>Wasting resources costs the company money</a:t>
            </a:r>
          </a:p>
          <a:p>
            <a:pPr lvl="1"/>
            <a:r>
              <a:rPr lang="en-US" dirty="0"/>
              <a:t>Recycle items such as:</a:t>
            </a:r>
          </a:p>
          <a:p>
            <a:pPr lvl="2"/>
            <a:r>
              <a:rPr lang="en-US" dirty="0"/>
              <a:t>magazines</a:t>
            </a:r>
          </a:p>
          <a:p>
            <a:pPr lvl="2"/>
            <a:r>
              <a:rPr lang="en-US" dirty="0"/>
              <a:t>paper products</a:t>
            </a:r>
          </a:p>
          <a:p>
            <a:pPr lvl="2"/>
            <a:r>
              <a:rPr lang="en-US" dirty="0"/>
              <a:t>plastic bottles</a:t>
            </a:r>
          </a:p>
          <a:p>
            <a:pPr lvl="2"/>
            <a:r>
              <a:rPr lang="en-US" dirty="0"/>
              <a:t>using pumps instead of aerosol cans</a:t>
            </a:r>
          </a:p>
          <a:p>
            <a:endParaRPr lang="en-US" dirty="0"/>
          </a:p>
        </p:txBody>
      </p:sp>
      <p:pic>
        <p:nvPicPr>
          <p:cNvPr id="5" name="Content Placeholder 6">
            <a:extLst>
              <a:ext uri="{FF2B5EF4-FFF2-40B4-BE49-F238E27FC236}">
                <a16:creationId xmlns:a16="http://schemas.microsoft.com/office/drawing/2014/main" id="{84E54975-AC61-466A-BE40-9680024B890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41025" y="4443574"/>
            <a:ext cx="1988011" cy="1988011"/>
          </a:xfrm>
          <a:prstGeom prst="rect">
            <a:avLst/>
          </a:prstGeom>
        </p:spPr>
      </p:pic>
    </p:spTree>
    <p:extLst>
      <p:ext uri="{BB962C8B-B14F-4D97-AF65-F5344CB8AC3E}">
        <p14:creationId xmlns:p14="http://schemas.microsoft.com/office/powerpoint/2010/main" val="3589542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Guidelines for Professional Ethics</a:t>
            </a:r>
          </a:p>
        </p:txBody>
      </p:sp>
    </p:spTree>
    <p:extLst>
      <p:ext uri="{BB962C8B-B14F-4D97-AF65-F5344CB8AC3E}">
        <p14:creationId xmlns:p14="http://schemas.microsoft.com/office/powerpoint/2010/main" val="4847939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Human Relations Soft Skills/Transferable Skills</a:t>
            </a:r>
          </a:p>
        </p:txBody>
      </p:sp>
      <p:pic>
        <p:nvPicPr>
          <p:cNvPr id="6" name="Content Placeholder 2">
            <a:extLst>
              <a:ext uri="{FF2B5EF4-FFF2-40B4-BE49-F238E27FC236}">
                <a16:creationId xmlns:a16="http://schemas.microsoft.com/office/drawing/2014/main" id="{C42A4972-C7ED-4348-BCA6-659010791845}"/>
              </a:ext>
            </a:extLst>
          </p:cNvPr>
          <p:cNvPicPr>
            <a:picLocks noGrp="1" noChangeAspect="1"/>
          </p:cNvPicPr>
          <p:nvPr>
            <p:ph idx="1"/>
          </p:nvPr>
        </p:nvPicPr>
        <p:blipFill rotWithShape="1">
          <a:blip r:embed="rId3"/>
          <a:srcRect l="11906" t="35303" r="11993" b="14943"/>
          <a:stretch/>
        </p:blipFill>
        <p:spPr>
          <a:xfrm>
            <a:off x="1816147" y="1940462"/>
            <a:ext cx="8312618" cy="3638536"/>
          </a:xfrm>
          <a:prstGeom prst="rect">
            <a:avLst/>
          </a:prstGeom>
          <a:ln w="9525">
            <a:solidFill>
              <a:schemeClr val="tx1"/>
            </a:solidFill>
          </a:ln>
        </p:spPr>
      </p:pic>
    </p:spTree>
    <p:extLst>
      <p:ext uri="{BB962C8B-B14F-4D97-AF65-F5344CB8AC3E}">
        <p14:creationId xmlns:p14="http://schemas.microsoft.com/office/powerpoint/2010/main" val="16374729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Work Ethic Qualities</a:t>
            </a:r>
          </a:p>
        </p:txBody>
      </p:sp>
      <p:pic>
        <p:nvPicPr>
          <p:cNvPr id="7" name="Picture 6">
            <a:extLst>
              <a:ext uri="{FF2B5EF4-FFF2-40B4-BE49-F238E27FC236}">
                <a16:creationId xmlns:a16="http://schemas.microsoft.com/office/drawing/2014/main" id="{DF422B97-8EC0-4D11-8A80-0AFD1E8EC5C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059599" y="1234217"/>
            <a:ext cx="1388974" cy="1837030"/>
          </a:xfrm>
          <a:prstGeom prst="rect">
            <a:avLst/>
          </a:prstGeom>
        </p:spPr>
      </p:pic>
      <p:pic>
        <p:nvPicPr>
          <p:cNvPr id="8" name="Picture 7">
            <a:extLst>
              <a:ext uri="{FF2B5EF4-FFF2-40B4-BE49-F238E27FC236}">
                <a16:creationId xmlns:a16="http://schemas.microsoft.com/office/drawing/2014/main" id="{CD15012F-27EA-4F2D-9BEE-F5C720B06EC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189694" y="3699964"/>
            <a:ext cx="1323137" cy="1826057"/>
          </a:xfrm>
          <a:prstGeom prst="rect">
            <a:avLst/>
          </a:prstGeom>
        </p:spPr>
      </p:pic>
      <p:sp>
        <p:nvSpPr>
          <p:cNvPr id="9" name="Content Placeholder 2">
            <a:extLst>
              <a:ext uri="{FF2B5EF4-FFF2-40B4-BE49-F238E27FC236}">
                <a16:creationId xmlns:a16="http://schemas.microsoft.com/office/drawing/2014/main" id="{2528ADAE-8258-46B3-86AE-FF5E6D15AED1}"/>
              </a:ext>
            </a:extLst>
          </p:cNvPr>
          <p:cNvSpPr>
            <a:spLocks noGrp="1"/>
          </p:cNvSpPr>
          <p:nvPr>
            <p:ph sz="half" idx="1"/>
          </p:nvPr>
        </p:nvSpPr>
        <p:spPr>
          <a:xfrm>
            <a:off x="740664" y="1420420"/>
            <a:ext cx="10741802" cy="4734318"/>
          </a:xfrm>
        </p:spPr>
        <p:txBody>
          <a:bodyPr/>
          <a:lstStyle/>
          <a:p>
            <a:pPr lvl="1"/>
            <a:r>
              <a:rPr lang="en-US" dirty="0"/>
              <a:t>Reliability</a:t>
            </a:r>
          </a:p>
          <a:p>
            <a:pPr lvl="1"/>
            <a:r>
              <a:rPr lang="en-US" dirty="0"/>
              <a:t>Be sufficiently trained</a:t>
            </a:r>
          </a:p>
          <a:p>
            <a:pPr lvl="1"/>
            <a:r>
              <a:rPr lang="en-US" dirty="0"/>
              <a:t>Confidentiality between cosmetologist and client</a:t>
            </a:r>
          </a:p>
          <a:p>
            <a:pPr lvl="1"/>
            <a:r>
              <a:rPr lang="en-US" dirty="0"/>
              <a:t>Upholding hygiene and safety standards</a:t>
            </a:r>
          </a:p>
          <a:p>
            <a:pPr lvl="1"/>
            <a:r>
              <a:rPr lang="en-US" dirty="0"/>
              <a:t>Treat each other with respect and dignity</a:t>
            </a:r>
          </a:p>
          <a:p>
            <a:pPr lvl="1"/>
            <a:r>
              <a:rPr lang="en-US" dirty="0"/>
              <a:t>Honesty</a:t>
            </a:r>
          </a:p>
          <a:p>
            <a:pPr lvl="1"/>
            <a:r>
              <a:rPr lang="en-US" dirty="0"/>
              <a:t>Seek the best interest of your clients</a:t>
            </a:r>
          </a:p>
          <a:p>
            <a:pPr marL="0" lvl="1" indent="0">
              <a:buNone/>
            </a:pPr>
            <a:endParaRPr lang="en-US" dirty="0"/>
          </a:p>
          <a:p>
            <a:endParaRPr lang="en-US" dirty="0"/>
          </a:p>
        </p:txBody>
      </p:sp>
    </p:spTree>
    <p:extLst>
      <p:ext uri="{BB962C8B-B14F-4D97-AF65-F5344CB8AC3E}">
        <p14:creationId xmlns:p14="http://schemas.microsoft.com/office/powerpoint/2010/main" val="33868650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Code of Ethics</a:t>
            </a:r>
          </a:p>
        </p:txBody>
      </p:sp>
      <p:grpSp>
        <p:nvGrpSpPr>
          <p:cNvPr id="7" name="Gruppe 28">
            <a:extLst>
              <a:ext uri="{FF2B5EF4-FFF2-40B4-BE49-F238E27FC236}">
                <a16:creationId xmlns:a16="http://schemas.microsoft.com/office/drawing/2014/main" id="{EB23AD72-4130-4B7A-86F5-1141504ED31F}"/>
              </a:ext>
            </a:extLst>
          </p:cNvPr>
          <p:cNvGrpSpPr>
            <a:grpSpLocks/>
          </p:cNvGrpSpPr>
          <p:nvPr/>
        </p:nvGrpSpPr>
        <p:grpSpPr bwMode="auto">
          <a:xfrm>
            <a:off x="8762035" y="3501251"/>
            <a:ext cx="2429840" cy="2675712"/>
            <a:chOff x="3151188" y="2147888"/>
            <a:chExt cx="4260850" cy="3770312"/>
          </a:xfrm>
        </p:grpSpPr>
        <p:sp>
          <p:nvSpPr>
            <p:cNvPr id="8" name="Rektangel 27">
              <a:extLst>
                <a:ext uri="{FF2B5EF4-FFF2-40B4-BE49-F238E27FC236}">
                  <a16:creationId xmlns:a16="http://schemas.microsoft.com/office/drawing/2014/main" id="{EFA4C799-C66E-4518-9B37-4902A7CABDF4}"/>
                </a:ext>
              </a:extLst>
            </p:cNvPr>
            <p:cNvSpPr>
              <a:spLocks noChangeArrowheads="1"/>
            </p:cNvSpPr>
            <p:nvPr/>
          </p:nvSpPr>
          <p:spPr bwMode="auto">
            <a:xfrm>
              <a:off x="3151188" y="2147888"/>
              <a:ext cx="4260850" cy="3770312"/>
            </a:xfrm>
            <a:prstGeom prst="rect">
              <a:avLst/>
            </a:prstGeom>
            <a:gradFill flip="none" rotWithShape="1">
              <a:gsLst>
                <a:gs pos="0">
                  <a:sysClr val="window" lastClr="FFFFFF">
                    <a:lumMod val="65000"/>
                    <a:shade val="30000"/>
                    <a:satMod val="115000"/>
                  </a:sysClr>
                </a:gs>
                <a:gs pos="50000">
                  <a:sysClr val="window" lastClr="FFFFFF">
                    <a:lumMod val="65000"/>
                    <a:shade val="67500"/>
                    <a:satMod val="115000"/>
                  </a:sysClr>
                </a:gs>
                <a:gs pos="100000">
                  <a:srgbClr val="4F81BD">
                    <a:lumMod val="25000"/>
                  </a:srgbClr>
                </a:gs>
              </a:gsLst>
              <a:lin ang="5400000" scaled="1"/>
              <a:tileRect/>
            </a:gradFill>
            <a:ln w="25400" cap="flat" cmpd="sng" algn="ctr">
              <a:noFill/>
              <a:prstDash val="solid"/>
            </a:ln>
            <a:effectLst>
              <a:outerShdw blurRad="50800" dist="38100" dir="2700000" algn="tl" rotWithShape="0">
                <a:prstClr val="black">
                  <a:alpha val="40000"/>
                </a:prstClr>
              </a:outerShdw>
            </a:effectLst>
          </p:spPr>
          <p:txBody>
            <a:bodyPr anchor="ctr"/>
            <a:lstStyle/>
            <a:p>
              <a:pPr indent="-342900" algn="ctr" defTabSz="914400" fontAlgn="auto">
                <a:spcBef>
                  <a:spcPts val="0"/>
                </a:spcBef>
                <a:spcAft>
                  <a:spcPts val="0"/>
                </a:spcAft>
                <a:buFont typeface="+mj-lt"/>
                <a:buAutoNum type="arabicPeriod"/>
                <a:defRPr/>
              </a:pPr>
              <a:endParaRPr lang="da-DK" kern="0" noProof="1">
                <a:solidFill>
                  <a:sysClr val="window" lastClr="FFFFFF"/>
                </a:solidFill>
                <a:latin typeface="Arial" pitchFamily="34" charset="0"/>
                <a:ea typeface="ＭＳ Ｐゴシック" pitchFamily="-97" charset="-128"/>
              </a:endParaRPr>
            </a:p>
          </p:txBody>
        </p:sp>
        <p:pic>
          <p:nvPicPr>
            <p:cNvPr id="9" name="Billede 26" descr="dreamstime_Mind map.jpg">
              <a:extLst>
                <a:ext uri="{FF2B5EF4-FFF2-40B4-BE49-F238E27FC236}">
                  <a16:creationId xmlns:a16="http://schemas.microsoft.com/office/drawing/2014/main" id="{3B9BABFD-B3DE-451E-BE67-870BDD1372F0}"/>
                </a:ext>
              </a:extLst>
            </p:cNvPr>
            <p:cNvPicPr>
              <a:picLocks noChangeAspect="1"/>
            </p:cNvPicPr>
            <p:nvPr/>
          </p:nvPicPr>
          <p:blipFill>
            <a:blip r:embed="rId3">
              <a:lum bright="12000"/>
              <a:extLst>
                <a:ext uri="{BEBA8EAE-BF5A-486C-A8C5-ECC9F3942E4B}">
                  <a14:imgProps xmlns:a14="http://schemas.microsoft.com/office/drawing/2010/main">
                    <a14:imgLayer r:embed="rId4">
                      <a14:imgEffect>
                        <a14:colorTemperature colorTemp="4700"/>
                      </a14:imgEffect>
                    </a14:imgLayer>
                  </a14:imgProps>
                </a:ext>
              </a:extLst>
            </a:blip>
            <a:srcRect/>
            <a:stretch>
              <a:fillRect/>
            </a:stretch>
          </p:blipFill>
          <p:spPr>
            <a:xfrm>
              <a:off x="3271838" y="2303463"/>
              <a:ext cx="4019550" cy="2497137"/>
            </a:xfrm>
            <a:prstGeom prst="rect">
              <a:avLst/>
            </a:prstGeom>
            <a:effectLst>
              <a:outerShdw blurRad="50800" dist="38100" dir="2700000" algn="tl" rotWithShape="0">
                <a:prstClr val="black">
                  <a:alpha val="40000"/>
                </a:prstClr>
              </a:outerShdw>
            </a:effectLst>
          </p:spPr>
        </p:pic>
      </p:grpSp>
      <p:sp>
        <p:nvSpPr>
          <p:cNvPr id="10" name="Content Placeholder 2">
            <a:extLst>
              <a:ext uri="{FF2B5EF4-FFF2-40B4-BE49-F238E27FC236}">
                <a16:creationId xmlns:a16="http://schemas.microsoft.com/office/drawing/2014/main" id="{CAF5463A-072D-483F-B761-19BE9BCC8592}"/>
              </a:ext>
            </a:extLst>
          </p:cNvPr>
          <p:cNvSpPr txBox="1">
            <a:spLocks/>
          </p:cNvSpPr>
          <p:nvPr/>
        </p:nvSpPr>
        <p:spPr>
          <a:xfrm>
            <a:off x="740664" y="1420420"/>
            <a:ext cx="10741802" cy="4734318"/>
          </a:xfrm>
          <a:prstGeom prst="rect">
            <a:avLst/>
          </a:prstGeom>
        </p:spPr>
        <p:txBody>
          <a:bodyPr lIns="0" tIns="0" rIns="0" bIns="0">
            <a:noAutofit/>
          </a:bodyPr>
          <a:lstStyle>
            <a:lvl1pPr marL="0" indent="0" algn="l" defTabSz="914400" rtl="0" eaLnBrk="1" latinLnBrk="0" hangingPunct="1">
              <a:lnSpc>
                <a:spcPct val="100000"/>
              </a:lnSpc>
              <a:spcBef>
                <a:spcPts val="1000"/>
              </a:spcBef>
              <a:buFontTx/>
              <a:buNone/>
              <a:defRPr sz="2600" kern="1200">
                <a:solidFill>
                  <a:schemeClr val="tx1"/>
                </a:solidFill>
                <a:latin typeface="Open Sans"/>
                <a:ea typeface="+mn-ea"/>
                <a:cs typeface="+mn-cs"/>
              </a:defRPr>
            </a:lvl1pPr>
            <a:lvl2pPr marL="342900" indent="-342900" algn="l" defTabSz="914400" rtl="0" eaLnBrk="1" latinLnBrk="0" hangingPunct="1">
              <a:lnSpc>
                <a:spcPct val="100000"/>
              </a:lnSpc>
              <a:spcBef>
                <a:spcPts val="1000"/>
              </a:spcBef>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defTabSz="914400" rtl="0" eaLnBrk="1" latinLnBrk="0" hangingPunct="1">
              <a:lnSpc>
                <a:spcPct val="100000"/>
              </a:lnSpc>
              <a:spcBef>
                <a:spcPts val="500"/>
              </a:spcBef>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dirty="0"/>
              <a:t>Workplace ethics serve as guiding principles that effective leaders use to set the professional tone and behavior</a:t>
            </a:r>
          </a:p>
          <a:p>
            <a:pPr lvl="1"/>
            <a:r>
              <a:rPr lang="en-US" dirty="0"/>
              <a:t>Employee treatment</a:t>
            </a:r>
          </a:p>
          <a:p>
            <a:pPr lvl="1"/>
            <a:r>
              <a:rPr lang="en-US" dirty="0"/>
              <a:t>Wages, benefits and working conditions</a:t>
            </a:r>
          </a:p>
          <a:p>
            <a:pPr lvl="1"/>
            <a:r>
              <a:rPr lang="en-US" dirty="0"/>
              <a:t>Behavior of employees</a:t>
            </a:r>
          </a:p>
          <a:p>
            <a:endParaRPr lang="en-US" dirty="0"/>
          </a:p>
        </p:txBody>
      </p:sp>
      <p:sp>
        <p:nvSpPr>
          <p:cNvPr id="11" name="Rectangle 10">
            <a:extLst>
              <a:ext uri="{FF2B5EF4-FFF2-40B4-BE49-F238E27FC236}">
                <a16:creationId xmlns:a16="http://schemas.microsoft.com/office/drawing/2014/main" id="{CF948363-D2DC-4256-B268-7E0041800513}"/>
              </a:ext>
            </a:extLst>
          </p:cNvPr>
          <p:cNvSpPr/>
          <p:nvPr/>
        </p:nvSpPr>
        <p:spPr>
          <a:xfrm>
            <a:off x="9507470" y="1965354"/>
            <a:ext cx="1292646" cy="1305703"/>
          </a:xfrm>
          <a:prstGeom prst="rect">
            <a:avLst/>
          </a:prstGeom>
          <a:blipFill>
            <a:blip r:embed="rId5">
              <a:extLst>
                <a:ext uri="{28A0092B-C50C-407E-A947-70E740481C1C}">
                  <a14:useLocalDpi xmlns:a14="http://schemas.microsoft.com/office/drawing/2010/main" val="0"/>
                </a:ext>
              </a:extLst>
            </a:blip>
            <a:srcRect/>
            <a:stretch>
              <a:fillRect l="-1000" r="-1000"/>
            </a:stretch>
          </a:bli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3" name="Rectangle 12">
            <a:extLst>
              <a:ext uri="{FF2B5EF4-FFF2-40B4-BE49-F238E27FC236}">
                <a16:creationId xmlns:a16="http://schemas.microsoft.com/office/drawing/2014/main" id="{CAC16F2A-3B39-423D-A1CE-1703403C26EC}"/>
              </a:ext>
            </a:extLst>
          </p:cNvPr>
          <p:cNvSpPr/>
          <p:nvPr/>
        </p:nvSpPr>
        <p:spPr>
          <a:xfrm>
            <a:off x="6989450" y="4730973"/>
            <a:ext cx="1292646" cy="1305703"/>
          </a:xfrm>
          <a:prstGeom prst="rect">
            <a:avLst/>
          </a:prstGeom>
          <a:blipFill>
            <a:blip r:embed="rId6">
              <a:extLst>
                <a:ext uri="{28A0092B-C50C-407E-A947-70E740481C1C}">
                  <a14:useLocalDpi xmlns:a14="http://schemas.microsoft.com/office/drawing/2010/main" val="0"/>
                </a:ext>
              </a:extLst>
            </a:blip>
            <a:srcRect/>
            <a:stretch>
              <a:fillRect l="-3000" r="-3000"/>
            </a:stretch>
          </a:bli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Tree>
    <p:extLst>
      <p:ext uri="{BB962C8B-B14F-4D97-AF65-F5344CB8AC3E}">
        <p14:creationId xmlns:p14="http://schemas.microsoft.com/office/powerpoint/2010/main" val="21247161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Questions to Keep in Mind</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type="body" sz="quarter" idx="10"/>
          </p:nvPr>
        </p:nvSpPr>
        <p:spPr>
          <a:xfrm>
            <a:off x="740664" y="1768643"/>
            <a:ext cx="3403073" cy="3703901"/>
          </a:xfrm>
        </p:spPr>
        <p:txBody>
          <a:bodyPr/>
          <a:lstStyle/>
          <a:p>
            <a:pPr marL="342900" lvl="1" indent="-342900">
              <a:lnSpc>
                <a:spcPct val="100000"/>
              </a:lnSpc>
              <a:spcBef>
                <a:spcPts val="1000"/>
              </a:spcBef>
              <a:buClr>
                <a:srgbClr val="C02033"/>
              </a:buClr>
              <a:buFont typeface=".AppleSystemUIFont" charset="-120"/>
              <a:buChar char="&gt;"/>
            </a:pPr>
            <a:endParaRPr lang="en-US" dirty="0"/>
          </a:p>
          <a:p>
            <a:pPr marL="342900" lvl="1" indent="-342900">
              <a:lnSpc>
                <a:spcPct val="100000"/>
              </a:lnSpc>
              <a:spcBef>
                <a:spcPts val="1000"/>
              </a:spcBef>
              <a:buClr>
                <a:srgbClr val="C02033"/>
              </a:buClr>
              <a:buFont typeface=".AppleSystemUIFont" charset="-120"/>
              <a:buChar char="&gt;"/>
            </a:pPr>
            <a:r>
              <a:rPr lang="en-US" dirty="0"/>
              <a:t>Is it fair?</a:t>
            </a:r>
          </a:p>
          <a:p>
            <a:pPr marL="342900" lvl="1" indent="-342900">
              <a:lnSpc>
                <a:spcPct val="100000"/>
              </a:lnSpc>
              <a:spcBef>
                <a:spcPts val="1000"/>
              </a:spcBef>
              <a:buClr>
                <a:srgbClr val="C02033"/>
              </a:buClr>
              <a:buFont typeface=".AppleSystemUIFont" charset="-120"/>
              <a:buChar char="&gt;"/>
            </a:pPr>
            <a:r>
              <a:rPr lang="en-US" dirty="0"/>
              <a:t>Does it uphold the   values of the organization?</a:t>
            </a:r>
          </a:p>
          <a:p>
            <a:pPr marL="342900" lvl="1" indent="-342900">
              <a:lnSpc>
                <a:spcPct val="100000"/>
              </a:lnSpc>
              <a:spcBef>
                <a:spcPts val="1000"/>
              </a:spcBef>
              <a:buClr>
                <a:srgbClr val="C02033"/>
              </a:buClr>
              <a:buFont typeface=".AppleSystemUIFont" charset="-120"/>
              <a:buChar char="&gt;"/>
            </a:pPr>
            <a:r>
              <a:rPr lang="en-US" dirty="0"/>
              <a:t>Can I tell my decisions to my employer, my family and others?</a:t>
            </a:r>
          </a:p>
          <a:p>
            <a:pPr marL="342900" lvl="1" indent="-342900">
              <a:lnSpc>
                <a:spcPct val="100000"/>
              </a:lnSpc>
              <a:spcBef>
                <a:spcPts val="1000"/>
              </a:spcBef>
              <a:buClr>
                <a:srgbClr val="C02033"/>
              </a:buClr>
              <a:buFont typeface=".AppleSystemUIFont" charset="-120"/>
              <a:buChar char="&gt;"/>
            </a:pPr>
            <a:r>
              <a:rPr lang="en-US" dirty="0"/>
              <a:t>How would others regard the details if public? </a:t>
            </a:r>
          </a:p>
          <a:p>
            <a:pPr marL="342900" lvl="1" indent="-342900">
              <a:lnSpc>
                <a:spcPct val="100000"/>
              </a:lnSpc>
              <a:spcBef>
                <a:spcPts val="1000"/>
              </a:spcBef>
              <a:buClr>
                <a:srgbClr val="C02033"/>
              </a:buClr>
              <a:buFont typeface=".AppleSystemUIFont" charset="-120"/>
              <a:buChar char="&gt;"/>
            </a:pPr>
            <a:endParaRPr lang="en-US" dirty="0"/>
          </a:p>
        </p:txBody>
      </p:sp>
      <p:sp>
        <p:nvSpPr>
          <p:cNvPr id="4" name="Text Placeholder 3">
            <a:extLst>
              <a:ext uri="{FF2B5EF4-FFF2-40B4-BE49-F238E27FC236}">
                <a16:creationId xmlns:a16="http://schemas.microsoft.com/office/drawing/2014/main" id="{C85BE870-2CD9-4FEA-B9B8-BA500A664E6D}"/>
              </a:ext>
            </a:extLst>
          </p:cNvPr>
          <p:cNvSpPr>
            <a:spLocks noGrp="1"/>
          </p:cNvSpPr>
          <p:nvPr>
            <p:ph type="body" sz="quarter" idx="11"/>
          </p:nvPr>
        </p:nvSpPr>
        <p:spPr>
          <a:xfrm>
            <a:off x="4684395" y="2115883"/>
            <a:ext cx="2823209" cy="3703901"/>
          </a:xfrm>
        </p:spPr>
        <p:txBody>
          <a:bodyPr/>
          <a:lstStyle/>
          <a:p>
            <a:pPr marL="342900" lvl="1" indent="-342900">
              <a:lnSpc>
                <a:spcPct val="100000"/>
              </a:lnSpc>
              <a:spcBef>
                <a:spcPts val="1000"/>
              </a:spcBef>
              <a:buClr>
                <a:srgbClr val="C02033"/>
              </a:buClr>
              <a:buFont typeface=".AppleSystemUIFont" charset="-120"/>
              <a:buChar char="&gt;"/>
            </a:pPr>
            <a:r>
              <a:rPr lang="en-US" dirty="0"/>
              <a:t>Am I confident in my decision? </a:t>
            </a:r>
          </a:p>
          <a:p>
            <a:pPr marL="342900" lvl="1" indent="-342900">
              <a:lnSpc>
                <a:spcPct val="100000"/>
              </a:lnSpc>
              <a:spcBef>
                <a:spcPts val="1000"/>
              </a:spcBef>
              <a:buClr>
                <a:srgbClr val="C02033"/>
              </a:buClr>
              <a:buFont typeface=".AppleSystemUIFont" charset="-120"/>
              <a:buChar char="&gt;"/>
            </a:pPr>
            <a:r>
              <a:rPr lang="en-US" dirty="0"/>
              <a:t>Will it be valid for years?</a:t>
            </a:r>
          </a:p>
          <a:p>
            <a:pPr marL="342900" lvl="1" indent="-342900">
              <a:lnSpc>
                <a:spcPct val="100000"/>
              </a:lnSpc>
              <a:spcBef>
                <a:spcPts val="1000"/>
              </a:spcBef>
              <a:buClr>
                <a:srgbClr val="C02033"/>
              </a:buClr>
              <a:buFont typeface=".AppleSystemUIFont" charset="-120"/>
              <a:buChar char="&gt;"/>
            </a:pPr>
            <a:r>
              <a:rPr lang="en-US" dirty="0"/>
              <a:t>Is it legal?</a:t>
            </a:r>
          </a:p>
          <a:p>
            <a:pPr marL="342900" lvl="1" indent="-342900">
              <a:lnSpc>
                <a:spcPct val="100000"/>
              </a:lnSpc>
              <a:spcBef>
                <a:spcPts val="1000"/>
              </a:spcBef>
              <a:buClr>
                <a:srgbClr val="C02033"/>
              </a:buClr>
              <a:buFont typeface=".AppleSystemUIFont" charset="-120"/>
              <a:buChar char="&gt;"/>
            </a:pPr>
            <a:r>
              <a:rPr lang="en-US" dirty="0"/>
              <a:t>Will it hurt anyone?</a:t>
            </a:r>
          </a:p>
          <a:p>
            <a:pPr marL="342900" lvl="1" indent="-342900">
              <a:lnSpc>
                <a:spcPct val="100000"/>
              </a:lnSpc>
              <a:spcBef>
                <a:spcPts val="1000"/>
              </a:spcBef>
              <a:buClr>
                <a:srgbClr val="C02033"/>
              </a:buClr>
              <a:buFont typeface=".AppleSystemUIFont" charset="-120"/>
              <a:buChar char="&gt;"/>
            </a:pPr>
            <a:r>
              <a:rPr lang="en-US" dirty="0"/>
              <a:t>Does it positively represent the company?</a:t>
            </a:r>
          </a:p>
          <a:p>
            <a:endParaRPr lang="en-US" dirty="0"/>
          </a:p>
        </p:txBody>
      </p:sp>
      <p:sp>
        <p:nvSpPr>
          <p:cNvPr id="5" name="Text Placeholder 4">
            <a:extLst>
              <a:ext uri="{FF2B5EF4-FFF2-40B4-BE49-F238E27FC236}">
                <a16:creationId xmlns:a16="http://schemas.microsoft.com/office/drawing/2014/main" id="{900C6F51-6EB1-45AA-8FB5-B5BADCFAB39C}"/>
              </a:ext>
            </a:extLst>
          </p:cNvPr>
          <p:cNvSpPr>
            <a:spLocks noGrp="1"/>
          </p:cNvSpPr>
          <p:nvPr>
            <p:ph type="body" sz="quarter" idx="12"/>
          </p:nvPr>
        </p:nvSpPr>
        <p:spPr>
          <a:xfrm>
            <a:off x="8432157" y="1789509"/>
            <a:ext cx="2823209" cy="3703901"/>
          </a:xfrm>
        </p:spPr>
        <p:txBody>
          <a:bodyPr/>
          <a:lstStyle/>
          <a:p>
            <a:pPr marL="342900" lvl="1" indent="-342900">
              <a:lnSpc>
                <a:spcPct val="100000"/>
              </a:lnSpc>
              <a:spcBef>
                <a:spcPts val="1000"/>
              </a:spcBef>
              <a:buClr>
                <a:srgbClr val="C02033"/>
              </a:buClr>
              <a:buFont typeface=".AppleSystemUIFont" charset="-120"/>
              <a:buChar char="&gt;"/>
            </a:pPr>
            <a:r>
              <a:rPr lang="en-US" dirty="0"/>
              <a:t>Does it make anyone uncomfortable?</a:t>
            </a:r>
          </a:p>
          <a:p>
            <a:pPr marL="342900" lvl="1" indent="-342900">
              <a:lnSpc>
                <a:spcPct val="100000"/>
              </a:lnSpc>
              <a:spcBef>
                <a:spcPts val="1000"/>
              </a:spcBef>
              <a:buClr>
                <a:srgbClr val="C02033"/>
              </a:buClr>
              <a:buFont typeface=".AppleSystemUIFont" charset="-120"/>
              <a:buChar char="&gt;"/>
            </a:pPr>
            <a:r>
              <a:rPr lang="en-US" dirty="0"/>
              <a:t>Does it convey respect for others?</a:t>
            </a:r>
          </a:p>
          <a:p>
            <a:pPr marL="342900" lvl="1" indent="-342900">
              <a:lnSpc>
                <a:spcPct val="100000"/>
              </a:lnSpc>
              <a:spcBef>
                <a:spcPts val="1000"/>
              </a:spcBef>
              <a:buClr>
                <a:srgbClr val="C02033"/>
              </a:buClr>
              <a:buFont typeface=".AppleSystemUIFont" charset="-120"/>
              <a:buChar char="&gt;"/>
            </a:pPr>
            <a:r>
              <a:rPr lang="en-US" dirty="0"/>
              <a:t>Have I involved others by asking their viewpoint? </a:t>
            </a:r>
          </a:p>
          <a:p>
            <a:endParaRPr lang="en-US" dirty="0"/>
          </a:p>
        </p:txBody>
      </p:sp>
      <p:sp>
        <p:nvSpPr>
          <p:cNvPr id="6" name="TextBox 5">
            <a:extLst>
              <a:ext uri="{FF2B5EF4-FFF2-40B4-BE49-F238E27FC236}">
                <a16:creationId xmlns:a16="http://schemas.microsoft.com/office/drawing/2014/main" id="{4CCC6E17-627C-4DCD-8275-2928CE018584}"/>
              </a:ext>
            </a:extLst>
          </p:cNvPr>
          <p:cNvSpPr txBox="1"/>
          <p:nvPr/>
        </p:nvSpPr>
        <p:spPr>
          <a:xfrm>
            <a:off x="2384385" y="6169306"/>
            <a:ext cx="57815"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33729919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Questions?</a:t>
            </a:r>
          </a:p>
        </p:txBody>
      </p:sp>
      <p:pic>
        <p:nvPicPr>
          <p:cNvPr id="6" name="Content Placeholder 2">
            <a:extLst>
              <a:ext uri="{FF2B5EF4-FFF2-40B4-BE49-F238E27FC236}">
                <a16:creationId xmlns:a16="http://schemas.microsoft.com/office/drawing/2014/main" id="{2D49BE41-62BF-43C3-B08B-5C6E8435921C}"/>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bwMode="auto">
          <a:xfrm>
            <a:off x="4953965" y="1925653"/>
            <a:ext cx="3006694" cy="3006694"/>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945291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Images:</a:t>
            </a:r>
          </a:p>
          <a:p>
            <a:pPr lvl="2"/>
            <a:r>
              <a:rPr lang="en-US" sz="2400" dirty="0"/>
              <a:t>Microsoft Clip Art: Used with permission from Microsoft.</a:t>
            </a:r>
          </a:p>
          <a:p>
            <a:pPr lvl="1"/>
            <a:r>
              <a:rPr lang="en-US" dirty="0"/>
              <a:t>Textbook:</a:t>
            </a:r>
          </a:p>
          <a:p>
            <a:pPr lvl="2"/>
            <a:r>
              <a:rPr lang="en-US" sz="2400" dirty="0" err="1"/>
              <a:t>Frangle</a:t>
            </a:r>
            <a:r>
              <a:rPr lang="en-US" sz="2400" dirty="0"/>
              <a:t>, C.M. (2012). Milady standard cosmetology. Clifton Park, NY: Cengage Learning</a:t>
            </a:r>
            <a:r>
              <a:rPr lang="en-US" dirty="0"/>
              <a:t>.</a:t>
            </a:r>
          </a:p>
          <a:p>
            <a:pPr lvl="1"/>
            <a:r>
              <a:rPr lang="en-US" dirty="0"/>
              <a:t>Websites:</a:t>
            </a:r>
          </a:p>
          <a:p>
            <a:pPr lvl="2"/>
            <a:r>
              <a:rPr lang="en-US" sz="2400" dirty="0"/>
              <a:t>Cosmetology and Ethics</a:t>
            </a:r>
            <a:br>
              <a:rPr lang="en-US" sz="2400" dirty="0"/>
            </a:br>
            <a:r>
              <a:rPr lang="en-US" sz="2400" dirty="0"/>
              <a:t>Code of ethics and responsibilities.</a:t>
            </a:r>
            <a:br>
              <a:rPr lang="en-US" sz="2400" dirty="0"/>
            </a:br>
            <a:r>
              <a:rPr lang="en-US" sz="2400" dirty="0">
                <a:hlinkClick r:id="rId3"/>
              </a:rPr>
              <a:t>http://www.ehow.co.uk/about_6565776_cosmetology-ethics.html</a:t>
            </a:r>
            <a:endParaRPr lang="en-US" sz="2400" dirty="0"/>
          </a:p>
          <a:p>
            <a:pPr lvl="2"/>
            <a:r>
              <a:rPr lang="en-US" sz="2400" dirty="0"/>
              <a:t>Texas Department of Licensing and Regulations</a:t>
            </a:r>
            <a:br>
              <a:rPr lang="en-US" sz="2400" dirty="0"/>
            </a:br>
            <a:r>
              <a:rPr lang="en-US" sz="2400" dirty="0"/>
              <a:t>This department is responsible for the regulation of 26 occupations and industries.</a:t>
            </a:r>
            <a:br>
              <a:rPr lang="en-US" sz="2400" dirty="0"/>
            </a:br>
            <a:r>
              <a:rPr lang="en-US" sz="2400" dirty="0">
                <a:hlinkClick r:id="rId4"/>
              </a:rPr>
              <a:t>http://www.license.state.tx.us/index.htm</a:t>
            </a:r>
            <a:endParaRPr lang="en-US" sz="2400" dirty="0"/>
          </a:p>
          <a:p>
            <a:pPr marL="457200" lvl="2" indent="0">
              <a:buNone/>
            </a:pPr>
            <a:endParaRPr lang="en-US" sz="2400" dirty="0"/>
          </a:p>
          <a:p>
            <a:pPr lvl="1"/>
            <a:endParaRPr lang="en-US" dirty="0"/>
          </a:p>
          <a:p>
            <a:pPr lvl="1"/>
            <a:endParaRPr lang="en-US" dirty="0"/>
          </a:p>
          <a:p>
            <a:endParaRPr lang="en-US" dirty="0"/>
          </a:p>
        </p:txBody>
      </p:sp>
    </p:spTree>
    <p:extLst>
      <p:ext uri="{BB962C8B-B14F-4D97-AF65-F5344CB8AC3E}">
        <p14:creationId xmlns:p14="http://schemas.microsoft.com/office/powerpoint/2010/main" val="8776629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Websites:</a:t>
            </a:r>
          </a:p>
          <a:p>
            <a:pPr lvl="2"/>
            <a:r>
              <a:rPr lang="en-US" sz="2400" dirty="0"/>
              <a:t>United States Environmental Protection Agency</a:t>
            </a:r>
            <a:br>
              <a:rPr lang="en-US" sz="2400" dirty="0"/>
            </a:br>
            <a:r>
              <a:rPr lang="en-US" sz="2400" dirty="0"/>
              <a:t>Healthy Hair Care and the Environment.</a:t>
            </a:r>
            <a:br>
              <a:rPr lang="en-US" sz="2400" dirty="0"/>
            </a:br>
            <a:r>
              <a:rPr lang="en-US" sz="2400" dirty="0">
                <a:hlinkClick r:id="rId3"/>
              </a:rPr>
              <a:t>http://www.epa.gov/region9/healthy-hair/salon.html</a:t>
            </a:r>
            <a:endParaRPr lang="en-US" sz="2400" dirty="0"/>
          </a:p>
          <a:p>
            <a:pPr lvl="1"/>
            <a:endParaRPr lang="en-US" sz="2400" dirty="0"/>
          </a:p>
          <a:p>
            <a:pPr lvl="1"/>
            <a:r>
              <a:rPr lang="en-US" dirty="0"/>
              <a:t>YouTube™:</a:t>
            </a:r>
          </a:p>
          <a:p>
            <a:pPr lvl="2"/>
            <a:r>
              <a:rPr lang="en-US" sz="2400" dirty="0"/>
              <a:t>Work Ethics Orientation</a:t>
            </a:r>
            <a:br>
              <a:rPr lang="en-US" sz="2400" dirty="0"/>
            </a:br>
            <a:r>
              <a:rPr lang="en-US" sz="2400" dirty="0"/>
              <a:t>Southeastern Technical College Swainsboro Peggy Braswell Cosmetology Work Ethics Orientation.</a:t>
            </a:r>
            <a:br>
              <a:rPr lang="en-US" sz="2400" dirty="0"/>
            </a:br>
            <a:r>
              <a:rPr lang="en-US" sz="2400" dirty="0">
                <a:hlinkClick r:id="rId4"/>
              </a:rPr>
              <a:t>http://youtu.be/4TxnHQUE0gc</a:t>
            </a:r>
            <a:endParaRPr lang="en-US" sz="2400" dirty="0"/>
          </a:p>
          <a:p>
            <a:pPr lvl="2"/>
            <a:endParaRPr lang="en-US" sz="2400" dirty="0"/>
          </a:p>
          <a:p>
            <a:pPr lvl="1"/>
            <a:endParaRPr lang="en-US" dirty="0"/>
          </a:p>
          <a:p>
            <a:pPr lvl="1"/>
            <a:endParaRPr lang="en-US" dirty="0"/>
          </a:p>
          <a:p>
            <a:endParaRPr lang="en-US" dirty="0"/>
          </a:p>
        </p:txBody>
      </p:sp>
    </p:spTree>
    <p:extLst>
      <p:ext uri="{BB962C8B-B14F-4D97-AF65-F5344CB8AC3E}">
        <p14:creationId xmlns:p14="http://schemas.microsoft.com/office/powerpoint/2010/main" val="30553546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What are Work Ethics?</a:t>
            </a:r>
          </a:p>
        </p:txBody>
      </p:sp>
      <p:pic>
        <p:nvPicPr>
          <p:cNvPr id="6" name="Content Placeholder 2">
            <a:extLst>
              <a:ext uri="{FF2B5EF4-FFF2-40B4-BE49-F238E27FC236}">
                <a16:creationId xmlns:a16="http://schemas.microsoft.com/office/drawing/2014/main" id="{30DDFC4E-DE09-4551-ABC5-ECF078AC3247}"/>
              </a:ext>
            </a:extLst>
          </p:cNvPr>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bwMode="auto">
          <a:xfrm>
            <a:off x="4888117" y="2958509"/>
            <a:ext cx="2415766" cy="2503283"/>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584601D-B551-4626-A30F-3502B87FBCB2}"/>
              </a:ext>
            </a:extLst>
          </p:cNvPr>
          <p:cNvSpPr>
            <a:spLocks noGrp="1"/>
          </p:cNvSpPr>
          <p:nvPr>
            <p:ph type="title"/>
          </p:nvPr>
        </p:nvSpPr>
        <p:spPr/>
        <p:txBody>
          <a:bodyPr/>
          <a:lstStyle/>
          <a:p>
            <a:r>
              <a:rPr lang="en-US" dirty="0"/>
              <a:t>Work Ethics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solidFill>
                  <a:srgbClr val="000000"/>
                </a:solidFill>
              </a:rPr>
              <a:t>Work Ethics for an Employer</a:t>
            </a:r>
          </a:p>
          <a:p>
            <a:pPr lvl="2"/>
            <a:r>
              <a:rPr lang="en-US" dirty="0"/>
              <a:t>To provide a safe work environment for staff and employees </a:t>
            </a:r>
          </a:p>
          <a:p>
            <a:pPr lvl="2"/>
            <a:r>
              <a:rPr lang="en-US" dirty="0"/>
              <a:t>To treat employees with dignity and respect</a:t>
            </a:r>
          </a:p>
          <a:p>
            <a:pPr lvl="2"/>
            <a:r>
              <a:rPr lang="en-US" dirty="0"/>
              <a:t>To provide a fair wage for the services rendered</a:t>
            </a:r>
          </a:p>
          <a:p>
            <a:pPr lvl="2"/>
            <a:r>
              <a:rPr lang="en-US" dirty="0"/>
              <a:t>To handle all business transactions with integrity and honesty</a:t>
            </a:r>
          </a:p>
          <a:p>
            <a:pPr marL="0" lvl="1" indent="0">
              <a:buNone/>
            </a:pPr>
            <a:endParaRPr lang="en-US" dirty="0"/>
          </a:p>
          <a:p>
            <a:endParaRPr lang="en-US" dirty="0"/>
          </a:p>
        </p:txBody>
      </p:sp>
      <p:sp>
        <p:nvSpPr>
          <p:cNvPr id="7" name="Content Placeholder 6">
            <a:extLst>
              <a:ext uri="{FF2B5EF4-FFF2-40B4-BE49-F238E27FC236}">
                <a16:creationId xmlns:a16="http://schemas.microsoft.com/office/drawing/2014/main" id="{D1E31C7A-22E7-49FE-A452-0C2DCF7148C5}"/>
              </a:ext>
            </a:extLst>
          </p:cNvPr>
          <p:cNvSpPr>
            <a:spLocks noGrp="1"/>
          </p:cNvSpPr>
          <p:nvPr>
            <p:ph sz="half" idx="10"/>
          </p:nvPr>
        </p:nvSpPr>
        <p:spPr/>
        <p:txBody>
          <a:bodyPr/>
          <a:lstStyle/>
          <a:p>
            <a:pPr lvl="1"/>
            <a:r>
              <a:rPr lang="en-US" dirty="0">
                <a:solidFill>
                  <a:srgbClr val="000000"/>
                </a:solidFill>
              </a:rPr>
              <a:t>Work Ethics for an Employee</a:t>
            </a:r>
          </a:p>
          <a:p>
            <a:pPr lvl="2"/>
            <a:r>
              <a:rPr lang="en-US" dirty="0"/>
              <a:t>To show up on time</a:t>
            </a:r>
          </a:p>
          <a:p>
            <a:pPr lvl="2"/>
            <a:r>
              <a:rPr lang="en-US" dirty="0"/>
              <a:t>To tend to company business the whole time while at work</a:t>
            </a:r>
          </a:p>
          <a:p>
            <a:pPr lvl="2"/>
            <a:r>
              <a:rPr lang="en-US" dirty="0"/>
              <a:t>To treat the company’s resources, equipment and products with care</a:t>
            </a:r>
          </a:p>
          <a:p>
            <a:pPr lvl="2"/>
            <a:r>
              <a:rPr lang="en-US" dirty="0"/>
              <a:t>To give respect to the company by working with honesty and integrity</a:t>
            </a:r>
          </a:p>
          <a:p>
            <a:pPr marL="0" lvl="1" indent="0">
              <a:buNone/>
            </a:pPr>
            <a:endParaRPr lang="en-US" dirty="0"/>
          </a:p>
          <a:p>
            <a:endParaRPr lang="en-US" dirty="0"/>
          </a:p>
          <a:p>
            <a:endParaRPr lang="en-US" dirty="0"/>
          </a:p>
        </p:txBody>
      </p:sp>
    </p:spTree>
    <p:extLst>
      <p:ext uri="{BB962C8B-B14F-4D97-AF65-F5344CB8AC3E}">
        <p14:creationId xmlns:p14="http://schemas.microsoft.com/office/powerpoint/2010/main" val="22893977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a:xfrm>
            <a:off x="740664" y="874584"/>
            <a:ext cx="10059452" cy="876300"/>
          </a:xfrm>
        </p:spPr>
        <p:txBody>
          <a:bodyPr/>
          <a:lstStyle/>
          <a:p>
            <a:r>
              <a:rPr lang="en-US" dirty="0"/>
              <a:t>What Do Professional Ethics in Cosmetology Include?</a:t>
            </a:r>
          </a:p>
        </p:txBody>
      </p:sp>
      <p:pic>
        <p:nvPicPr>
          <p:cNvPr id="4" name="Content Placeholder 4">
            <a:extLst>
              <a:ext uri="{FF2B5EF4-FFF2-40B4-BE49-F238E27FC236}">
                <a16:creationId xmlns:a16="http://schemas.microsoft.com/office/drawing/2014/main" id="{9DE44430-D815-4310-A890-97D737037CE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87747" y="2893592"/>
            <a:ext cx="2242377" cy="2213525"/>
          </a:xfrm>
          <a:prstGeom prst="rect">
            <a:avLst/>
          </a:prstGeom>
        </p:spPr>
      </p:pic>
    </p:spTree>
    <p:extLst>
      <p:ext uri="{BB962C8B-B14F-4D97-AF65-F5344CB8AC3E}">
        <p14:creationId xmlns:p14="http://schemas.microsoft.com/office/powerpoint/2010/main" val="39046888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Professional Ethics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Professionalism</a:t>
            </a:r>
          </a:p>
          <a:p>
            <a:pPr lvl="1"/>
            <a:r>
              <a:rPr lang="en-US" dirty="0"/>
              <a:t>Personal life</a:t>
            </a:r>
          </a:p>
          <a:p>
            <a:pPr lvl="1"/>
            <a:r>
              <a:rPr lang="en-US" dirty="0"/>
              <a:t>Respect for resources</a:t>
            </a:r>
          </a:p>
          <a:p>
            <a:pPr lvl="1"/>
            <a:r>
              <a:rPr lang="en-US" dirty="0"/>
              <a:t>Guidelines for professional ethics</a:t>
            </a:r>
          </a:p>
          <a:p>
            <a:pPr marL="0" lvl="1" indent="0">
              <a:buNone/>
            </a:pPr>
            <a:endParaRPr lang="en-US" dirty="0"/>
          </a:p>
          <a:p>
            <a:endParaRPr lang="en-US" dirty="0"/>
          </a:p>
        </p:txBody>
      </p:sp>
      <p:pic>
        <p:nvPicPr>
          <p:cNvPr id="4" name="Content Placeholder 5">
            <a:extLst>
              <a:ext uri="{FF2B5EF4-FFF2-40B4-BE49-F238E27FC236}">
                <a16:creationId xmlns:a16="http://schemas.microsoft.com/office/drawing/2014/main" id="{61BD8C71-D667-470B-A800-6087549CBE1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39256" y="2801074"/>
            <a:ext cx="2039664" cy="2789676"/>
          </a:xfrm>
          <a:prstGeom prst="rect">
            <a:avLst/>
          </a:prstGeom>
        </p:spPr>
      </p:pic>
    </p:spTree>
    <p:extLst>
      <p:ext uri="{BB962C8B-B14F-4D97-AF65-F5344CB8AC3E}">
        <p14:creationId xmlns:p14="http://schemas.microsoft.com/office/powerpoint/2010/main" val="18557944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Professionalism</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5355336" cy="4734318"/>
          </a:xfrm>
        </p:spPr>
        <p:txBody>
          <a:bodyPr/>
          <a:lstStyle/>
          <a:p>
            <a:pPr lvl="1"/>
            <a:r>
              <a:rPr lang="en-US" dirty="0"/>
              <a:t>Professionalism includes being:</a:t>
            </a:r>
          </a:p>
          <a:p>
            <a:pPr lvl="2"/>
            <a:r>
              <a:rPr lang="en-US" sz="2400" dirty="0"/>
              <a:t>dependable</a:t>
            </a:r>
          </a:p>
          <a:p>
            <a:pPr lvl="2"/>
            <a:r>
              <a:rPr lang="en-US" sz="2400" dirty="0"/>
              <a:t>on time</a:t>
            </a:r>
          </a:p>
          <a:p>
            <a:pPr lvl="2"/>
            <a:r>
              <a:rPr lang="en-US" sz="2400" dirty="0"/>
              <a:t>polite</a:t>
            </a:r>
          </a:p>
          <a:p>
            <a:pPr lvl="2"/>
            <a:r>
              <a:rPr lang="en-US" sz="2400" dirty="0"/>
              <a:t>respectful</a:t>
            </a:r>
          </a:p>
          <a:p>
            <a:pPr lvl="1"/>
            <a:endParaRPr lang="en-US" dirty="0"/>
          </a:p>
          <a:p>
            <a:pPr lvl="1"/>
            <a:endParaRPr lang="en-US" dirty="0"/>
          </a:p>
          <a:p>
            <a:pPr marL="0" lvl="1" indent="0">
              <a:buNone/>
            </a:pPr>
            <a:endParaRPr lang="en-US" dirty="0"/>
          </a:p>
          <a:p>
            <a:endParaRPr lang="en-US" dirty="0"/>
          </a:p>
        </p:txBody>
      </p:sp>
      <p:pic>
        <p:nvPicPr>
          <p:cNvPr id="4" name="Content Placeholder 5">
            <a:extLst>
              <a:ext uri="{FF2B5EF4-FFF2-40B4-BE49-F238E27FC236}">
                <a16:creationId xmlns:a16="http://schemas.microsoft.com/office/drawing/2014/main" id="{8B65B56B-BBDC-45A0-BDF8-A03D8B6002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74382" y="2326512"/>
            <a:ext cx="2633217" cy="3213844"/>
          </a:xfrm>
          <a:prstGeom prst="rect">
            <a:avLst/>
          </a:prstGeom>
        </p:spPr>
      </p:pic>
    </p:spTree>
    <p:extLst>
      <p:ext uri="{BB962C8B-B14F-4D97-AF65-F5344CB8AC3E}">
        <p14:creationId xmlns:p14="http://schemas.microsoft.com/office/powerpoint/2010/main" val="21776476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Professionalism</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hlinkClick r:id="rId3"/>
              </a:rPr>
              <a:t>Soft Skills – Professionalism</a:t>
            </a:r>
            <a:endParaRPr lang="en-US" dirty="0"/>
          </a:p>
          <a:p>
            <a:pPr marL="0" lvl="1" indent="0">
              <a:buNone/>
            </a:pPr>
            <a:r>
              <a:rPr lang="en-US" dirty="0"/>
              <a:t>    </a:t>
            </a:r>
            <a:r>
              <a:rPr lang="en-US" sz="2400" dirty="0"/>
              <a:t>(click on link)</a:t>
            </a:r>
          </a:p>
          <a:p>
            <a:pPr lvl="1"/>
            <a:endParaRPr lang="en-US" dirty="0"/>
          </a:p>
          <a:p>
            <a:endParaRPr lang="en-US" dirty="0"/>
          </a:p>
        </p:txBody>
      </p:sp>
      <p:pic>
        <p:nvPicPr>
          <p:cNvPr id="4" name="Content Placeholder 5">
            <a:extLst>
              <a:ext uri="{FF2B5EF4-FFF2-40B4-BE49-F238E27FC236}">
                <a16:creationId xmlns:a16="http://schemas.microsoft.com/office/drawing/2014/main" id="{D80A8518-9450-4873-986F-1A6CB44EE11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04334" y="2858946"/>
            <a:ext cx="2783332" cy="2839257"/>
          </a:xfrm>
          <a:prstGeom prst="rect">
            <a:avLst/>
          </a:prstGeom>
        </p:spPr>
      </p:pic>
    </p:spTree>
    <p:extLst>
      <p:ext uri="{BB962C8B-B14F-4D97-AF65-F5344CB8AC3E}">
        <p14:creationId xmlns:p14="http://schemas.microsoft.com/office/powerpoint/2010/main" val="31871289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Personal Life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Separate work life from private life</a:t>
            </a:r>
          </a:p>
          <a:p>
            <a:pPr lvl="1"/>
            <a:r>
              <a:rPr lang="en-US" dirty="0"/>
              <a:t>Avoid discussing personal problems</a:t>
            </a:r>
          </a:p>
          <a:p>
            <a:pPr lvl="1"/>
            <a:r>
              <a:rPr lang="en-US" dirty="0"/>
              <a:t>Keep personal telephone calls to a minimum</a:t>
            </a:r>
          </a:p>
          <a:p>
            <a:pPr lvl="1"/>
            <a:endParaRPr lang="en-US" dirty="0"/>
          </a:p>
          <a:p>
            <a:pPr lvl="1"/>
            <a:endParaRPr lang="en-US" dirty="0"/>
          </a:p>
          <a:p>
            <a:pPr lvl="1"/>
            <a:endParaRPr lang="en-US" dirty="0"/>
          </a:p>
          <a:p>
            <a:pPr lvl="1"/>
            <a:endParaRPr lang="en-US" dirty="0"/>
          </a:p>
          <a:p>
            <a:endParaRPr lang="en-US" dirty="0"/>
          </a:p>
        </p:txBody>
      </p:sp>
      <p:pic>
        <p:nvPicPr>
          <p:cNvPr id="4" name="Content Placeholder 6">
            <a:extLst>
              <a:ext uri="{FF2B5EF4-FFF2-40B4-BE49-F238E27FC236}">
                <a16:creationId xmlns:a16="http://schemas.microsoft.com/office/drawing/2014/main" id="{D2BD9C91-7F3F-4AFA-93B8-8F3CDE97F78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82900" y="3429000"/>
            <a:ext cx="2217216" cy="2353800"/>
          </a:xfrm>
          <a:prstGeom prst="rect">
            <a:avLst/>
          </a:prstGeom>
        </p:spPr>
      </p:pic>
    </p:spTree>
    <p:extLst>
      <p:ext uri="{BB962C8B-B14F-4D97-AF65-F5344CB8AC3E}">
        <p14:creationId xmlns:p14="http://schemas.microsoft.com/office/powerpoint/2010/main" val="82535234"/>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purl.org/dc/terms/"/>
    <ds:schemaRef ds:uri="56ea17bb-c96d-4826-b465-01eec0dd23dd"/>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microsoft.com/sharepoint/v3"/>
    <ds:schemaRef ds:uri="http://schemas.openxmlformats.org/package/2006/metadata/core-properties"/>
    <ds:schemaRef ds:uri="05d88611-e516-4d1a-b12e-39107e78b3d0"/>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73</TotalTime>
  <Words>887</Words>
  <Application>Microsoft Office PowerPoint</Application>
  <PresentationFormat>Widescreen</PresentationFormat>
  <Paragraphs>188</Paragraphs>
  <Slides>18</Slides>
  <Notes>17</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18</vt:i4>
      </vt:variant>
    </vt:vector>
  </HeadingPairs>
  <TitlesOfParts>
    <vt:vector size="26" baseType="lpstr">
      <vt:lpstr>ＭＳ Ｐゴシック</vt:lpstr>
      <vt:lpstr>.AppleSystemUIFont</vt:lpstr>
      <vt:lpstr>Arial</vt:lpstr>
      <vt:lpstr>Calibri</vt:lpstr>
      <vt:lpstr>Open Sans</vt:lpstr>
      <vt:lpstr>Open Sans SemiBold</vt:lpstr>
      <vt:lpstr>2_Office Theme</vt:lpstr>
      <vt:lpstr>3_Office Theme</vt:lpstr>
      <vt:lpstr>Ethical Standards in Cosmetology</vt:lpstr>
      <vt:lpstr>PowerPoint Presentation</vt:lpstr>
      <vt:lpstr>What are Work Ethics?</vt:lpstr>
      <vt:lpstr>Work Ethics</vt:lpstr>
      <vt:lpstr>What Do Professional Ethics in Cosmetology Include?</vt:lpstr>
      <vt:lpstr>Professional Ethics</vt:lpstr>
      <vt:lpstr>Professionalism</vt:lpstr>
      <vt:lpstr>Professionalism</vt:lpstr>
      <vt:lpstr>Personal Life</vt:lpstr>
      <vt:lpstr>Do Not Steal or Waste Resources</vt:lpstr>
      <vt:lpstr>Guidelines for Professional Ethics</vt:lpstr>
      <vt:lpstr>Human Relations Soft Skills/Transferable Skills</vt:lpstr>
      <vt:lpstr>Work Ethic Qualities</vt:lpstr>
      <vt:lpstr>Code of Ethics</vt:lpstr>
      <vt:lpstr>Questions to Keep in Mind</vt:lpstr>
      <vt:lpstr>Questions?</vt:lpstr>
      <vt:lpstr>References and Resources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9</cp:revision>
  <cp:lastPrinted>2017-07-07T16:17:37Z</cp:lastPrinted>
  <dcterms:created xsi:type="dcterms:W3CDTF">2017-07-11T23:58:30Z</dcterms:created>
  <dcterms:modified xsi:type="dcterms:W3CDTF">2017-11-21T20:50:53Z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