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1"/>
  </p:notesMasterIdLst>
  <p:sldIdLst>
    <p:sldId id="321"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5190" autoAdjust="0"/>
  </p:normalViewPr>
  <p:slideViewPr>
    <p:cSldViewPr snapToGrid="0">
      <p:cViewPr varScale="1">
        <p:scale>
          <a:sx n="110" d="100"/>
          <a:sy n="110" d="100"/>
        </p:scale>
        <p:origin x="610" y="6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11/17/2017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care professionals help people with their personal appearance including styling hair, giving manicures, providing facial treatments and giving makeup advice. They also provide health and fitness training. Additional occupations include:</a:t>
            </a:r>
          </a:p>
          <a:p>
            <a:endParaRPr lang="en-US" dirty="0"/>
          </a:p>
          <a:p>
            <a:r>
              <a:rPr lang="en-US" dirty="0"/>
              <a:t>Barbers</a:t>
            </a:r>
          </a:p>
          <a:p>
            <a:r>
              <a:rPr lang="en-US" dirty="0"/>
              <a:t>Companions</a:t>
            </a:r>
          </a:p>
          <a:p>
            <a:r>
              <a:rPr lang="en-US" dirty="0"/>
              <a:t>Electrologists</a:t>
            </a:r>
          </a:p>
          <a:p>
            <a:r>
              <a:rPr lang="en-US" dirty="0"/>
              <a:t>Embalmers</a:t>
            </a:r>
          </a:p>
          <a:p>
            <a:r>
              <a:rPr lang="en-US" dirty="0"/>
              <a:t>Funeral directors/morticians/attendants</a:t>
            </a:r>
          </a:p>
          <a:p>
            <a:r>
              <a:rPr lang="en-US" dirty="0"/>
              <a:t>Hairdressers and hairstylists</a:t>
            </a:r>
          </a:p>
          <a:p>
            <a:r>
              <a:rPr lang="en-US" dirty="0"/>
              <a:t>Personal and home care aides</a:t>
            </a:r>
          </a:p>
          <a:p>
            <a:r>
              <a:rPr lang="en-US" dirty="0"/>
              <a:t>Personal trainers</a:t>
            </a:r>
          </a:p>
          <a:p>
            <a:r>
              <a:rPr lang="en-US" dirty="0"/>
              <a:t>Spa attendants</a:t>
            </a:r>
          </a:p>
          <a:p>
            <a:r>
              <a:rPr lang="en-US" dirty="0"/>
              <a:t>Massage therapists</a:t>
            </a:r>
          </a:p>
          <a:p>
            <a:endParaRPr lang="en-US" dirty="0"/>
          </a:p>
          <a:p>
            <a:r>
              <a:rPr lang="en-US" dirty="0"/>
              <a:t>What kind of ethics do these personal care services practice? Who benefits from these ethics?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503060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 Tips for building better communication skills in the salon</a:t>
            </a:r>
          </a:p>
          <a:p>
            <a:r>
              <a:rPr lang="en-US" dirty="0"/>
              <a:t>Today’s salon guests are very sophisticated and fashion aware. Here are five tips that can help build better communication in your salon behind the chair.</a:t>
            </a:r>
          </a:p>
          <a:p>
            <a:r>
              <a:rPr lang="en-US" dirty="0"/>
              <a:t>http://youtu.be/pzLIKoxwKnY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4095051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let what happens at home or in your personal life affect your work life. </a:t>
            </a:r>
          </a:p>
          <a:p>
            <a:endParaRPr lang="en-US" dirty="0"/>
          </a:p>
          <a:p>
            <a:r>
              <a:rPr lang="en-US" dirty="0"/>
              <a:t>Is it a good idea to date someone that you work with? Why or why not?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196599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Embezzlement occurs when a trusted employee takes either money or goods entrusted to them. They can be arrested, fined and/or sent to prison. </a:t>
            </a:r>
          </a:p>
          <a:p>
            <a:endParaRPr lang="en-US" dirty="0"/>
          </a:p>
          <a:p>
            <a:r>
              <a:rPr lang="en-US" dirty="0"/>
              <a:t>A 2010 report by TD Bank Financial Group estimated that employee theft played a role in the bankruptcy of one out of 10 failed small- to medium-sized businesses. A study of 23 large retail companies by loss-prevention consulting firm Jack L. Hayes International shows that 71,095 dishonest employees were apprehended in 2012, up 5.5 percent from 2011. In total, more than $50 million was recovered in those cases, up 7 percent from a year earlier. How would you feel if you were a business owner and this was occurring at your place of business?</a:t>
            </a:r>
          </a:p>
          <a:p>
            <a:r>
              <a:rPr lang="en-US" dirty="0"/>
              <a:t> </a:t>
            </a:r>
          </a:p>
          <a:p>
            <a:r>
              <a:rPr lang="en-US" dirty="0"/>
              <a:t>Wasting resources can cost money and lead to environmental problems.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428359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Services – Client Focused</a:t>
            </a:r>
          </a:p>
          <a:p>
            <a:r>
              <a:rPr lang="en-US" dirty="0"/>
              <a:t>Always provide appropriate quality services for your clients.</a:t>
            </a:r>
          </a:p>
          <a:p>
            <a:r>
              <a:rPr lang="en-US" dirty="0"/>
              <a:t>Confidential - All discussions with clients and services provided to clients must remain confidential.</a:t>
            </a:r>
          </a:p>
          <a:p>
            <a:r>
              <a:rPr lang="en-US" dirty="0"/>
              <a:t>If your client’s needs exceed your skill or capability, have an initial discussion with the client and attempt to refer the client to the appropriate professional or organization.</a:t>
            </a:r>
          </a:p>
          <a:p>
            <a:r>
              <a:rPr lang="en-US" dirty="0"/>
              <a:t>Strive always to be honest in thoroughly explaining the services you provide and the fee charged for your services.</a:t>
            </a:r>
          </a:p>
          <a:p>
            <a:r>
              <a:rPr lang="en-US" dirty="0"/>
              <a:t>Your client’s well-being, satisfaction and health should be your main concern as a professional.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2808153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Professionalism – Self Focused</a:t>
            </a:r>
          </a:p>
          <a:p>
            <a:r>
              <a:rPr lang="en-US" dirty="0"/>
              <a:t>Abide by all professional, local, state and federal requirements and regulations regarding cosmetology services.</a:t>
            </a:r>
          </a:p>
          <a:p>
            <a:r>
              <a:rPr lang="en-US" dirty="0"/>
              <a:t>Be aware that even when you are not working, your behavior reflects on your profession.</a:t>
            </a:r>
          </a:p>
          <a:p>
            <a:r>
              <a:rPr lang="en-US" dirty="0"/>
              <a:t>Be honest by informing potential clients concerning the services you offer through your website and other social media marketing strategies.</a:t>
            </a:r>
          </a:p>
          <a:p>
            <a:r>
              <a:rPr lang="en-US" dirty="0"/>
              <a:t>Continue to grow in your skills and techniques, continuing to educate yourself in becoming the best in your profession.</a:t>
            </a:r>
          </a:p>
          <a:p>
            <a:r>
              <a:rPr lang="en-US" dirty="0"/>
              <a:t>Contribute to your profession through networking and through supporting the growth of the profession by encouraging and helping others who seek to join the profession.</a:t>
            </a:r>
          </a:p>
          <a:p>
            <a:r>
              <a:rPr lang="en-US" dirty="0"/>
              <a:t>Make every effort to project professionalism and ethical behavior in how you conduct yourself at your place of business or place of employment.</a:t>
            </a:r>
          </a:p>
          <a:p>
            <a:r>
              <a:rPr lang="en-US" dirty="0"/>
              <a:t>Treat those with whom you work in a professional and supportive manner.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1261531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considered soft skills or transferable skills.  These are skills which individuals must develop, refine, practice and reinforce. Why are they called transferable skills? They are called transferable skills because you can transfer them from one situation or career to another. Here is a list of additional transferable skills:</a:t>
            </a:r>
          </a:p>
          <a:p>
            <a:endParaRPr lang="en-US" dirty="0"/>
          </a:p>
          <a:p>
            <a:r>
              <a:rPr lang="en-US" dirty="0"/>
              <a:t>Accepting responsibility</a:t>
            </a:r>
          </a:p>
          <a:p>
            <a:r>
              <a:rPr lang="en-US" dirty="0"/>
              <a:t>Completing projects on time</a:t>
            </a:r>
          </a:p>
          <a:p>
            <a:r>
              <a:rPr lang="en-US" dirty="0"/>
              <a:t>Cooperating</a:t>
            </a:r>
          </a:p>
          <a:p>
            <a:r>
              <a:rPr lang="en-US" dirty="0"/>
              <a:t>Decision making</a:t>
            </a:r>
          </a:p>
          <a:p>
            <a:r>
              <a:rPr lang="en-US" dirty="0"/>
              <a:t>Leadership</a:t>
            </a:r>
          </a:p>
          <a:p>
            <a:r>
              <a:rPr lang="en-US" dirty="0"/>
              <a:t>Management</a:t>
            </a:r>
          </a:p>
          <a:p>
            <a:r>
              <a:rPr lang="en-US" dirty="0"/>
              <a:t>Negotiating</a:t>
            </a:r>
          </a:p>
          <a:p>
            <a:r>
              <a:rPr lang="en-US" dirty="0"/>
              <a:t>Patience with difficult people</a:t>
            </a:r>
          </a:p>
          <a:p>
            <a:r>
              <a:rPr lang="en-US" dirty="0"/>
              <a:t>Problem solving</a:t>
            </a:r>
          </a:p>
          <a:p>
            <a:r>
              <a:rPr lang="en-US" dirty="0"/>
              <a:t>Setting priorities</a:t>
            </a:r>
          </a:p>
          <a:p>
            <a:r>
              <a:rPr lang="en-US" dirty="0"/>
              <a:t>Tactfulness</a:t>
            </a:r>
          </a:p>
          <a:p>
            <a:endParaRPr lang="en-US" dirty="0"/>
          </a:p>
          <a:p>
            <a:r>
              <a:rPr lang="en-US" dirty="0"/>
              <a:t>Can you think of skills you have that you can transfer to many different situations or careers?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46073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reliable employee: </a:t>
            </a:r>
          </a:p>
          <a:p>
            <a:r>
              <a:rPr lang="en-US" dirty="0"/>
              <a:t> </a:t>
            </a:r>
          </a:p>
          <a:p>
            <a:r>
              <a:rPr lang="en-US" dirty="0"/>
              <a:t>Arrives at work on time </a:t>
            </a:r>
          </a:p>
          <a:p>
            <a:r>
              <a:rPr lang="en-US" dirty="0"/>
              <a:t>Carries out a variety of assigned tasks without constant prompting</a:t>
            </a:r>
          </a:p>
          <a:p>
            <a:r>
              <a:rPr lang="en-US" dirty="0"/>
              <a:t>Committed - the quality that supports all your abilities and skills to build a strong work ethic </a:t>
            </a:r>
          </a:p>
          <a:p>
            <a:r>
              <a:rPr lang="en-US" dirty="0"/>
              <a:t>Gets enough rest to work effectively </a:t>
            </a:r>
          </a:p>
          <a:p>
            <a:r>
              <a:rPr lang="en-US" dirty="0"/>
              <a:t>Keeps personal matters separate from business matters</a:t>
            </a:r>
          </a:p>
          <a:p>
            <a:r>
              <a:rPr lang="en-US" dirty="0"/>
              <a:t>Maintains good personal, physical and mental health</a:t>
            </a:r>
          </a:p>
          <a:p>
            <a:r>
              <a:rPr lang="en-US" dirty="0"/>
              <a:t>Provides skilled and competent services</a:t>
            </a:r>
          </a:p>
          <a:p>
            <a:r>
              <a:rPr lang="en-US" dirty="0"/>
              <a:t>Takes on extra work when necessary without complaint </a:t>
            </a:r>
          </a:p>
          <a:p>
            <a:r>
              <a:rPr lang="en-US" dirty="0"/>
              <a:t>Works a full shift </a:t>
            </a:r>
          </a:p>
          <a:p>
            <a:endParaRPr lang="en-US" dirty="0"/>
          </a:p>
          <a:p>
            <a:r>
              <a:rPr lang="en-US" dirty="0"/>
              <a:t>In order to maintain high standards, the code of ethics dictates that each member needs to be a professionally trained cosmetologist who has undergone sufficient training so that he or she can handle his or her customers with care, upholding hygiene and safety standards. </a:t>
            </a:r>
          </a:p>
          <a:p>
            <a:endParaRPr lang="en-US" dirty="0"/>
          </a:p>
          <a:p>
            <a:r>
              <a:rPr lang="en-US" dirty="0"/>
              <a:t>Honesty - Give accurate information to clients. Employees admit their mistakes and find out how to prevent making them again. You also need to be courteous and sincere.</a:t>
            </a:r>
          </a:p>
          <a:p>
            <a:endParaRPr lang="en-US" dirty="0"/>
          </a:p>
          <a:p>
            <a:r>
              <a:rPr lang="en-US" dirty="0"/>
              <a:t>Interest of clients – Your clients are the bread and butter of your job. Always treat your customers with respect and maintain their confidentiality. Never share your client’s personal information or matters with others – even with your family or close friends.</a:t>
            </a:r>
          </a:p>
          <a:p>
            <a:endParaRPr lang="en-US" dirty="0"/>
          </a:p>
          <a:p>
            <a:r>
              <a:rPr lang="en-US" dirty="0"/>
              <a:t>Keep abreast of the latest information, techniques and skills by continuing your education in the field of cosmetology.</a:t>
            </a:r>
          </a:p>
          <a:p>
            <a:r>
              <a:rPr lang="en-US" dirty="0"/>
              <a:t>  </a:t>
            </a:r>
          </a:p>
          <a:p>
            <a:r>
              <a:rPr lang="en-US" dirty="0"/>
              <a:t>Respect and dignity – Treat each other well.  Be a team player – employees work with a large team. </a:t>
            </a:r>
          </a:p>
          <a:p>
            <a:endParaRPr lang="en-US" dirty="0"/>
          </a:p>
          <a:p>
            <a:r>
              <a:rPr lang="en-US" dirty="0"/>
              <a:t>How can joining a career and technical student organization help you build a good work ethic?</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3946742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determine whether a decision or action is based on sound workplace ethics, managers and employees should ask these questions. </a:t>
            </a:r>
          </a:p>
          <a:p>
            <a:endParaRPr lang="en-US" dirty="0"/>
          </a:p>
          <a:p>
            <a:r>
              <a:rPr lang="en-US" dirty="0"/>
              <a:t>Are all these valid questions to keep in mind as an employee? Why or why not?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3497980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Articles:</a:t>
            </a:r>
          </a:p>
          <a:p>
            <a:r>
              <a:rPr lang="en-US" dirty="0"/>
              <a:t>Advertising Ideas for Salon Services</a:t>
            </a:r>
            <a:br>
              <a:rPr lang="en-US" dirty="0"/>
            </a:br>
            <a:r>
              <a:rPr lang="en-US" dirty="0"/>
              <a:t>An effective advertising strategy is vital to making your salon a success.</a:t>
            </a:r>
            <a:br>
              <a:rPr lang="en-US" dirty="0"/>
            </a:br>
            <a:r>
              <a:rPr lang="en-US" dirty="0"/>
              <a:t>http://www.ehow.com/list_6819694_advertising-ideas-salon-services.html</a:t>
            </a:r>
          </a:p>
          <a:p>
            <a:r>
              <a:rPr lang="en-US" dirty="0"/>
              <a:t>How To Make a Flyer for a Beauty Salon</a:t>
            </a:r>
            <a:br>
              <a:rPr lang="en-US" dirty="0"/>
            </a:br>
            <a:r>
              <a:rPr lang="en-US" dirty="0"/>
              <a:t>A flyer can help attract potential customers.</a:t>
            </a:r>
            <a:br>
              <a:rPr lang="en-US" dirty="0"/>
            </a:br>
            <a:r>
              <a:rPr lang="en-US" dirty="0"/>
              <a:t>http://www.ehow.com/how_6595829_make-flyer-beauty-salon.html</a:t>
            </a:r>
          </a:p>
          <a:p>
            <a:r>
              <a:rPr lang="en-US" dirty="0"/>
              <a:t>How to Make a Flyer in Microsoft® Word</a:t>
            </a:r>
            <a:br>
              <a:rPr lang="en-US" dirty="0"/>
            </a:br>
            <a:r>
              <a:rPr lang="en-US" dirty="0"/>
              <a:t>Flyers are useful, low-cost advertising tools, and you can use Microsoft® Word to create flyers to your liking.</a:t>
            </a:r>
            <a:br>
              <a:rPr lang="en-US" dirty="0"/>
            </a:br>
            <a:r>
              <a:rPr lang="en-US" dirty="0"/>
              <a:t>http://www.ehow.com/how_4903668_flyer-microsoft-word.html</a:t>
            </a:r>
          </a:p>
          <a:p>
            <a:r>
              <a:rPr lang="en-US" dirty="0"/>
              <a:t>Images:</a:t>
            </a:r>
          </a:p>
          <a:p>
            <a:r>
              <a:rPr lang="en-US" dirty="0"/>
              <a:t>Microsoft Clip Art: Used with permission from Microsoft.</a:t>
            </a:r>
          </a:p>
          <a:p>
            <a:r>
              <a:rPr lang="en-US" dirty="0"/>
              <a:t>Textbooks:</a:t>
            </a:r>
          </a:p>
          <a:p>
            <a:r>
              <a:rPr lang="en-US" dirty="0" err="1"/>
              <a:t>lpert</a:t>
            </a:r>
            <a:r>
              <a:rPr lang="en-US" dirty="0"/>
              <a:t>, Arlene, and Milady Publishing Company. </a:t>
            </a:r>
            <a:r>
              <a:rPr lang="en-US" dirty="0" err="1"/>
              <a:t>Miladys</a:t>
            </a:r>
            <a:r>
              <a:rPr lang="en-US" dirty="0"/>
              <a:t> standard cosmetology 2004. Milady Pub Corp, 2002.</a:t>
            </a:r>
          </a:p>
          <a:p>
            <a:endParaRPr lang="en-US" dirty="0"/>
          </a:p>
          <a:p>
            <a:r>
              <a:rPr lang="en-US" dirty="0"/>
              <a:t>TDLR Law and rules </a:t>
            </a:r>
            <a:br>
              <a:rPr lang="en-US" dirty="0"/>
            </a:br>
            <a:r>
              <a:rPr lang="en-US" dirty="0"/>
              <a:t>http://www.license.state.tx.us</a:t>
            </a:r>
          </a:p>
          <a:p>
            <a:endParaRPr lang="en-US" dirty="0"/>
          </a:p>
          <a:p>
            <a:r>
              <a:rPr lang="en-US" dirty="0"/>
              <a:t>Five Tips for building better communication skills in the salon</a:t>
            </a:r>
            <a:br>
              <a:rPr lang="en-US" dirty="0"/>
            </a:br>
            <a:r>
              <a:rPr lang="en-US" dirty="0"/>
              <a:t>Today’s salon guests are very sophisticated and fashion aware. Here are five tips that can help build better communication in your salon behind the chair.</a:t>
            </a:r>
            <a:br>
              <a:rPr lang="en-US" dirty="0"/>
            </a:br>
            <a:r>
              <a:rPr lang="en-US" dirty="0"/>
              <a:t>http://youtu.be/pzLIKoxwKnY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2787072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Bureau of Labor Statistics, employment in personal care service occupations is anticipated to grow by 27 percent over the next decade, adding more than 1.3 million jobs. What factors contribute to this growth? </a:t>
            </a:r>
          </a:p>
          <a:p>
            <a:endParaRPr lang="en-US" dirty="0"/>
          </a:p>
          <a:p>
            <a:r>
              <a:rPr lang="en-US" dirty="0"/>
              <a:t>As consumers become more concerned with health, beauty and fitness, the number of cosmetic and health spas will rise, causing an increase in demand for workers in this group. The personal care and service group contains a wide variety of occupations; however, two of them—personal care aides and childcare workers—will account for nearly two-thirds of the group’s new jobs. </a:t>
            </a:r>
          </a:p>
          <a:p>
            <a:endParaRPr lang="en-US" dirty="0"/>
          </a:p>
          <a:p>
            <a:r>
              <a:rPr lang="en-US" dirty="0"/>
              <a:t>Personal and home care aides will experience increased demand as a growing number of elderly people require assistance with daily tasks.</a:t>
            </a:r>
          </a:p>
          <a:p>
            <a:endParaRPr lang="en-US" dirty="0"/>
          </a:p>
          <a:p>
            <a:r>
              <a:rPr lang="en-US" dirty="0"/>
              <a:t>What are other occupations in the personal care service industry?</a:t>
            </a:r>
          </a:p>
          <a:p>
            <a:endParaRPr lang="en-US" dirty="0"/>
          </a:p>
          <a:p>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431476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decide to enroll in the cosmetology program offered at school, there are steps you must take:</a:t>
            </a:r>
          </a:p>
          <a:p>
            <a:endParaRPr lang="en-US" dirty="0"/>
          </a:p>
          <a:p>
            <a:r>
              <a:rPr lang="en-US" dirty="0"/>
              <a:t>TDLR application: Students must complete this application and pay $25.00 by money order or credit card before they can begin to use a time clock to track student hours.</a:t>
            </a:r>
          </a:p>
          <a:p>
            <a:r>
              <a:rPr lang="en-US" dirty="0"/>
              <a:t>Student permits: TDLR Law, Sec. 1602.266</a:t>
            </a:r>
          </a:p>
          <a:p>
            <a:r>
              <a:rPr lang="en-US" dirty="0"/>
              <a:t>The department shall require a student enrolled in a school of cosmetology in this state to hold a permit stating the student’s name and the name of the school. The permit shall be displayed in a reasonable manner at the school.</a:t>
            </a:r>
          </a:p>
          <a:p>
            <a:r>
              <a:rPr lang="en-US" dirty="0"/>
              <a:t>The department shall issue a student permit to an applicant who submits an application to the department for a student permit accompanied by the required fee.</a:t>
            </a:r>
          </a:p>
          <a:p>
            <a:r>
              <a:rPr lang="en-US" dirty="0"/>
              <a:t>Licensing requirements: 1500 total clock hours</a:t>
            </a:r>
          </a:p>
          <a:p>
            <a:r>
              <a:rPr lang="en-US" dirty="0"/>
              <a:t>One thousand (1000) clock hours in the school</a:t>
            </a:r>
          </a:p>
          <a:p>
            <a:r>
              <a:rPr lang="en-US" dirty="0"/>
              <a:t>Five hundred (500) academic hours awarded upon graduation and completion of 1000 lab/class hours</a:t>
            </a:r>
          </a:p>
          <a:p>
            <a:r>
              <a:rPr lang="en-US" dirty="0"/>
              <a:t>Required practical applications</a:t>
            </a:r>
          </a:p>
          <a:p>
            <a:r>
              <a:rPr lang="en-US" dirty="0"/>
              <a:t>Mastery of the written and practical state exam</a:t>
            </a:r>
          </a:p>
          <a:p>
            <a:r>
              <a:rPr lang="en-US" dirty="0"/>
              <a:t>Technical skills: A small percentage (about 15%) of your success. Technical skills can include sterilization and sanitation procedures, hair care, nail care and skin care. </a:t>
            </a:r>
          </a:p>
          <a:p>
            <a:r>
              <a:rPr lang="en-US" dirty="0"/>
              <a:t>Interpersonal (people) and communication skills – 85% of your success</a:t>
            </a:r>
          </a:p>
          <a:p>
            <a:r>
              <a:rPr lang="en-US" dirty="0"/>
              <a:t>Personal image and hygiene</a:t>
            </a:r>
          </a:p>
          <a:p>
            <a:r>
              <a:rPr lang="en-US" dirty="0"/>
              <a:t>Goal setting</a:t>
            </a:r>
          </a:p>
          <a:p>
            <a:r>
              <a:rPr lang="en-US" dirty="0"/>
              <a:t>Reliability and punctuality</a:t>
            </a:r>
          </a:p>
          <a:p>
            <a:r>
              <a:rPr lang="en-US" dirty="0"/>
              <a:t>Communication</a:t>
            </a:r>
          </a:p>
          <a:p>
            <a:r>
              <a:rPr lang="en-US" dirty="0"/>
              <a:t>Sales capability</a:t>
            </a:r>
          </a:p>
          <a:p>
            <a:r>
              <a:rPr lang="en-US" dirty="0"/>
              <a:t>Student assets</a:t>
            </a:r>
          </a:p>
          <a:p>
            <a:r>
              <a:rPr lang="en-US" dirty="0"/>
              <a:t>Aspiration</a:t>
            </a:r>
          </a:p>
          <a:p>
            <a:r>
              <a:rPr lang="en-US" dirty="0"/>
              <a:t>Teamwork</a:t>
            </a:r>
          </a:p>
          <a:p>
            <a:r>
              <a:rPr lang="en-US" dirty="0"/>
              <a:t>Determination</a:t>
            </a:r>
          </a:p>
          <a:p>
            <a:r>
              <a:rPr lang="en-US" dirty="0"/>
              <a:t>Dedication</a:t>
            </a:r>
          </a:p>
          <a:p>
            <a:r>
              <a:rPr lang="en-US" dirty="0"/>
              <a:t>General school policies</a:t>
            </a:r>
          </a:p>
          <a:p>
            <a:r>
              <a:rPr lang="en-US" dirty="0"/>
              <a:t>Clocking procedures</a:t>
            </a:r>
          </a:p>
          <a:p>
            <a:r>
              <a:rPr lang="en-US" dirty="0"/>
              <a:t>Lockers</a:t>
            </a:r>
          </a:p>
          <a:p>
            <a:r>
              <a:rPr lang="en-US" dirty="0"/>
              <a:t>Dress code</a:t>
            </a:r>
          </a:p>
          <a:p>
            <a:r>
              <a:rPr lang="en-US" dirty="0"/>
              <a:t>Standards of conduct</a:t>
            </a:r>
          </a:p>
          <a:p>
            <a:r>
              <a:rPr lang="en-US" dirty="0"/>
              <a:t>Campus student handbook or student conduct code</a:t>
            </a:r>
          </a:p>
          <a:p>
            <a:r>
              <a:rPr lang="en-US" dirty="0"/>
              <a:t>Course requirements</a:t>
            </a:r>
          </a:p>
          <a:p>
            <a:r>
              <a:rPr lang="en-US" dirty="0"/>
              <a:t>Course of study handout</a:t>
            </a:r>
          </a:p>
          <a:p>
            <a:r>
              <a:rPr lang="en-US" dirty="0"/>
              <a:t>Course outline/syllabus</a:t>
            </a:r>
          </a:p>
          <a:p>
            <a:r>
              <a:rPr lang="en-US" dirty="0"/>
              <a:t>Grading policy</a:t>
            </a:r>
          </a:p>
          <a:p>
            <a:r>
              <a:rPr lang="en-US" dirty="0"/>
              <a:t>Ethical and legal conduct</a:t>
            </a:r>
          </a:p>
          <a:p>
            <a:endParaRPr lang="en-US" dirty="0"/>
          </a:p>
          <a:p>
            <a:r>
              <a:rPr lang="en-US" dirty="0"/>
              <a:t>For this lesson, we are going to focus on ethical and legal conduct in cosmetology.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775249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Operating a beauty salon isn't as relaxing as visiting one. Have you ever thought of operating your own beauty salon? What rules and regulations do you think apply to operating a beauty salon?</a:t>
            </a:r>
          </a:p>
          <a:p>
            <a:endParaRPr lang="en-US" dirty="0"/>
          </a:p>
          <a:p>
            <a:r>
              <a:rPr lang="en-US" dirty="0"/>
              <a:t>Many rules and regulations apply to the industry to ensure safety, responsible business practices and compliance with the law. Rules and regulations depend on what type of beauty salon you're operating and where your business is located, as they are set by state boards and city codes. The rules for hair salons are different than those for nail salons. What are the rules for our city?</a:t>
            </a:r>
          </a:p>
          <a:p>
            <a:endParaRPr lang="en-US" dirty="0"/>
          </a:p>
          <a:p>
            <a:r>
              <a:rPr lang="en-US" dirty="0"/>
              <a:t>Licensed employees - To ensure that your clients receive the best service, make sure your employees have the proper education and training to be qualified at their trade. Most states require beauty school graduates to pass an exam and earn a license to practice in their profession. We have already discussed the requirements for a Texas license.</a:t>
            </a:r>
          </a:p>
          <a:p>
            <a:endParaRPr lang="en-US" dirty="0"/>
          </a:p>
          <a:p>
            <a:r>
              <a:rPr lang="en-US" dirty="0"/>
              <a:t>Sanitation – Sanitation must be a top priority for a beauty salon to meet industry and client cleanliness standards. Many bacteria can be found in salons, making certain sanitation practices standard for all types of beauty salons. Every product, appliance or tool that comes in contact with a client must be disinfected and sanitized. What are some sanitation practices you have or have not observed in a salon?</a:t>
            </a:r>
          </a:p>
          <a:p>
            <a:endParaRPr lang="en-US" dirty="0"/>
          </a:p>
          <a:p>
            <a:r>
              <a:rPr lang="en-US" dirty="0"/>
              <a:t>Business license – Your business must obtain the proper licenses and certificates to meet legal standards. When opening or operating a spa, you must get all the licenses required by your state.</a:t>
            </a:r>
          </a:p>
          <a:p>
            <a:endParaRPr lang="en-US" dirty="0"/>
          </a:p>
          <a:p>
            <a:r>
              <a:rPr lang="en-US" dirty="0"/>
              <a:t>Hazardous chemical management - Employers and workers can take steps to protect health when working with products that contain potentially hazardous chemicals.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148890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percentage of people are removed from their job because of a lack of work ethics? 80 percent of people!</a:t>
            </a:r>
          </a:p>
          <a:p>
            <a:endParaRPr lang="en-US" dirty="0"/>
          </a:p>
          <a:p>
            <a:r>
              <a:rPr lang="en-US" dirty="0"/>
              <a:t>What are ethics? They are a set of (often unspoken – and generally understood) moral principles relating to a specified group, field or form of conduct.  A group of moral principles, standards of behavior or set of values regarding proper conduct in the workplace. </a:t>
            </a:r>
          </a:p>
          <a:p>
            <a:endParaRPr lang="en-US" dirty="0"/>
          </a:p>
          <a:p>
            <a:r>
              <a:rPr lang="en-US" dirty="0"/>
              <a:t>Ethics on the job often deal with a code of conduct or a set of principles for BOTH the employer and the employee. Ask for and offer some examples of workplace ethics from both the employer and the employee. </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90213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list of work ethics for an employer or a company might be:</a:t>
            </a:r>
          </a:p>
          <a:p>
            <a:endParaRPr lang="en-US" dirty="0"/>
          </a:p>
          <a:p>
            <a:r>
              <a:rPr lang="en-US" dirty="0"/>
              <a:t>• To provide a safe work environment for all staff and employees </a:t>
            </a:r>
          </a:p>
          <a:p>
            <a:r>
              <a:rPr lang="en-US" dirty="0"/>
              <a:t>• To treat employees with dignity and respect</a:t>
            </a:r>
          </a:p>
          <a:p>
            <a:r>
              <a:rPr lang="en-US" dirty="0"/>
              <a:t>• To provide a fair wage for the services rendered</a:t>
            </a:r>
          </a:p>
          <a:p>
            <a:r>
              <a:rPr lang="en-US" dirty="0"/>
              <a:t>• To handle all business transactions with integrity and honesty</a:t>
            </a:r>
          </a:p>
          <a:p>
            <a:endParaRPr lang="en-US" dirty="0"/>
          </a:p>
          <a:p>
            <a:r>
              <a:rPr lang="en-US" dirty="0"/>
              <a:t>A list of work ethics for an employee might be:</a:t>
            </a:r>
          </a:p>
          <a:p>
            <a:endParaRPr lang="en-US" dirty="0"/>
          </a:p>
          <a:p>
            <a:r>
              <a:rPr lang="en-US" dirty="0"/>
              <a:t>• To show up on time</a:t>
            </a:r>
          </a:p>
          <a:p>
            <a:r>
              <a:rPr lang="en-US" dirty="0"/>
              <a:t>• To tend to company business the whole time while at work; giving it 100% </a:t>
            </a:r>
          </a:p>
          <a:p>
            <a:r>
              <a:rPr lang="en-US" dirty="0"/>
              <a:t>• To treat the company’s resources, equipment and products with care</a:t>
            </a:r>
          </a:p>
          <a:p>
            <a:r>
              <a:rPr lang="en-US" dirty="0"/>
              <a:t>• To give respect to the company by working with honesty and integrity</a:t>
            </a:r>
          </a:p>
          <a:p>
            <a:endParaRPr lang="en-US" dirty="0"/>
          </a:p>
          <a:p>
            <a:r>
              <a:rPr lang="en-US" dirty="0"/>
              <a:t>Ask the students to list some ethical issues that might come up at work.</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429202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work ethic is an attitude that combines hard work, good performance and dependable results. </a:t>
            </a:r>
          </a:p>
          <a:p>
            <a:endParaRPr lang="en-US" dirty="0"/>
          </a:p>
          <a:p>
            <a:r>
              <a:rPr lang="en-US" dirty="0"/>
              <a:t>How can your ethics help you develop strong relationships in a work environment?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441362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Professionals do not use profanity on the job and avoid gossip. </a:t>
            </a:r>
          </a:p>
          <a:p>
            <a:r>
              <a:rPr lang="en-US" dirty="0"/>
              <a:t> </a:t>
            </a:r>
          </a:p>
          <a:p>
            <a:r>
              <a:rPr lang="en-US" dirty="0"/>
              <a:t>Can you think of any other descriptions for professional behavior?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38013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skills</a:t>
            </a:r>
          </a:p>
          <a:p>
            <a:r>
              <a:rPr lang="en-US" dirty="0"/>
              <a:t>Client communication: Direct the conversation. Do not gossip or complain. Do not talk about personal issues, politics or religion. Talk about beauty and fashion. Be a good listener.</a:t>
            </a:r>
          </a:p>
          <a:p>
            <a:r>
              <a:rPr lang="en-US" dirty="0"/>
              <a:t>In-salon communication with co-workers. The same as above applies.</a:t>
            </a:r>
          </a:p>
          <a:p>
            <a:r>
              <a:rPr lang="en-US" dirty="0"/>
              <a:t>Discuss the importance of communicating effectively with co-workers.</a:t>
            </a:r>
          </a:p>
          <a:p>
            <a:endParaRPr lang="en-US" dirty="0"/>
          </a:p>
          <a:p>
            <a:r>
              <a:rPr lang="en-US" dirty="0"/>
              <a:t>Clerical development</a:t>
            </a:r>
          </a:p>
          <a:p>
            <a:r>
              <a:rPr lang="en-US" dirty="0"/>
              <a:t>Have clients complete an intake form – also called a client questionnaire or consultation card. This can be a good tool to open up communication lines and build an excellent relationship with your clients.</a:t>
            </a:r>
          </a:p>
          <a:p>
            <a:endParaRPr lang="en-US" dirty="0"/>
          </a:p>
          <a:p>
            <a:r>
              <a:rPr lang="en-US" dirty="0"/>
              <a:t>Customer service</a:t>
            </a:r>
          </a:p>
          <a:p>
            <a:r>
              <a:rPr lang="en-US" dirty="0"/>
              <a:t>Keeping your clients happy and providing them with the best customer service should be your number one priority.</a:t>
            </a:r>
          </a:p>
          <a:p>
            <a:endParaRPr lang="en-US" dirty="0"/>
          </a:p>
          <a:p>
            <a:r>
              <a:rPr lang="en-US" dirty="0"/>
              <a:t>Personality qualities </a:t>
            </a:r>
          </a:p>
          <a:p>
            <a:r>
              <a:rPr lang="en-US" dirty="0"/>
              <a:t>Project a positive attitude</a:t>
            </a:r>
          </a:p>
          <a:p>
            <a:r>
              <a:rPr lang="en-US" dirty="0"/>
              <a:t>Manners: Good human relations, kind and considerate</a:t>
            </a:r>
          </a:p>
          <a:p>
            <a:r>
              <a:rPr lang="en-US" dirty="0"/>
              <a:t>Maintain professional appearance, personal hygiene and behavior</a:t>
            </a:r>
          </a:p>
          <a:p>
            <a:r>
              <a:rPr lang="en-US" dirty="0"/>
              <a:t>Demonstrate correct client care and professionalism at all times</a:t>
            </a:r>
          </a:p>
          <a:p>
            <a:r>
              <a:rPr lang="en-US" dirty="0"/>
              <a:t>Project professionalism, confidence and enthusiasm when providing information</a:t>
            </a:r>
          </a:p>
          <a:p>
            <a:r>
              <a:rPr lang="en-US" dirty="0"/>
              <a:t>Your personal qualities play an important role in how your non-verbal communication is perceived by your clients.</a:t>
            </a:r>
          </a:p>
          <a:p>
            <a:endParaRPr lang="en-US" dirty="0"/>
          </a:p>
          <a:p>
            <a:r>
              <a:rPr lang="en-US" dirty="0"/>
              <a:t>Salon fundamentals</a:t>
            </a:r>
          </a:p>
          <a:p>
            <a:r>
              <a:rPr lang="en-US" dirty="0"/>
              <a:t>Provide good customer service</a:t>
            </a:r>
          </a:p>
          <a:p>
            <a:r>
              <a:rPr lang="en-US" dirty="0"/>
              <a:t>Demonstrate respect to clients</a:t>
            </a:r>
          </a:p>
          <a:p>
            <a:r>
              <a:rPr lang="en-US" dirty="0"/>
              <a:t>Explaining treatment/service/product to the clients </a:t>
            </a:r>
          </a:p>
          <a:p>
            <a:r>
              <a:rPr lang="en-US" dirty="0"/>
              <a:t>Demonstrate good communication skills </a:t>
            </a:r>
          </a:p>
          <a:p>
            <a:endParaRPr lang="en-US" dirty="0"/>
          </a:p>
          <a:p>
            <a:r>
              <a:rPr lang="en-US" dirty="0"/>
              <a:t>Salon management</a:t>
            </a:r>
          </a:p>
          <a:p>
            <a:r>
              <a:rPr lang="en-US" dirty="0"/>
              <a:t>Salon manager is a potential career path for a cosmetologist, but it requires a very different skill set. What are some responsibilities as a manager?</a:t>
            </a:r>
          </a:p>
          <a:p>
            <a:r>
              <a:rPr lang="en-US" dirty="0"/>
              <a:t>Some answers could include:</a:t>
            </a:r>
          </a:p>
          <a:p>
            <a:r>
              <a:rPr lang="en-US" dirty="0"/>
              <a:t>Having an aptitude for math and accounting</a:t>
            </a:r>
          </a:p>
          <a:p>
            <a:r>
              <a:rPr lang="en-US" dirty="0"/>
              <a:t>Being able to read documents such as profit and loss statements</a:t>
            </a:r>
          </a:p>
          <a:p>
            <a:r>
              <a:rPr lang="en-US" dirty="0"/>
              <a:t>Understanding marketing</a:t>
            </a:r>
          </a:p>
          <a:p>
            <a:r>
              <a:rPr lang="en-US" dirty="0"/>
              <a:t>Keeping clients and employees happy</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4159676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Ethics and the Work Environment </a:t>
            </a:r>
          </a:p>
          <a:p>
            <a:endParaRPr lang="en-US" dirty="0"/>
          </a:p>
          <a:p>
            <a:pPr lvl="1"/>
            <a:r>
              <a:rPr lang="en-US" dirty="0"/>
              <a:t>Introduction to Cosmetology</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1742150" y="2693209"/>
            <a:ext cx="10059452" cy="876300"/>
          </a:xfrm>
        </p:spPr>
        <p:txBody>
          <a:bodyPr/>
          <a:lstStyle/>
          <a:p>
            <a:pPr algn="ctr"/>
            <a:r>
              <a:rPr lang="en-US" dirty="0"/>
              <a:t>What do professional ethics in cosmetology include?</a:t>
            </a:r>
          </a:p>
        </p:txBody>
      </p:sp>
    </p:spTree>
    <p:extLst>
      <p:ext uri="{BB962C8B-B14F-4D97-AF65-F5344CB8AC3E}">
        <p14:creationId xmlns:p14="http://schemas.microsoft.com/office/powerpoint/2010/main" val="47632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Professional Ethics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Professionalism</a:t>
            </a:r>
          </a:p>
          <a:p>
            <a:pPr lvl="1"/>
            <a:r>
              <a:rPr lang="en-US" dirty="0"/>
              <a:t>Personal life</a:t>
            </a:r>
          </a:p>
          <a:p>
            <a:pPr lvl="1"/>
            <a:r>
              <a:rPr lang="en-US" dirty="0"/>
              <a:t>Respect for resources</a:t>
            </a:r>
          </a:p>
          <a:p>
            <a:pPr lvl="1"/>
            <a:r>
              <a:rPr lang="en-US" dirty="0"/>
              <a:t>Guidelines for professional ethics</a:t>
            </a:r>
          </a:p>
          <a:p>
            <a:pPr lvl="1"/>
            <a:endParaRPr lang="en-US" dirty="0"/>
          </a:p>
        </p:txBody>
      </p:sp>
      <p:pic>
        <p:nvPicPr>
          <p:cNvPr id="4" name="Picture 3">
            <a:extLst>
              <a:ext uri="{FF2B5EF4-FFF2-40B4-BE49-F238E27FC236}">
                <a16:creationId xmlns:a16="http://schemas.microsoft.com/office/drawing/2014/main" id="{0F7CBED2-EE69-4662-8777-28BBFC3C2237}"/>
              </a:ext>
            </a:extLst>
          </p:cNvPr>
          <p:cNvPicPr>
            <a:picLocks noChangeAspect="1"/>
          </p:cNvPicPr>
          <p:nvPr/>
        </p:nvPicPr>
        <p:blipFill>
          <a:blip r:embed="rId3"/>
          <a:stretch>
            <a:fillRect/>
          </a:stretch>
        </p:blipFill>
        <p:spPr>
          <a:xfrm>
            <a:off x="8501285" y="2815770"/>
            <a:ext cx="2063765" cy="3243815"/>
          </a:xfrm>
          <a:prstGeom prst="rect">
            <a:avLst/>
          </a:prstGeom>
        </p:spPr>
      </p:pic>
    </p:spTree>
    <p:extLst>
      <p:ext uri="{BB962C8B-B14F-4D97-AF65-F5344CB8AC3E}">
        <p14:creationId xmlns:p14="http://schemas.microsoft.com/office/powerpoint/2010/main" val="287936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Professionalism</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Professionalism includes being:</a:t>
            </a:r>
          </a:p>
          <a:p>
            <a:pPr lvl="2"/>
            <a:r>
              <a:rPr lang="en-US" dirty="0"/>
              <a:t>Dependable</a:t>
            </a:r>
          </a:p>
          <a:p>
            <a:pPr lvl="2"/>
            <a:r>
              <a:rPr lang="en-US" dirty="0"/>
              <a:t>On time</a:t>
            </a:r>
          </a:p>
          <a:p>
            <a:pPr lvl="2"/>
            <a:r>
              <a:rPr lang="en-US" dirty="0"/>
              <a:t>Polite</a:t>
            </a:r>
          </a:p>
          <a:p>
            <a:pPr lvl="2"/>
            <a:r>
              <a:rPr lang="en-US" dirty="0"/>
              <a:t>Respectful</a:t>
            </a:r>
          </a:p>
          <a:p>
            <a:pPr lvl="1"/>
            <a:endParaRPr lang="en-US" dirty="0"/>
          </a:p>
        </p:txBody>
      </p:sp>
      <p:pic>
        <p:nvPicPr>
          <p:cNvPr id="4" name="Picture 3">
            <a:extLst>
              <a:ext uri="{FF2B5EF4-FFF2-40B4-BE49-F238E27FC236}">
                <a16:creationId xmlns:a16="http://schemas.microsoft.com/office/drawing/2014/main" id="{2F4D0F4A-AD55-4CF0-B524-D4278889187A}"/>
              </a:ext>
            </a:extLst>
          </p:cNvPr>
          <p:cNvPicPr>
            <a:picLocks noChangeAspect="1"/>
          </p:cNvPicPr>
          <p:nvPr/>
        </p:nvPicPr>
        <p:blipFill>
          <a:blip r:embed="rId3"/>
          <a:stretch>
            <a:fillRect/>
          </a:stretch>
        </p:blipFill>
        <p:spPr>
          <a:xfrm>
            <a:off x="8168901" y="3026228"/>
            <a:ext cx="2375426" cy="2876748"/>
          </a:xfrm>
          <a:prstGeom prst="rect">
            <a:avLst/>
          </a:prstGeom>
        </p:spPr>
      </p:pic>
    </p:spTree>
    <p:extLst>
      <p:ext uri="{BB962C8B-B14F-4D97-AF65-F5344CB8AC3E}">
        <p14:creationId xmlns:p14="http://schemas.microsoft.com/office/powerpoint/2010/main" val="3740107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Skills Needed in Cosmetology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Communication skills</a:t>
            </a:r>
          </a:p>
          <a:p>
            <a:pPr lvl="1"/>
            <a:r>
              <a:rPr lang="en-US" dirty="0"/>
              <a:t>Clerical development</a:t>
            </a:r>
          </a:p>
          <a:p>
            <a:pPr lvl="1"/>
            <a:r>
              <a:rPr lang="en-US" dirty="0"/>
              <a:t>Customer service</a:t>
            </a:r>
          </a:p>
          <a:p>
            <a:pPr lvl="1"/>
            <a:r>
              <a:rPr lang="en-US" dirty="0"/>
              <a:t>Personal qualities</a:t>
            </a:r>
          </a:p>
          <a:p>
            <a:pPr lvl="1"/>
            <a:r>
              <a:rPr lang="en-US" dirty="0"/>
              <a:t>Salon fundamentals</a:t>
            </a:r>
          </a:p>
          <a:p>
            <a:pPr lvl="1"/>
            <a:r>
              <a:rPr lang="en-US" dirty="0"/>
              <a:t>Salon management</a:t>
            </a:r>
          </a:p>
          <a:p>
            <a:pPr lvl="1"/>
            <a:endParaRPr lang="en-US" dirty="0"/>
          </a:p>
        </p:txBody>
      </p:sp>
      <p:pic>
        <p:nvPicPr>
          <p:cNvPr id="4" name="Picture 3">
            <a:extLst>
              <a:ext uri="{FF2B5EF4-FFF2-40B4-BE49-F238E27FC236}">
                <a16:creationId xmlns:a16="http://schemas.microsoft.com/office/drawing/2014/main" id="{AF3403E8-86EE-4E2E-B071-E2A15BA9B22C}"/>
              </a:ext>
            </a:extLst>
          </p:cNvPr>
          <p:cNvPicPr>
            <a:picLocks noChangeAspect="1"/>
          </p:cNvPicPr>
          <p:nvPr/>
        </p:nvPicPr>
        <p:blipFill>
          <a:blip r:embed="rId3"/>
          <a:stretch>
            <a:fillRect/>
          </a:stretch>
        </p:blipFill>
        <p:spPr>
          <a:xfrm>
            <a:off x="7918120" y="3429000"/>
            <a:ext cx="3104058" cy="2581220"/>
          </a:xfrm>
          <a:prstGeom prst="rect">
            <a:avLst/>
          </a:prstGeom>
        </p:spPr>
      </p:pic>
    </p:spTree>
    <p:extLst>
      <p:ext uri="{BB962C8B-B14F-4D97-AF65-F5344CB8AC3E}">
        <p14:creationId xmlns:p14="http://schemas.microsoft.com/office/powerpoint/2010/main" val="139561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Communication Skills Needed in Cosmetology</a:t>
            </a:r>
          </a:p>
        </p:txBody>
      </p:sp>
      <p:pic>
        <p:nvPicPr>
          <p:cNvPr id="4" name="Picture 3">
            <a:extLst>
              <a:ext uri="{FF2B5EF4-FFF2-40B4-BE49-F238E27FC236}">
                <a16:creationId xmlns:a16="http://schemas.microsoft.com/office/drawing/2014/main" id="{EF2F8538-93A0-4A74-9C2B-DBDB31DDBF15}"/>
              </a:ext>
            </a:extLst>
          </p:cNvPr>
          <p:cNvPicPr>
            <a:picLocks noChangeAspect="1"/>
          </p:cNvPicPr>
          <p:nvPr/>
        </p:nvPicPr>
        <p:blipFill>
          <a:blip r:embed="rId3"/>
          <a:stretch>
            <a:fillRect/>
          </a:stretch>
        </p:blipFill>
        <p:spPr>
          <a:xfrm>
            <a:off x="5132805" y="2467429"/>
            <a:ext cx="2770815" cy="2766143"/>
          </a:xfrm>
          <a:prstGeom prst="rect">
            <a:avLst/>
          </a:prstGeom>
        </p:spPr>
      </p:pic>
    </p:spTree>
    <p:extLst>
      <p:ext uri="{BB962C8B-B14F-4D97-AF65-F5344CB8AC3E}">
        <p14:creationId xmlns:p14="http://schemas.microsoft.com/office/powerpoint/2010/main" val="270247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Personal Life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Separate work life from private life</a:t>
            </a:r>
          </a:p>
          <a:p>
            <a:pPr lvl="1"/>
            <a:r>
              <a:rPr lang="en-US" dirty="0"/>
              <a:t>Avoid discussing personal problems</a:t>
            </a:r>
          </a:p>
          <a:p>
            <a:pPr lvl="1"/>
            <a:r>
              <a:rPr lang="en-US" dirty="0"/>
              <a:t>Keep personal telephone calls to a minimum</a:t>
            </a:r>
          </a:p>
          <a:p>
            <a:pPr lvl="1"/>
            <a:endParaRPr lang="en-US" dirty="0"/>
          </a:p>
        </p:txBody>
      </p:sp>
      <p:pic>
        <p:nvPicPr>
          <p:cNvPr id="4" name="Picture 3">
            <a:extLst>
              <a:ext uri="{FF2B5EF4-FFF2-40B4-BE49-F238E27FC236}">
                <a16:creationId xmlns:a16="http://schemas.microsoft.com/office/drawing/2014/main" id="{D968A8B1-8FBB-4FA3-B4FC-190EAEE36E40}"/>
              </a:ext>
            </a:extLst>
          </p:cNvPr>
          <p:cNvPicPr>
            <a:picLocks noChangeAspect="1"/>
          </p:cNvPicPr>
          <p:nvPr/>
        </p:nvPicPr>
        <p:blipFill>
          <a:blip r:embed="rId3"/>
          <a:stretch>
            <a:fillRect/>
          </a:stretch>
        </p:blipFill>
        <p:spPr>
          <a:xfrm>
            <a:off x="8284719" y="3214915"/>
            <a:ext cx="2445105" cy="2594140"/>
          </a:xfrm>
          <a:prstGeom prst="rect">
            <a:avLst/>
          </a:prstGeom>
        </p:spPr>
      </p:pic>
    </p:spTree>
    <p:extLst>
      <p:ext uri="{BB962C8B-B14F-4D97-AF65-F5344CB8AC3E}">
        <p14:creationId xmlns:p14="http://schemas.microsoft.com/office/powerpoint/2010/main" val="2296321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Do Not Steal or Waste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200" dirty="0"/>
              <a:t>Stealing is:</a:t>
            </a:r>
          </a:p>
          <a:p>
            <a:pPr lvl="2"/>
            <a:r>
              <a:rPr lang="en-US" sz="2000" dirty="0"/>
              <a:t>Illegal</a:t>
            </a:r>
          </a:p>
          <a:p>
            <a:pPr lvl="2"/>
            <a:r>
              <a:rPr lang="en-US" sz="2000" dirty="0"/>
              <a:t>Unethical</a:t>
            </a:r>
          </a:p>
          <a:p>
            <a:pPr lvl="1"/>
            <a:r>
              <a:rPr lang="en-US" sz="2200" dirty="0"/>
              <a:t>Do not take items such as: </a:t>
            </a:r>
          </a:p>
          <a:p>
            <a:pPr lvl="2"/>
            <a:r>
              <a:rPr lang="en-US" sz="2000" dirty="0"/>
              <a:t>Beauty supplies </a:t>
            </a:r>
          </a:p>
          <a:p>
            <a:pPr lvl="2"/>
            <a:r>
              <a:rPr lang="en-US" sz="2000" dirty="0"/>
              <a:t>Cash</a:t>
            </a:r>
          </a:p>
          <a:p>
            <a:pPr lvl="2"/>
            <a:r>
              <a:rPr lang="en-US" sz="2000" dirty="0"/>
              <a:t>Equipment</a:t>
            </a:r>
          </a:p>
          <a:p>
            <a:pPr lvl="2"/>
            <a:r>
              <a:rPr lang="en-US" sz="2000" dirty="0"/>
              <a:t>Inventory</a:t>
            </a:r>
          </a:p>
          <a:p>
            <a:pPr lvl="2"/>
            <a:r>
              <a:rPr lang="en-US" sz="2000" dirty="0"/>
              <a:t>Property	</a:t>
            </a:r>
          </a:p>
          <a:p>
            <a:pPr lvl="1"/>
            <a:r>
              <a:rPr lang="en-US" sz="2200" dirty="0"/>
              <a:t>Wasting resources costs the company money</a:t>
            </a:r>
          </a:p>
          <a:p>
            <a:pPr lvl="2"/>
            <a:r>
              <a:rPr lang="en-US" sz="2000" dirty="0"/>
              <a:t>Recycle items such as:</a:t>
            </a:r>
          </a:p>
          <a:p>
            <a:pPr lvl="3"/>
            <a:r>
              <a:rPr lang="en-US" sz="1800" dirty="0"/>
              <a:t>Magazines</a:t>
            </a:r>
          </a:p>
          <a:p>
            <a:pPr lvl="3"/>
            <a:r>
              <a:rPr lang="en-US" sz="1800" dirty="0"/>
              <a:t>Paper products</a:t>
            </a:r>
          </a:p>
          <a:p>
            <a:pPr lvl="3"/>
            <a:r>
              <a:rPr lang="en-US" sz="1800" dirty="0"/>
              <a:t>Plastic bottles</a:t>
            </a:r>
          </a:p>
          <a:p>
            <a:pPr lvl="1"/>
            <a:endParaRPr lang="en-US" dirty="0"/>
          </a:p>
        </p:txBody>
      </p:sp>
      <p:pic>
        <p:nvPicPr>
          <p:cNvPr id="4" name="Picture 3">
            <a:extLst>
              <a:ext uri="{FF2B5EF4-FFF2-40B4-BE49-F238E27FC236}">
                <a16:creationId xmlns:a16="http://schemas.microsoft.com/office/drawing/2014/main" id="{9B78D4FF-AE47-4478-882C-BF7C447A9EF5}"/>
              </a:ext>
            </a:extLst>
          </p:cNvPr>
          <p:cNvPicPr>
            <a:picLocks noChangeAspect="1"/>
          </p:cNvPicPr>
          <p:nvPr/>
        </p:nvPicPr>
        <p:blipFill>
          <a:blip r:embed="rId3"/>
          <a:stretch>
            <a:fillRect/>
          </a:stretch>
        </p:blipFill>
        <p:spPr>
          <a:xfrm>
            <a:off x="7944768" y="3360056"/>
            <a:ext cx="2465602" cy="2316035"/>
          </a:xfrm>
          <a:prstGeom prst="rect">
            <a:avLst/>
          </a:prstGeom>
        </p:spPr>
      </p:pic>
    </p:spTree>
    <p:extLst>
      <p:ext uri="{BB962C8B-B14F-4D97-AF65-F5344CB8AC3E}">
        <p14:creationId xmlns:p14="http://schemas.microsoft.com/office/powerpoint/2010/main" val="2758585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1620427" y="2457682"/>
            <a:ext cx="10059452" cy="876300"/>
          </a:xfrm>
        </p:spPr>
        <p:txBody>
          <a:bodyPr/>
          <a:lstStyle/>
          <a:p>
            <a:pPr algn="ctr"/>
            <a:r>
              <a:rPr lang="en-US" dirty="0"/>
              <a:t>Guidelines for Professional Ethics</a:t>
            </a:r>
          </a:p>
        </p:txBody>
      </p:sp>
    </p:spTree>
    <p:extLst>
      <p:ext uri="{BB962C8B-B14F-4D97-AF65-F5344CB8AC3E}">
        <p14:creationId xmlns:p14="http://schemas.microsoft.com/office/powerpoint/2010/main" val="2999024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Services – Client Focused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Be honest in explaining the services you provide</a:t>
            </a:r>
          </a:p>
          <a:p>
            <a:pPr lvl="1"/>
            <a:r>
              <a:rPr lang="en-US" dirty="0"/>
              <a:t>Confidentiality</a:t>
            </a:r>
          </a:p>
          <a:p>
            <a:pPr lvl="1"/>
            <a:r>
              <a:rPr lang="en-US" dirty="0"/>
              <a:t>Do not attempt to provide a service which exceeds your skill or capability</a:t>
            </a:r>
          </a:p>
          <a:p>
            <a:pPr lvl="1"/>
            <a:r>
              <a:rPr lang="en-US" dirty="0"/>
              <a:t>Provide quality care for clients</a:t>
            </a:r>
          </a:p>
          <a:p>
            <a:pPr lvl="1"/>
            <a:r>
              <a:rPr lang="en-US" dirty="0"/>
              <a:t>Satisfaction and health</a:t>
            </a:r>
          </a:p>
          <a:p>
            <a:pPr lvl="1"/>
            <a:endParaRPr lang="en-US" dirty="0"/>
          </a:p>
        </p:txBody>
      </p:sp>
      <p:pic>
        <p:nvPicPr>
          <p:cNvPr id="4" name="Picture 3">
            <a:extLst>
              <a:ext uri="{FF2B5EF4-FFF2-40B4-BE49-F238E27FC236}">
                <a16:creationId xmlns:a16="http://schemas.microsoft.com/office/drawing/2014/main" id="{3A5A96A8-F6CB-4534-AF3F-1D0F0DE4EE08}"/>
              </a:ext>
            </a:extLst>
          </p:cNvPr>
          <p:cNvPicPr>
            <a:picLocks noChangeAspect="1"/>
          </p:cNvPicPr>
          <p:nvPr/>
        </p:nvPicPr>
        <p:blipFill>
          <a:blip r:embed="rId3"/>
          <a:stretch>
            <a:fillRect/>
          </a:stretch>
        </p:blipFill>
        <p:spPr>
          <a:xfrm>
            <a:off x="5658230" y="3485692"/>
            <a:ext cx="2571668" cy="2669046"/>
          </a:xfrm>
          <a:prstGeom prst="rect">
            <a:avLst/>
          </a:prstGeom>
        </p:spPr>
      </p:pic>
    </p:spTree>
    <p:extLst>
      <p:ext uri="{BB962C8B-B14F-4D97-AF65-F5344CB8AC3E}">
        <p14:creationId xmlns:p14="http://schemas.microsoft.com/office/powerpoint/2010/main" val="2583102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Professionalism – Self Focused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Abide by all professional requirements and regulations</a:t>
            </a:r>
          </a:p>
          <a:p>
            <a:pPr lvl="1"/>
            <a:r>
              <a:rPr lang="en-US" dirty="0"/>
              <a:t>Behavior reflects on your profession</a:t>
            </a:r>
          </a:p>
          <a:p>
            <a:pPr lvl="1"/>
            <a:r>
              <a:rPr lang="en-US" dirty="0"/>
              <a:t>Be honest concerning the services you provide</a:t>
            </a:r>
          </a:p>
          <a:p>
            <a:pPr lvl="1"/>
            <a:r>
              <a:rPr lang="en-US" dirty="0"/>
              <a:t>Be professional and supportive</a:t>
            </a:r>
          </a:p>
          <a:p>
            <a:pPr lvl="1"/>
            <a:r>
              <a:rPr lang="en-US" dirty="0"/>
              <a:t>Continue to grow in skills and techniques</a:t>
            </a:r>
          </a:p>
          <a:p>
            <a:pPr lvl="1"/>
            <a:endParaRPr lang="en-US" dirty="0"/>
          </a:p>
        </p:txBody>
      </p:sp>
      <p:pic>
        <p:nvPicPr>
          <p:cNvPr id="4" name="Picture 3">
            <a:extLst>
              <a:ext uri="{FF2B5EF4-FFF2-40B4-BE49-F238E27FC236}">
                <a16:creationId xmlns:a16="http://schemas.microsoft.com/office/drawing/2014/main" id="{25B3FAB5-89C9-4B12-ADBF-30478D54BE21}"/>
              </a:ext>
            </a:extLst>
          </p:cNvPr>
          <p:cNvPicPr>
            <a:picLocks noChangeAspect="1"/>
          </p:cNvPicPr>
          <p:nvPr/>
        </p:nvPicPr>
        <p:blipFill>
          <a:blip r:embed="rId3"/>
          <a:stretch>
            <a:fillRect/>
          </a:stretch>
        </p:blipFill>
        <p:spPr>
          <a:xfrm>
            <a:off x="8426763" y="3614058"/>
            <a:ext cx="2309618" cy="2216488"/>
          </a:xfrm>
          <a:prstGeom prst="rect">
            <a:avLst/>
          </a:prstGeom>
        </p:spPr>
      </p:pic>
    </p:spTree>
    <p:extLst>
      <p:ext uri="{BB962C8B-B14F-4D97-AF65-F5344CB8AC3E}">
        <p14:creationId xmlns:p14="http://schemas.microsoft.com/office/powerpoint/2010/main" val="2714073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Human Relations Soft Skills/Transferable Skills</a:t>
            </a:r>
          </a:p>
        </p:txBody>
      </p:sp>
      <p:pic>
        <p:nvPicPr>
          <p:cNvPr id="4" name="Content Placeholder 3">
            <a:extLst>
              <a:ext uri="{FF2B5EF4-FFF2-40B4-BE49-F238E27FC236}">
                <a16:creationId xmlns:a16="http://schemas.microsoft.com/office/drawing/2014/main" id="{DB3B5749-5F0D-46E4-A019-8D4D4E9F486C}"/>
              </a:ext>
            </a:extLst>
          </p:cNvPr>
          <p:cNvPicPr>
            <a:picLocks noGrp="1" noChangeAspect="1"/>
          </p:cNvPicPr>
          <p:nvPr>
            <p:ph sz="half" idx="1"/>
          </p:nvPr>
        </p:nvPicPr>
        <p:blipFill>
          <a:blip r:embed="rId3"/>
          <a:stretch>
            <a:fillRect/>
          </a:stretch>
        </p:blipFill>
        <p:spPr>
          <a:xfrm>
            <a:off x="2169886" y="2008489"/>
            <a:ext cx="8456028" cy="3766039"/>
          </a:xfrm>
          <a:prstGeom prst="rect">
            <a:avLst/>
          </a:prstGeom>
        </p:spPr>
      </p:pic>
    </p:spTree>
    <p:extLst>
      <p:ext uri="{BB962C8B-B14F-4D97-AF65-F5344CB8AC3E}">
        <p14:creationId xmlns:p14="http://schemas.microsoft.com/office/powerpoint/2010/main" val="1436282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Work Ethic Qualities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endParaRPr lang="en-US" dirty="0"/>
          </a:p>
          <a:p>
            <a:pPr lvl="1"/>
            <a:endParaRPr lang="en-US" dirty="0"/>
          </a:p>
        </p:txBody>
      </p:sp>
      <p:pic>
        <p:nvPicPr>
          <p:cNvPr id="5" name="Picture 4">
            <a:extLst>
              <a:ext uri="{FF2B5EF4-FFF2-40B4-BE49-F238E27FC236}">
                <a16:creationId xmlns:a16="http://schemas.microsoft.com/office/drawing/2014/main" id="{6CF8474E-D33E-4C7D-AC85-176D1CD10BBF}"/>
              </a:ext>
            </a:extLst>
          </p:cNvPr>
          <p:cNvPicPr>
            <a:picLocks noChangeAspect="1"/>
          </p:cNvPicPr>
          <p:nvPr/>
        </p:nvPicPr>
        <p:blipFill>
          <a:blip r:embed="rId3"/>
          <a:stretch>
            <a:fillRect/>
          </a:stretch>
        </p:blipFill>
        <p:spPr>
          <a:xfrm>
            <a:off x="2597526" y="1420420"/>
            <a:ext cx="7482074" cy="4121142"/>
          </a:xfrm>
          <a:prstGeom prst="rect">
            <a:avLst/>
          </a:prstGeom>
        </p:spPr>
      </p:pic>
    </p:spTree>
    <p:extLst>
      <p:ext uri="{BB962C8B-B14F-4D97-AF65-F5344CB8AC3E}">
        <p14:creationId xmlns:p14="http://schemas.microsoft.com/office/powerpoint/2010/main" val="331100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 to Keep in Mind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endParaRPr lang="en-US" dirty="0"/>
          </a:p>
        </p:txBody>
      </p:sp>
      <p:pic>
        <p:nvPicPr>
          <p:cNvPr id="5" name="Picture 4">
            <a:extLst>
              <a:ext uri="{FF2B5EF4-FFF2-40B4-BE49-F238E27FC236}">
                <a16:creationId xmlns:a16="http://schemas.microsoft.com/office/drawing/2014/main" id="{9A8CBCDB-3393-48B2-A8F8-9E42427832F7}"/>
              </a:ext>
            </a:extLst>
          </p:cNvPr>
          <p:cNvPicPr>
            <a:picLocks noChangeAspect="1"/>
          </p:cNvPicPr>
          <p:nvPr/>
        </p:nvPicPr>
        <p:blipFill>
          <a:blip r:embed="rId3"/>
          <a:stretch>
            <a:fillRect/>
          </a:stretch>
        </p:blipFill>
        <p:spPr>
          <a:xfrm>
            <a:off x="1723270" y="2253723"/>
            <a:ext cx="8745459" cy="3420379"/>
          </a:xfrm>
          <a:prstGeom prst="rect">
            <a:avLst/>
          </a:prstGeom>
        </p:spPr>
      </p:pic>
    </p:spTree>
    <p:extLst>
      <p:ext uri="{BB962C8B-B14F-4D97-AF65-F5344CB8AC3E}">
        <p14:creationId xmlns:p14="http://schemas.microsoft.com/office/powerpoint/2010/main" val="3755834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a:t>
            </a:r>
          </a:p>
        </p:txBody>
      </p:sp>
      <p:pic>
        <p:nvPicPr>
          <p:cNvPr id="4" name="Content Placeholder 3">
            <a:extLst>
              <a:ext uri="{FF2B5EF4-FFF2-40B4-BE49-F238E27FC236}">
                <a16:creationId xmlns:a16="http://schemas.microsoft.com/office/drawing/2014/main" id="{541322AC-C785-4FB7-A55B-B1DDF5D4A80D}"/>
              </a:ext>
            </a:extLst>
          </p:cNvPr>
          <p:cNvPicPr>
            <a:picLocks noGrp="1" noChangeAspect="1"/>
          </p:cNvPicPr>
          <p:nvPr>
            <p:ph sz="half" idx="1"/>
          </p:nvPr>
        </p:nvPicPr>
        <p:blipFill>
          <a:blip r:embed="rId2"/>
          <a:stretch>
            <a:fillRect/>
          </a:stretch>
        </p:blipFill>
        <p:spPr>
          <a:xfrm>
            <a:off x="4491900" y="2010637"/>
            <a:ext cx="3554276" cy="3554276"/>
          </a:xfrm>
          <a:prstGeom prst="rect">
            <a:avLst/>
          </a:prstGeom>
        </p:spPr>
      </p:pic>
    </p:spTree>
    <p:extLst>
      <p:ext uri="{BB962C8B-B14F-4D97-AF65-F5344CB8AC3E}">
        <p14:creationId xmlns:p14="http://schemas.microsoft.com/office/powerpoint/2010/main" val="863996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Images:</a:t>
            </a:r>
          </a:p>
          <a:p>
            <a:pPr lvl="1"/>
            <a:r>
              <a:rPr lang="en-US" sz="2000" dirty="0"/>
              <a:t>Microsoft Clip Art: Used with permission from Microsoft.</a:t>
            </a:r>
          </a:p>
          <a:p>
            <a:pPr lvl="1"/>
            <a:r>
              <a:rPr lang="en-US" sz="2000" dirty="0"/>
              <a:t>Textbook:</a:t>
            </a:r>
          </a:p>
          <a:p>
            <a:pPr lvl="1"/>
            <a:r>
              <a:rPr lang="en-US" sz="2000" dirty="0" err="1"/>
              <a:t>Frangle</a:t>
            </a:r>
            <a:r>
              <a:rPr lang="en-US" sz="2000" dirty="0"/>
              <a:t>, C.M. (2012). Milady standard cosmetology. Clifton Park, NY: Cengage Learning.</a:t>
            </a:r>
          </a:p>
          <a:p>
            <a:pPr lvl="1"/>
            <a:r>
              <a:rPr lang="en-US" sz="2000" dirty="0"/>
              <a:t>Websites:</a:t>
            </a:r>
          </a:p>
          <a:p>
            <a:pPr lvl="1"/>
            <a:r>
              <a:rPr lang="en-US" sz="2000" dirty="0"/>
              <a:t>Cosmetology and Ethics</a:t>
            </a:r>
            <a:br>
              <a:rPr lang="en-US" sz="2000" dirty="0"/>
            </a:br>
            <a:r>
              <a:rPr lang="en-US" sz="2000" dirty="0"/>
              <a:t>Code of ethics and responsibilities.</a:t>
            </a:r>
            <a:br>
              <a:rPr lang="en-US" sz="2000" dirty="0"/>
            </a:br>
            <a:r>
              <a:rPr lang="en-US" sz="2000" dirty="0"/>
              <a:t>http://www.ehow.co.uk/about_6565776_cosmetology-ethics.html</a:t>
            </a:r>
          </a:p>
          <a:p>
            <a:pPr lvl="1"/>
            <a:r>
              <a:rPr lang="en-US" sz="2000" dirty="0"/>
              <a:t>Texas Department of Licensing and Regulations</a:t>
            </a:r>
            <a:br>
              <a:rPr lang="en-US" sz="2000" dirty="0"/>
            </a:br>
            <a:r>
              <a:rPr lang="en-US" sz="2000" dirty="0"/>
              <a:t>This department is responsible for the regulation of 26 occupations and industries.</a:t>
            </a:r>
            <a:br>
              <a:rPr lang="en-US" sz="2000" dirty="0"/>
            </a:br>
            <a:r>
              <a:rPr lang="en-US" sz="2000" dirty="0"/>
              <a:t>http://www.license.state.tx.us/index.htm</a:t>
            </a:r>
          </a:p>
          <a:p>
            <a:pPr lvl="1"/>
            <a:endParaRPr lang="en-US" dirty="0"/>
          </a:p>
        </p:txBody>
      </p:sp>
    </p:spTree>
    <p:extLst>
      <p:ext uri="{BB962C8B-B14F-4D97-AF65-F5344CB8AC3E}">
        <p14:creationId xmlns:p14="http://schemas.microsoft.com/office/powerpoint/2010/main" val="376281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United States Environmental Protection Agency</a:t>
            </a:r>
            <a:br>
              <a:rPr lang="en-US" sz="2000" dirty="0"/>
            </a:br>
            <a:r>
              <a:rPr lang="en-US" sz="2000" dirty="0"/>
              <a:t>Healthy Hair Care and the Environment.</a:t>
            </a:r>
            <a:br>
              <a:rPr lang="en-US" sz="2000" dirty="0"/>
            </a:br>
            <a:r>
              <a:rPr lang="en-US" sz="2000" dirty="0"/>
              <a:t>http://www.epa.gov/region9/healthy-hair/salon.html</a:t>
            </a:r>
          </a:p>
          <a:p>
            <a:pPr lvl="1"/>
            <a:r>
              <a:rPr lang="en-US" sz="2000" dirty="0"/>
              <a:t>YouTube™:</a:t>
            </a:r>
          </a:p>
          <a:p>
            <a:pPr lvl="1"/>
            <a:r>
              <a:rPr lang="en-US" sz="2000" dirty="0"/>
              <a:t>Five Tips for building better communication skills in the salon</a:t>
            </a:r>
          </a:p>
          <a:p>
            <a:pPr lvl="1"/>
            <a:r>
              <a:rPr lang="en-US" sz="2000" dirty="0"/>
              <a:t>Today’s salon guests are very sophisticated and fashion aware. Here are five tips that can help build better communication in your salon behind the chair.</a:t>
            </a:r>
          </a:p>
          <a:p>
            <a:pPr lvl="1"/>
            <a:r>
              <a:rPr lang="en-US" sz="2000" dirty="0"/>
              <a:t>http://youtu.be/pzLIKoxwKnY</a:t>
            </a:r>
          </a:p>
          <a:p>
            <a:pPr lvl="1"/>
            <a:endParaRPr lang="en-US" dirty="0"/>
          </a:p>
        </p:txBody>
      </p:sp>
    </p:spTree>
    <p:extLst>
      <p:ext uri="{BB962C8B-B14F-4D97-AF65-F5344CB8AC3E}">
        <p14:creationId xmlns:p14="http://schemas.microsoft.com/office/powerpoint/2010/main" val="4274122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are personal care services?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Personal care professionals help people with their personal appearance including styling hair, giving manicures, providing facial treatments and giving makeup advice. They also provide health and fitness training.</a:t>
            </a:r>
          </a:p>
          <a:p>
            <a:pPr lvl="1"/>
            <a:r>
              <a:rPr lang="en-US" dirty="0"/>
              <a:t>Have you ever used one or more of these personal care services? What kind of services did you receive?</a:t>
            </a:r>
          </a:p>
          <a:p>
            <a:pPr lvl="1"/>
            <a:endParaRPr lang="en-US" dirty="0"/>
          </a:p>
          <a:p>
            <a:pPr lvl="1"/>
            <a:endParaRPr lang="en-US" dirty="0"/>
          </a:p>
        </p:txBody>
      </p:sp>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Personal Care Services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Cosmetologists</a:t>
            </a:r>
          </a:p>
          <a:p>
            <a:pPr lvl="1"/>
            <a:r>
              <a:rPr lang="en-US" dirty="0"/>
              <a:t>Electrolysis Technicians</a:t>
            </a:r>
          </a:p>
          <a:p>
            <a:pPr lvl="1"/>
            <a:r>
              <a:rPr lang="en-US" dirty="0"/>
              <a:t>Funeral Directors/Morticians</a:t>
            </a:r>
          </a:p>
          <a:p>
            <a:pPr lvl="1"/>
            <a:r>
              <a:rPr lang="en-US" dirty="0"/>
              <a:t>Nail Technicians, Manicurists and Pedicurists</a:t>
            </a:r>
          </a:p>
          <a:p>
            <a:pPr lvl="1"/>
            <a:r>
              <a:rPr lang="en-US" dirty="0"/>
              <a:t>Skin Care Specialists/Estheticians</a:t>
            </a:r>
          </a:p>
          <a:p>
            <a:pPr lvl="1"/>
            <a:endParaRPr lang="en-US" dirty="0"/>
          </a:p>
        </p:txBody>
      </p:sp>
      <p:pic>
        <p:nvPicPr>
          <p:cNvPr id="5" name="Picture 4">
            <a:extLst>
              <a:ext uri="{FF2B5EF4-FFF2-40B4-BE49-F238E27FC236}">
                <a16:creationId xmlns:a16="http://schemas.microsoft.com/office/drawing/2014/main" id="{813DFD52-C58B-40A1-9376-93CE110C3C80}"/>
              </a:ext>
            </a:extLst>
          </p:cNvPr>
          <p:cNvPicPr>
            <a:picLocks noChangeAspect="1"/>
          </p:cNvPicPr>
          <p:nvPr/>
        </p:nvPicPr>
        <p:blipFill>
          <a:blip r:embed="rId3"/>
          <a:stretch>
            <a:fillRect/>
          </a:stretch>
        </p:blipFill>
        <p:spPr>
          <a:xfrm>
            <a:off x="8220451" y="3519714"/>
            <a:ext cx="2579665" cy="2320076"/>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Careers in Personal Care Services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Employment in this area is anticipated to grow by 27 percent over the next decade.</a:t>
            </a:r>
          </a:p>
          <a:p>
            <a:pPr lvl="1"/>
            <a:r>
              <a:rPr lang="en-US" dirty="0"/>
              <a:t>This growth will add more than 1.3 million jobs</a:t>
            </a:r>
          </a:p>
          <a:p>
            <a:pPr lvl="1"/>
            <a:endParaRPr lang="en-US" dirty="0"/>
          </a:p>
        </p:txBody>
      </p:sp>
      <p:pic>
        <p:nvPicPr>
          <p:cNvPr id="4" name="Picture 3">
            <a:extLst>
              <a:ext uri="{FF2B5EF4-FFF2-40B4-BE49-F238E27FC236}">
                <a16:creationId xmlns:a16="http://schemas.microsoft.com/office/drawing/2014/main" id="{EE01A218-55AB-410A-AB42-BB39068CFD5F}"/>
              </a:ext>
            </a:extLst>
          </p:cNvPr>
          <p:cNvPicPr>
            <a:picLocks noChangeAspect="1"/>
          </p:cNvPicPr>
          <p:nvPr/>
        </p:nvPicPr>
        <p:blipFill>
          <a:blip r:embed="rId3"/>
          <a:stretch>
            <a:fillRect/>
          </a:stretch>
        </p:blipFill>
        <p:spPr>
          <a:xfrm>
            <a:off x="4361384" y="3530494"/>
            <a:ext cx="3657917" cy="2438611"/>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Texas Department of Licensing and Regulation (TDLR ) Requirements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TDLR application</a:t>
            </a:r>
          </a:p>
          <a:p>
            <a:pPr lvl="1"/>
            <a:r>
              <a:rPr lang="en-US" dirty="0"/>
              <a:t>Student permits</a:t>
            </a:r>
          </a:p>
          <a:p>
            <a:pPr lvl="1"/>
            <a:r>
              <a:rPr lang="en-US" dirty="0"/>
              <a:t>Licensing requirements</a:t>
            </a:r>
          </a:p>
          <a:p>
            <a:pPr lvl="1"/>
            <a:r>
              <a:rPr lang="en-US" dirty="0"/>
              <a:t>Technical skills</a:t>
            </a:r>
          </a:p>
          <a:p>
            <a:pPr lvl="1"/>
            <a:r>
              <a:rPr lang="en-US" dirty="0"/>
              <a:t>Interpersonal skills</a:t>
            </a:r>
          </a:p>
          <a:p>
            <a:pPr lvl="1"/>
            <a:r>
              <a:rPr lang="en-US" dirty="0"/>
              <a:t>Communication skills</a:t>
            </a:r>
          </a:p>
          <a:p>
            <a:pPr lvl="1"/>
            <a:r>
              <a:rPr lang="en-US" dirty="0"/>
              <a:t>Student assets</a:t>
            </a:r>
          </a:p>
          <a:p>
            <a:pPr lvl="1"/>
            <a:endParaRPr lang="en-US" dirty="0"/>
          </a:p>
        </p:txBody>
      </p:sp>
      <p:sp>
        <p:nvSpPr>
          <p:cNvPr id="4" name="Content Placeholder 3">
            <a:extLst>
              <a:ext uri="{FF2B5EF4-FFF2-40B4-BE49-F238E27FC236}">
                <a16:creationId xmlns:a16="http://schemas.microsoft.com/office/drawing/2014/main" id="{0EE2CE3F-D341-4F39-871F-A1F7AF9E86A9}"/>
              </a:ext>
            </a:extLst>
          </p:cNvPr>
          <p:cNvSpPr>
            <a:spLocks noGrp="1"/>
          </p:cNvSpPr>
          <p:nvPr>
            <p:ph sz="half" idx="10"/>
          </p:nvPr>
        </p:nvSpPr>
        <p:spPr/>
        <p:txBody>
          <a:bodyPr/>
          <a:lstStyle/>
          <a:p>
            <a:pPr lvl="1"/>
            <a:r>
              <a:rPr lang="en-US" dirty="0"/>
              <a:t>General school policies</a:t>
            </a:r>
          </a:p>
          <a:p>
            <a:pPr lvl="1"/>
            <a:r>
              <a:rPr lang="en-US" dirty="0"/>
              <a:t>Course requirements</a:t>
            </a:r>
          </a:p>
          <a:p>
            <a:pPr lvl="1"/>
            <a:r>
              <a:rPr lang="en-US" dirty="0"/>
              <a:t>Ethical and legal conduct</a:t>
            </a:r>
          </a:p>
          <a:p>
            <a:pPr lvl="1"/>
            <a:endParaRPr lang="en-US" dirty="0"/>
          </a:p>
        </p:txBody>
      </p:sp>
      <p:pic>
        <p:nvPicPr>
          <p:cNvPr id="5" name="Picture 4">
            <a:extLst>
              <a:ext uri="{FF2B5EF4-FFF2-40B4-BE49-F238E27FC236}">
                <a16:creationId xmlns:a16="http://schemas.microsoft.com/office/drawing/2014/main" id="{B6DAFF66-2869-4ABD-AEF9-65FE9F09B53E}"/>
              </a:ext>
            </a:extLst>
          </p:cNvPr>
          <p:cNvPicPr>
            <a:picLocks noChangeAspect="1"/>
          </p:cNvPicPr>
          <p:nvPr/>
        </p:nvPicPr>
        <p:blipFill>
          <a:blip r:embed="rId3"/>
          <a:stretch>
            <a:fillRect/>
          </a:stretch>
        </p:blipFill>
        <p:spPr>
          <a:xfrm>
            <a:off x="7963169" y="3664857"/>
            <a:ext cx="1514011" cy="2278715"/>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Salon Rules and Regulations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Licensed employees</a:t>
            </a:r>
          </a:p>
          <a:p>
            <a:pPr lvl="1"/>
            <a:r>
              <a:rPr lang="en-US" dirty="0"/>
              <a:t>Sanitation</a:t>
            </a:r>
          </a:p>
          <a:p>
            <a:pPr lvl="1"/>
            <a:r>
              <a:rPr lang="en-US" dirty="0"/>
              <a:t>Business license</a:t>
            </a:r>
          </a:p>
          <a:p>
            <a:pPr lvl="1"/>
            <a:r>
              <a:rPr lang="en-US" dirty="0"/>
              <a:t>Hazardous chemical management</a:t>
            </a:r>
          </a:p>
          <a:p>
            <a:pPr lvl="1"/>
            <a:endParaRPr lang="en-US" dirty="0"/>
          </a:p>
        </p:txBody>
      </p:sp>
      <p:pic>
        <p:nvPicPr>
          <p:cNvPr id="4" name="Picture 3">
            <a:extLst>
              <a:ext uri="{FF2B5EF4-FFF2-40B4-BE49-F238E27FC236}">
                <a16:creationId xmlns:a16="http://schemas.microsoft.com/office/drawing/2014/main" id="{EBB607B5-5375-46EE-925A-7996908F687C}"/>
              </a:ext>
            </a:extLst>
          </p:cNvPr>
          <p:cNvPicPr>
            <a:picLocks noChangeAspect="1"/>
          </p:cNvPicPr>
          <p:nvPr/>
        </p:nvPicPr>
        <p:blipFill>
          <a:blip r:embed="rId3"/>
          <a:stretch>
            <a:fillRect/>
          </a:stretch>
        </p:blipFill>
        <p:spPr>
          <a:xfrm>
            <a:off x="7959293" y="3142341"/>
            <a:ext cx="2593325" cy="2688203"/>
          </a:xfrm>
          <a:prstGeom prst="rect">
            <a:avLst/>
          </a:prstGeom>
        </p:spPr>
      </p:pic>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are Work Ethics?</a:t>
            </a:r>
          </a:p>
        </p:txBody>
      </p:sp>
      <p:pic>
        <p:nvPicPr>
          <p:cNvPr id="4" name="Content Placeholder 3">
            <a:extLst>
              <a:ext uri="{FF2B5EF4-FFF2-40B4-BE49-F238E27FC236}">
                <a16:creationId xmlns:a16="http://schemas.microsoft.com/office/drawing/2014/main" id="{D1EEFEA2-A52B-4707-A079-CBC85FA4B967}"/>
              </a:ext>
            </a:extLst>
          </p:cNvPr>
          <p:cNvPicPr>
            <a:picLocks noGrp="1" noChangeAspect="1"/>
          </p:cNvPicPr>
          <p:nvPr>
            <p:ph sz="half" idx="1"/>
          </p:nvPr>
        </p:nvPicPr>
        <p:blipFill>
          <a:blip r:embed="rId3"/>
          <a:stretch>
            <a:fillRect/>
          </a:stretch>
        </p:blipFill>
        <p:spPr>
          <a:xfrm>
            <a:off x="5007056" y="2483118"/>
            <a:ext cx="2523963" cy="2609314"/>
          </a:xfrm>
          <a:prstGeom prst="rect">
            <a:avLst/>
          </a:prstGeom>
        </p:spPr>
      </p:pic>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Work Ethics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To provide a safe work environment for staff and employees </a:t>
            </a:r>
          </a:p>
          <a:p>
            <a:pPr lvl="1"/>
            <a:r>
              <a:rPr lang="en-US" dirty="0"/>
              <a:t>To treat employees with dignity and respect</a:t>
            </a:r>
          </a:p>
          <a:p>
            <a:pPr lvl="1"/>
            <a:r>
              <a:rPr lang="en-US" dirty="0"/>
              <a:t>To provide a fair wage for the services rendered</a:t>
            </a:r>
          </a:p>
          <a:p>
            <a:pPr lvl="1"/>
            <a:r>
              <a:rPr lang="en-US" dirty="0"/>
              <a:t>To handle all business transactions with integrity and honesty</a:t>
            </a:r>
          </a:p>
          <a:p>
            <a:pPr lvl="1"/>
            <a:endParaRPr lang="en-US" dirty="0"/>
          </a:p>
        </p:txBody>
      </p:sp>
      <p:sp>
        <p:nvSpPr>
          <p:cNvPr id="4" name="Content Placeholder 3">
            <a:extLst>
              <a:ext uri="{FF2B5EF4-FFF2-40B4-BE49-F238E27FC236}">
                <a16:creationId xmlns:a16="http://schemas.microsoft.com/office/drawing/2014/main" id="{4BF8C8B8-9966-4106-9291-DAA3A7D6FF9F}"/>
              </a:ext>
            </a:extLst>
          </p:cNvPr>
          <p:cNvSpPr>
            <a:spLocks noGrp="1"/>
          </p:cNvSpPr>
          <p:nvPr>
            <p:ph sz="half" idx="10"/>
          </p:nvPr>
        </p:nvSpPr>
        <p:spPr/>
        <p:txBody>
          <a:bodyPr/>
          <a:lstStyle/>
          <a:p>
            <a:pPr lvl="1"/>
            <a:r>
              <a:rPr lang="en-US" dirty="0"/>
              <a:t>To show up on time</a:t>
            </a:r>
          </a:p>
          <a:p>
            <a:pPr lvl="1"/>
            <a:r>
              <a:rPr lang="en-US" dirty="0"/>
              <a:t>To tend to company business the whole time while at work</a:t>
            </a:r>
          </a:p>
          <a:p>
            <a:pPr lvl="1"/>
            <a:r>
              <a:rPr lang="en-US" dirty="0"/>
              <a:t>To treat the company’s resources, equipment and products with care</a:t>
            </a:r>
          </a:p>
          <a:p>
            <a:pPr lvl="1"/>
            <a:r>
              <a:rPr lang="en-US" dirty="0"/>
              <a:t>To give respect to the company by working with honesty and integrity</a:t>
            </a:r>
          </a:p>
          <a:p>
            <a:pPr lvl="1"/>
            <a:endParaRPr lang="en-US" dirty="0"/>
          </a:p>
        </p:txBody>
      </p:sp>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http://schemas.microsoft.com/office/infopath/2007/PartnerControls"/>
    <ds:schemaRef ds:uri="http://purl.org/dc/dcmitype/"/>
    <ds:schemaRef ds:uri="http://schemas.openxmlformats.org/package/2006/metadata/core-properties"/>
    <ds:schemaRef ds:uri="http://schemas.microsoft.com/sharepoint/v3"/>
    <ds:schemaRef ds:uri="http://schemas.microsoft.com/office/2006/metadata/properties"/>
    <ds:schemaRef ds:uri="05d88611-e516-4d1a-b12e-39107e78b3d0"/>
    <ds:schemaRef ds:uri="http://schemas.microsoft.com/office/2006/documentManagement/types"/>
    <ds:schemaRef ds:uri="http://purl.org/dc/terms/"/>
    <ds:schemaRef ds:uri="56ea17bb-c96d-4826-b465-01eec0dd23dd"/>
    <ds:schemaRef ds:uri="http://www.w3.org/XML/1998/namespace"/>
    <ds:schemaRef ds:uri="http://purl.org/dc/elements/1.1/"/>
  </ds:schemaRefs>
</ds:datastoreItem>
</file>

<file path=customXml/itemProps2.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219</TotalTime>
  <Words>1937</Words>
  <Application>Microsoft Office PowerPoint</Application>
  <PresentationFormat>Widescreen</PresentationFormat>
  <Paragraphs>338</Paragraphs>
  <Slides>25</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What are personal care services?</vt:lpstr>
      <vt:lpstr>Personal Care Services</vt:lpstr>
      <vt:lpstr>Careers in Personal Care Services</vt:lpstr>
      <vt:lpstr>Texas Department of Licensing and Regulation (TDLR ) Requirements</vt:lpstr>
      <vt:lpstr>Salon Rules and Regulations</vt:lpstr>
      <vt:lpstr>What are Work Ethics?</vt:lpstr>
      <vt:lpstr>Work Ethics</vt:lpstr>
      <vt:lpstr>What do professional ethics in cosmetology include?</vt:lpstr>
      <vt:lpstr>Professional Ethics</vt:lpstr>
      <vt:lpstr>Professionalism</vt:lpstr>
      <vt:lpstr>Skills Needed in Cosmetology</vt:lpstr>
      <vt:lpstr>Communication Skills Needed in Cosmetology</vt:lpstr>
      <vt:lpstr>Personal Life</vt:lpstr>
      <vt:lpstr>Do Not Steal or Waste Resources</vt:lpstr>
      <vt:lpstr>Guidelines for Professional Ethics</vt:lpstr>
      <vt:lpstr>Services – Client Focused</vt:lpstr>
      <vt:lpstr>Professionalism – Self Focused</vt:lpstr>
      <vt:lpstr>Human Relations Soft Skills/Transferable Skills</vt:lpstr>
      <vt:lpstr>Work Ethic Qualities</vt:lpstr>
      <vt:lpstr>Questions to Keep in Mind</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8</cp:revision>
  <cp:lastPrinted>2017-07-07T16:17:37Z</cp:lastPrinted>
  <dcterms:created xsi:type="dcterms:W3CDTF">2017-07-11T23:58:30Z</dcterms:created>
  <dcterms:modified xsi:type="dcterms:W3CDTF">2017-11-17T20:23:29Z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