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handoutMasterIdLst>
    <p:handoutMasterId r:id="rId2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52064" autoAdjust="0"/>
  </p:normalViewPr>
  <p:slideViewPr>
    <p:cSldViewPr snapToGrid="0">
      <p:cViewPr varScale="1">
        <p:scale>
          <a:sx n="35" d="100"/>
          <a:sy n="35" d="100"/>
        </p:scale>
        <p:origin x="1888"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Ethics can be influenced by cultural backgrounds, religious beliefs, personal codes of conduct, and individual experiences. </a:t>
            </a:r>
          </a:p>
          <a:p>
            <a:r>
              <a:rPr lang="en-US" sz="1200" b="0" i="0" u="none" strike="noStrike" kern="1200" baseline="0" dirty="0">
                <a:solidFill>
                  <a:schemeClr val="tx1"/>
                </a:solidFill>
                <a:latin typeface="+mn-lt"/>
                <a:ea typeface="+mn-ea"/>
                <a:cs typeface="+mn-cs"/>
              </a:rPr>
              <a:t>These all help guide the decisions people make.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7328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Responsible </a:t>
            </a:r>
            <a:r>
              <a:rPr lang="en-US" sz="1200" b="0" i="0" u="none" strike="noStrike" kern="1200" baseline="0" dirty="0">
                <a:solidFill>
                  <a:schemeClr val="tx1"/>
                </a:solidFill>
                <a:latin typeface="+mn-lt"/>
                <a:ea typeface="+mn-ea"/>
                <a:cs typeface="+mn-cs"/>
              </a:rPr>
              <a:t>- employees show up for work on time and work diligently to become familiar with job duties and do them correctly </a:t>
            </a:r>
          </a:p>
          <a:p>
            <a:r>
              <a:rPr lang="en-US" sz="1200" b="1" i="0" u="none" strike="noStrike" kern="1200" baseline="0" dirty="0">
                <a:solidFill>
                  <a:schemeClr val="tx1"/>
                </a:solidFill>
                <a:latin typeface="+mn-lt"/>
                <a:ea typeface="+mn-ea"/>
                <a:cs typeface="+mn-cs"/>
              </a:rPr>
              <a:t>Flexible </a:t>
            </a:r>
            <a:r>
              <a:rPr lang="en-US" sz="1200" b="0" i="0" u="none" strike="noStrike" kern="1200" baseline="0" dirty="0">
                <a:solidFill>
                  <a:schemeClr val="tx1"/>
                </a:solidFill>
                <a:latin typeface="+mn-lt"/>
                <a:ea typeface="+mn-ea"/>
                <a:cs typeface="+mn-cs"/>
              </a:rPr>
              <a:t>- employees can adjust to changes without complaining </a:t>
            </a:r>
          </a:p>
          <a:p>
            <a:r>
              <a:rPr lang="en-US" sz="1200" b="1" i="0" u="none" strike="noStrike" kern="1200" baseline="0" dirty="0">
                <a:solidFill>
                  <a:schemeClr val="tx1"/>
                </a:solidFill>
                <a:latin typeface="+mn-lt"/>
                <a:ea typeface="+mn-ea"/>
                <a:cs typeface="+mn-cs"/>
              </a:rPr>
              <a:t>Honest </a:t>
            </a:r>
            <a:r>
              <a:rPr lang="en-US" sz="1200" b="0" i="0" u="none" strike="noStrike" kern="1200" baseline="0" dirty="0">
                <a:solidFill>
                  <a:schemeClr val="tx1"/>
                </a:solidFill>
                <a:latin typeface="+mn-lt"/>
                <a:ea typeface="+mn-ea"/>
                <a:cs typeface="+mn-cs"/>
              </a:rPr>
              <a:t>- employees admit their mistakes and finding out how to prevent from making them again </a:t>
            </a:r>
          </a:p>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reliable </a:t>
            </a:r>
            <a:r>
              <a:rPr lang="en-US" sz="1200" b="0" i="0" u="none" strike="noStrike" kern="1200" baseline="0" dirty="0">
                <a:solidFill>
                  <a:schemeClr val="tx1"/>
                </a:solidFill>
                <a:latin typeface="+mn-lt"/>
                <a:ea typeface="+mn-ea"/>
                <a:cs typeface="+mn-cs"/>
              </a:rPr>
              <a:t>employee: </a:t>
            </a:r>
          </a:p>
          <a:p>
            <a:r>
              <a:rPr lang="en-US" sz="1200" b="0" i="0" u="none" strike="noStrike" kern="1200" baseline="0" dirty="0">
                <a:solidFill>
                  <a:schemeClr val="tx1"/>
                </a:solidFill>
                <a:latin typeface="+mn-lt"/>
                <a:ea typeface="+mn-ea"/>
                <a:cs typeface="+mn-cs"/>
              </a:rPr>
              <a:t>•Arrives to work on time </a:t>
            </a:r>
          </a:p>
          <a:p>
            <a:r>
              <a:rPr lang="en-US" sz="1200" b="0" i="0" u="none" strike="noStrike" kern="1200" baseline="0" dirty="0">
                <a:solidFill>
                  <a:schemeClr val="tx1"/>
                </a:solidFill>
                <a:latin typeface="+mn-lt"/>
                <a:ea typeface="+mn-ea"/>
                <a:cs typeface="+mn-cs"/>
              </a:rPr>
              <a:t>•Keeps personal matters separate from business matters </a:t>
            </a:r>
          </a:p>
          <a:p>
            <a:r>
              <a:rPr lang="en-US" sz="1200" b="0" i="0" u="none" strike="noStrike" kern="1200" baseline="0" dirty="0">
                <a:solidFill>
                  <a:schemeClr val="tx1"/>
                </a:solidFill>
                <a:latin typeface="+mn-lt"/>
                <a:ea typeface="+mn-ea"/>
                <a:cs typeface="+mn-cs"/>
              </a:rPr>
              <a:t>•Works a full shift </a:t>
            </a:r>
          </a:p>
          <a:p>
            <a:r>
              <a:rPr lang="en-US" sz="1200" b="0" i="0" u="none" strike="noStrike" kern="1200" baseline="0" dirty="0">
                <a:solidFill>
                  <a:schemeClr val="tx1"/>
                </a:solidFill>
                <a:latin typeface="+mn-lt"/>
                <a:ea typeface="+mn-ea"/>
                <a:cs typeface="+mn-cs"/>
              </a:rPr>
              <a:t>•Carries out a variety of assigned tasks without constant prompting </a:t>
            </a:r>
          </a:p>
          <a:p>
            <a:r>
              <a:rPr lang="en-US" sz="1200" b="0" i="0" u="none" strike="noStrike" kern="1200" baseline="0" dirty="0">
                <a:solidFill>
                  <a:schemeClr val="tx1"/>
                </a:solidFill>
                <a:latin typeface="+mn-lt"/>
                <a:ea typeface="+mn-ea"/>
                <a:cs typeface="+mn-cs"/>
              </a:rPr>
              <a:t>•Take on extra work when necessary without complaint </a:t>
            </a:r>
          </a:p>
          <a:p>
            <a:r>
              <a:rPr lang="en-US" sz="1200" b="0" i="0" u="none" strike="noStrike" kern="1200" baseline="0" dirty="0">
                <a:solidFill>
                  <a:schemeClr val="tx1"/>
                </a:solidFill>
                <a:latin typeface="+mn-lt"/>
                <a:ea typeface="+mn-ea"/>
                <a:cs typeface="+mn-cs"/>
              </a:rPr>
              <a:t>•Gets enough rest to work effectively </a:t>
            </a:r>
          </a:p>
          <a:p>
            <a:r>
              <a:rPr lang="en-US" sz="1200" b="0" i="0" u="none" strike="noStrike" kern="1200" baseline="0" dirty="0">
                <a:solidFill>
                  <a:schemeClr val="tx1"/>
                </a:solidFill>
                <a:latin typeface="+mn-lt"/>
                <a:ea typeface="+mn-ea"/>
                <a:cs typeface="+mn-cs"/>
              </a:rPr>
              <a:t>•Maintains good personal physical and mental health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Teamwork </a:t>
            </a:r>
            <a:r>
              <a:rPr lang="en-US" sz="1200" b="0" i="0" u="none" strike="noStrike" kern="1200" baseline="0" dirty="0">
                <a:solidFill>
                  <a:schemeClr val="tx1"/>
                </a:solidFill>
                <a:latin typeface="+mn-lt"/>
                <a:ea typeface="+mn-ea"/>
                <a:cs typeface="+mn-cs"/>
              </a:rPr>
              <a:t>– as a foodservice employee, you will work with a large team </a:t>
            </a:r>
          </a:p>
          <a:p>
            <a:r>
              <a:rPr lang="en-US" sz="1200" b="1" i="0" u="none" strike="noStrike" kern="1200" baseline="0" dirty="0">
                <a:solidFill>
                  <a:schemeClr val="tx1"/>
                </a:solidFill>
                <a:latin typeface="+mn-lt"/>
                <a:ea typeface="+mn-ea"/>
                <a:cs typeface="+mn-cs"/>
              </a:rPr>
              <a:t>Commitment </a:t>
            </a:r>
            <a:r>
              <a:rPr lang="en-US" sz="1200" b="0" i="0" u="none" strike="noStrike" kern="1200" baseline="0" dirty="0">
                <a:solidFill>
                  <a:schemeClr val="tx1"/>
                </a:solidFill>
                <a:latin typeface="+mn-lt"/>
                <a:ea typeface="+mn-ea"/>
                <a:cs typeface="+mn-cs"/>
              </a:rPr>
              <a:t>- the quality that supports all your abilities and skills to build a strong work ethic </a:t>
            </a:r>
          </a:p>
          <a:p>
            <a:r>
              <a:rPr lang="en-US" sz="1200" b="1" i="0" u="none" strike="noStrike" kern="1200" baseline="0" dirty="0">
                <a:solidFill>
                  <a:schemeClr val="tx1"/>
                </a:solidFill>
                <a:latin typeface="+mn-lt"/>
                <a:ea typeface="+mn-ea"/>
                <a:cs typeface="+mn-cs"/>
              </a:rPr>
              <a:t>Quality in foodservice </a:t>
            </a:r>
            <a:r>
              <a:rPr lang="en-US" sz="1200" b="0" i="0" u="none" strike="noStrike" kern="1200" baseline="0" dirty="0">
                <a:solidFill>
                  <a:schemeClr val="tx1"/>
                </a:solidFill>
                <a:latin typeface="+mn-lt"/>
                <a:ea typeface="+mn-ea"/>
                <a:cs typeface="+mn-cs"/>
              </a:rPr>
              <a:t>- means that you use quality ingredients, prepare and serve them in the most pleasing way and you serve customers to the best of your ability </a:t>
            </a:r>
          </a:p>
          <a:p>
            <a:r>
              <a:rPr lang="en-US" sz="1200" b="1" i="0" u="none" strike="noStrike" kern="1200" baseline="0" dirty="0">
                <a:solidFill>
                  <a:schemeClr val="tx1"/>
                </a:solidFill>
                <a:latin typeface="+mn-lt"/>
                <a:ea typeface="+mn-ea"/>
                <a:cs typeface="+mn-cs"/>
              </a:rPr>
              <a:t>Excellence </a:t>
            </a:r>
            <a:r>
              <a:rPr lang="en-US" sz="1200" b="0" i="0" u="none" strike="noStrike" kern="1200" baseline="0" dirty="0">
                <a:solidFill>
                  <a:schemeClr val="tx1"/>
                </a:solidFill>
                <a:latin typeface="+mn-lt"/>
                <a:ea typeface="+mn-ea"/>
                <a:cs typeface="+mn-cs"/>
              </a:rPr>
              <a:t>– employees make the most of opportunities to improve their abilities and learn new skills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60466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Workplace ethics serve as guiding principles that effective leaders use in setting the professional tone and behavior. </a:t>
            </a:r>
          </a:p>
          <a:p>
            <a:r>
              <a:rPr lang="en-US" sz="1200" b="0" i="0" u="none" strike="noStrike" kern="1200" baseline="0" dirty="0">
                <a:solidFill>
                  <a:schemeClr val="tx1"/>
                </a:solidFill>
                <a:latin typeface="+mn-lt"/>
                <a:ea typeface="+mn-ea"/>
                <a:cs typeface="+mn-cs"/>
              </a:rPr>
              <a:t>Many establishments have created written codes of ethics, which are designed to remove the guesswork about what is acceptable and unacceptable behavior. </a:t>
            </a:r>
          </a:p>
          <a:p>
            <a:r>
              <a:rPr lang="en-US" sz="1200" b="0" i="0" u="none" strike="noStrike" kern="1200" baseline="0" dirty="0">
                <a:solidFill>
                  <a:schemeClr val="tx1"/>
                </a:solidFill>
                <a:latin typeface="+mn-lt"/>
                <a:ea typeface="+mn-ea"/>
                <a:cs typeface="+mn-cs"/>
              </a:rPr>
              <a:t>These codes of ethics may include employee treatment, wages, benefits, working conditions, behavior of employees, and acceptance of gifts from guests/vendors/suppliers and any other issues that may impact operations.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898402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determine whether a decision or action is based on sound workplace ethics, managers and employees should ask these questions.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155361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7916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06670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main goal of a food service industry is to provide good quality food and service to customers. </a:t>
            </a:r>
          </a:p>
          <a:p>
            <a:r>
              <a:rPr lang="en-US" sz="1200" b="0" i="0" u="none" strike="noStrike" kern="1200" baseline="0" dirty="0">
                <a:solidFill>
                  <a:schemeClr val="tx1"/>
                </a:solidFill>
                <a:latin typeface="+mn-lt"/>
                <a:ea typeface="+mn-ea"/>
                <a:cs typeface="+mn-cs"/>
              </a:rPr>
              <a:t>All quality standards must be considered such as: </a:t>
            </a:r>
          </a:p>
          <a:p>
            <a:r>
              <a:rPr lang="en-US" sz="1200" b="0" i="0" u="none" strike="noStrike" kern="1200" baseline="0" dirty="0">
                <a:solidFill>
                  <a:schemeClr val="tx1"/>
                </a:solidFill>
                <a:latin typeface="+mn-lt"/>
                <a:ea typeface="+mn-ea"/>
                <a:cs typeface="+mn-cs"/>
              </a:rPr>
              <a:t>• safety </a:t>
            </a:r>
          </a:p>
          <a:p>
            <a:r>
              <a:rPr lang="en-US" sz="1200" b="0" i="0" u="none" strike="noStrike" kern="1200" baseline="0" dirty="0">
                <a:solidFill>
                  <a:schemeClr val="tx1"/>
                </a:solidFill>
                <a:latin typeface="+mn-lt"/>
                <a:ea typeface="+mn-ea"/>
                <a:cs typeface="+mn-cs"/>
              </a:rPr>
              <a:t>• nutritional value </a:t>
            </a:r>
          </a:p>
          <a:p>
            <a:r>
              <a:rPr lang="en-US" sz="1200" b="0" i="0" u="none" strike="noStrike" kern="1200" baseline="0" dirty="0">
                <a:solidFill>
                  <a:schemeClr val="tx1"/>
                </a:solidFill>
                <a:latin typeface="+mn-lt"/>
                <a:ea typeface="+mn-ea"/>
                <a:cs typeface="+mn-cs"/>
              </a:rPr>
              <a:t>• appearance </a:t>
            </a:r>
          </a:p>
          <a:p>
            <a:r>
              <a:rPr lang="en-US" sz="1200" b="0" i="0" u="none" strike="noStrike" kern="1200" baseline="0" dirty="0">
                <a:solidFill>
                  <a:schemeClr val="tx1"/>
                </a:solidFill>
                <a:latin typeface="+mn-lt"/>
                <a:ea typeface="+mn-ea"/>
                <a:cs typeface="+mn-cs"/>
              </a:rPr>
              <a:t>• consistency </a:t>
            </a:r>
          </a:p>
          <a:p>
            <a:r>
              <a:rPr lang="en-US" sz="1200" b="0" i="0" u="none" strike="noStrike" kern="1200" baseline="0" dirty="0">
                <a:solidFill>
                  <a:schemeClr val="tx1"/>
                </a:solidFill>
                <a:latin typeface="+mn-lt"/>
                <a:ea typeface="+mn-ea"/>
                <a:cs typeface="+mn-cs"/>
              </a:rPr>
              <a:t>• flavor </a:t>
            </a:r>
          </a:p>
          <a:p>
            <a:r>
              <a:rPr lang="en-US" sz="1200" b="0" i="0" u="none" strike="noStrike" kern="1200" baseline="0" dirty="0">
                <a:solidFill>
                  <a:schemeClr val="tx1"/>
                </a:solidFill>
                <a:latin typeface="+mn-lt"/>
                <a:ea typeface="+mn-ea"/>
                <a:cs typeface="+mn-cs"/>
              </a:rPr>
              <a:t>• texture </a:t>
            </a:r>
          </a:p>
          <a:p>
            <a:r>
              <a:rPr lang="en-US" sz="1200" b="0" i="0" u="none" strike="noStrike" kern="1200" baseline="0" dirty="0">
                <a:solidFill>
                  <a:schemeClr val="tx1"/>
                </a:solidFill>
                <a:latin typeface="+mn-lt"/>
                <a:ea typeface="+mn-ea"/>
                <a:cs typeface="+mn-cs"/>
              </a:rPr>
              <a:t>• convenience </a:t>
            </a:r>
          </a:p>
          <a:p>
            <a:r>
              <a:rPr lang="en-US" sz="1200" b="0" i="0" u="none" strike="noStrike" kern="1200" baseline="0" dirty="0">
                <a:solidFill>
                  <a:schemeClr val="tx1"/>
                </a:solidFill>
                <a:latin typeface="+mn-lt"/>
                <a:ea typeface="+mn-ea"/>
                <a:cs typeface="+mn-cs"/>
              </a:rPr>
              <a:t>• ease of handling </a:t>
            </a:r>
          </a:p>
          <a:p>
            <a:r>
              <a:rPr lang="en-US" sz="1200" b="0" i="0" u="none" strike="noStrike" kern="1200" baseline="0" dirty="0">
                <a:solidFill>
                  <a:schemeClr val="tx1"/>
                </a:solidFill>
                <a:latin typeface="+mn-lt"/>
                <a:ea typeface="+mn-ea"/>
                <a:cs typeface="+mn-cs"/>
              </a:rPr>
              <a:t>• packaging </a:t>
            </a:r>
          </a:p>
          <a:p>
            <a:r>
              <a:rPr lang="en-US" sz="1200" b="0" i="0" u="none" strike="noStrike" kern="1200" baseline="0" dirty="0">
                <a:solidFill>
                  <a:schemeClr val="tx1"/>
                </a:solidFill>
                <a:latin typeface="+mn-lt"/>
                <a:ea typeface="+mn-ea"/>
                <a:cs typeface="+mn-cs"/>
              </a:rPr>
              <a:t>• storage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231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U.S. Department of Agriculture grades and inspects poultry and poultry products, eggs and egg products, and meat and meat products. It also controls food grading, processing plant inspections, and the use of pesticides, preservatives, and food additives.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88247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Food and Drug Administration (FDA) is part of the U.S. Department of Health and Human Services. It enforces the Food, Drug, and Cosmetic Act of 1938. This law covers food and the packaging of foods other than fish, poultry, and meat.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71604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Environmental Protection Agency (EPA) decides how solid waste is managed in the United States. The EPA recommends that businesses reduce solid waste by eliminating packaging where possible. It also recommends that reusable food containers be cleaned and sanitized before reusing. </a:t>
            </a:r>
          </a:p>
          <a:p>
            <a:r>
              <a:rPr lang="en-US" sz="1200" b="0" i="0" u="none" strike="noStrike" kern="1200" baseline="0" dirty="0">
                <a:solidFill>
                  <a:schemeClr val="tx1"/>
                </a:solidFill>
                <a:latin typeface="+mn-lt"/>
                <a:ea typeface="+mn-ea"/>
                <a:cs typeface="+mn-cs"/>
              </a:rPr>
              <a:t>The National Environmental Policy Act (NEPA) of 1969 protects the environment from damage caused by building development. Whenever a new restaurant is planned, an environmental impact statement (EIS) must be completed. This describes the impact of the proposed facility and any negative effects it might have on the environment.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572167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Occupational Safety and Health Administration (OSHA) has two main responsibilities: </a:t>
            </a:r>
          </a:p>
          <a:p>
            <a:r>
              <a:rPr lang="en-US" sz="1200" b="0" i="0" u="none" strike="noStrike" kern="1200" baseline="0" dirty="0">
                <a:solidFill>
                  <a:schemeClr val="tx1"/>
                </a:solidFill>
                <a:latin typeface="+mn-lt"/>
                <a:ea typeface="+mn-ea"/>
                <a:cs typeface="+mn-cs"/>
              </a:rPr>
              <a:t>• sets standards and inspects workplaces to make sure that employers provide safe and healthful environments </a:t>
            </a:r>
          </a:p>
          <a:p>
            <a:r>
              <a:rPr lang="en-US" sz="1200" b="0" i="0" u="none" strike="noStrike" kern="1200" baseline="0" dirty="0">
                <a:solidFill>
                  <a:schemeClr val="tx1"/>
                </a:solidFill>
                <a:latin typeface="+mn-lt"/>
                <a:ea typeface="+mn-ea"/>
                <a:cs typeface="+mn-cs"/>
              </a:rPr>
              <a:t>• oversees record keeping of job-related illness and injury </a:t>
            </a:r>
          </a:p>
          <a:p>
            <a:r>
              <a:rPr lang="en-US" sz="1200" b="0" i="0" u="none" strike="noStrike" kern="1200" baseline="0" dirty="0">
                <a:solidFill>
                  <a:schemeClr val="tx1"/>
                </a:solidFill>
                <a:latin typeface="+mn-lt"/>
                <a:ea typeface="+mn-ea"/>
                <a:cs typeface="+mn-cs"/>
              </a:rPr>
              <a:t>• an accident report log shows the details of any accident that happens in business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97371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of the health regulations that affect foodservice operations are written by the state. </a:t>
            </a:r>
          </a:p>
          <a:p>
            <a:r>
              <a:rPr lang="en-US" sz="1200" b="0" i="0" u="none" strike="noStrike" kern="1200" baseline="0" dirty="0">
                <a:solidFill>
                  <a:schemeClr val="tx1"/>
                </a:solidFill>
                <a:latin typeface="+mn-lt"/>
                <a:ea typeface="+mn-ea"/>
                <a:cs typeface="+mn-cs"/>
              </a:rPr>
              <a:t>Local health departments then enforce state regulations. </a:t>
            </a:r>
          </a:p>
          <a:p>
            <a:r>
              <a:rPr lang="en-US" sz="1200" b="0" i="0" u="none" strike="noStrike" kern="1200" baseline="0" dirty="0">
                <a:solidFill>
                  <a:schemeClr val="tx1"/>
                </a:solidFill>
                <a:latin typeface="+mn-lt"/>
                <a:ea typeface="+mn-ea"/>
                <a:cs typeface="+mn-cs"/>
              </a:rPr>
              <a:t>The county health department enforces regulations in rural areas and small cities.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12527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work ethic is a personal commitment to doing your very best as part of the team. Employees who have a good work ethic are often successful in their careers.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306605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What Would You Do?</a:t>
            </a:r>
          </a:p>
        </p:txBody>
      </p:sp>
      <p:sp>
        <p:nvSpPr>
          <p:cNvPr id="2" name="Rectangle 1">
            <a:extLst>
              <a:ext uri="{FF2B5EF4-FFF2-40B4-BE49-F238E27FC236}">
                <a16:creationId xmlns:a16="http://schemas.microsoft.com/office/drawing/2014/main" id="{65603B94-4843-4287-8876-DE49BAC4BCD9}"/>
              </a:ext>
            </a:extLst>
          </p:cNvPr>
          <p:cNvSpPr/>
          <p:nvPr/>
        </p:nvSpPr>
        <p:spPr>
          <a:xfrm>
            <a:off x="4653280" y="3544616"/>
            <a:ext cx="6096000" cy="769441"/>
          </a:xfrm>
          <a:prstGeom prst="rect">
            <a:avLst/>
          </a:prstGeom>
        </p:spPr>
        <p:txBody>
          <a:bodyPr>
            <a:spAutoFit/>
          </a:bodyPr>
          <a:lstStyle/>
          <a:p>
            <a:r>
              <a:rPr lang="en-US" sz="4400" dirty="0">
                <a:solidFill>
                  <a:schemeClr val="accent2">
                    <a:lumMod val="60000"/>
                    <a:lumOff val="40000"/>
                  </a:schemeClr>
                </a:solidFill>
                <a:latin typeface="Open Sans"/>
              </a:rPr>
              <a:t>Ethics in Culinary Arts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 Ethics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Influences</a:t>
            </a:r>
          </a:p>
          <a:p>
            <a:pPr lvl="1"/>
            <a:r>
              <a:rPr lang="en-US" dirty="0"/>
              <a:t>Work Ethics Qualities</a:t>
            </a:r>
          </a:p>
          <a:p>
            <a:pPr lvl="1"/>
            <a:r>
              <a:rPr lang="en-US" dirty="0"/>
              <a:t>Code of Ethic</a:t>
            </a:r>
          </a:p>
          <a:p>
            <a:pPr lvl="1"/>
            <a:r>
              <a:rPr lang="en-US" dirty="0"/>
              <a:t>Decisions to Keep in Mind</a:t>
            </a:r>
          </a:p>
        </p:txBody>
      </p:sp>
      <p:pic>
        <p:nvPicPr>
          <p:cNvPr id="4" name="Picture 3">
            <a:extLst>
              <a:ext uri="{FF2B5EF4-FFF2-40B4-BE49-F238E27FC236}">
                <a16:creationId xmlns:a16="http://schemas.microsoft.com/office/drawing/2014/main" id="{AB96B348-67C6-4CB7-A84F-FED2AAB82DD4}"/>
              </a:ext>
            </a:extLst>
          </p:cNvPr>
          <p:cNvPicPr>
            <a:picLocks noChangeAspect="1"/>
          </p:cNvPicPr>
          <p:nvPr/>
        </p:nvPicPr>
        <p:blipFill>
          <a:blip r:embed="rId3"/>
          <a:stretch>
            <a:fillRect/>
          </a:stretch>
        </p:blipFill>
        <p:spPr>
          <a:xfrm>
            <a:off x="6210617" y="2201545"/>
            <a:ext cx="4810125" cy="3409950"/>
          </a:xfrm>
          <a:prstGeom prst="rect">
            <a:avLst/>
          </a:prstGeom>
        </p:spPr>
      </p:pic>
    </p:spTree>
    <p:extLst>
      <p:ext uri="{BB962C8B-B14F-4D97-AF65-F5344CB8AC3E}">
        <p14:creationId xmlns:p14="http://schemas.microsoft.com/office/powerpoint/2010/main" val="302182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Cultural backgrounds</a:t>
            </a:r>
          </a:p>
          <a:p>
            <a:pPr lvl="1"/>
            <a:r>
              <a:rPr lang="en-US" dirty="0"/>
              <a:t>Religious beliefs</a:t>
            </a:r>
          </a:p>
          <a:p>
            <a:pPr lvl="1"/>
            <a:r>
              <a:rPr lang="en-US" dirty="0"/>
              <a:t>Personal codes of conduct</a:t>
            </a:r>
          </a:p>
          <a:p>
            <a:pPr lvl="1"/>
            <a:r>
              <a:rPr lang="en-US" dirty="0"/>
              <a:t>Individual experiences</a:t>
            </a:r>
          </a:p>
        </p:txBody>
      </p:sp>
      <p:pic>
        <p:nvPicPr>
          <p:cNvPr id="4" name="Picture 3">
            <a:extLst>
              <a:ext uri="{FF2B5EF4-FFF2-40B4-BE49-F238E27FC236}">
                <a16:creationId xmlns:a16="http://schemas.microsoft.com/office/drawing/2014/main" id="{EAA47875-3410-4855-8817-CBCFA21108F3}"/>
              </a:ext>
            </a:extLst>
          </p:cNvPr>
          <p:cNvPicPr>
            <a:picLocks noChangeAspect="1"/>
          </p:cNvPicPr>
          <p:nvPr/>
        </p:nvPicPr>
        <p:blipFill>
          <a:blip r:embed="rId3"/>
          <a:stretch>
            <a:fillRect/>
          </a:stretch>
        </p:blipFill>
        <p:spPr>
          <a:xfrm>
            <a:off x="7440791" y="2142560"/>
            <a:ext cx="2793499" cy="3295020"/>
          </a:xfrm>
          <a:prstGeom prst="rect">
            <a:avLst/>
          </a:prstGeom>
        </p:spPr>
      </p:pic>
    </p:spTree>
    <p:extLst>
      <p:ext uri="{BB962C8B-B14F-4D97-AF65-F5344CB8AC3E}">
        <p14:creationId xmlns:p14="http://schemas.microsoft.com/office/powerpoint/2010/main" val="324959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 Ethic Qualities</a:t>
            </a:r>
          </a:p>
        </p:txBody>
      </p:sp>
      <p:pic>
        <p:nvPicPr>
          <p:cNvPr id="4" name="Picture 3">
            <a:extLst>
              <a:ext uri="{FF2B5EF4-FFF2-40B4-BE49-F238E27FC236}">
                <a16:creationId xmlns:a16="http://schemas.microsoft.com/office/drawing/2014/main" id="{02B76BD4-47D6-4744-AED6-4DE39CFCF8FE}"/>
              </a:ext>
            </a:extLst>
          </p:cNvPr>
          <p:cNvPicPr>
            <a:picLocks noChangeAspect="1"/>
          </p:cNvPicPr>
          <p:nvPr/>
        </p:nvPicPr>
        <p:blipFill>
          <a:blip r:embed="rId3"/>
          <a:stretch>
            <a:fillRect/>
          </a:stretch>
        </p:blipFill>
        <p:spPr>
          <a:xfrm>
            <a:off x="764493" y="1390650"/>
            <a:ext cx="10599544" cy="4878070"/>
          </a:xfrm>
          <a:prstGeom prst="rect">
            <a:avLst/>
          </a:prstGeom>
        </p:spPr>
      </p:pic>
    </p:spTree>
    <p:extLst>
      <p:ext uri="{BB962C8B-B14F-4D97-AF65-F5344CB8AC3E}">
        <p14:creationId xmlns:p14="http://schemas.microsoft.com/office/powerpoint/2010/main" val="114085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407209"/>
            <a:ext cx="10059452" cy="876300"/>
          </a:xfrm>
        </p:spPr>
        <p:txBody>
          <a:bodyPr/>
          <a:lstStyle/>
          <a:p>
            <a:r>
              <a:rPr lang="en-US" dirty="0"/>
              <a:t>Code of Ethics</a:t>
            </a:r>
          </a:p>
        </p:txBody>
      </p:sp>
      <p:pic>
        <p:nvPicPr>
          <p:cNvPr id="6" name="Picture 5">
            <a:extLst>
              <a:ext uri="{FF2B5EF4-FFF2-40B4-BE49-F238E27FC236}">
                <a16:creationId xmlns:a16="http://schemas.microsoft.com/office/drawing/2014/main" id="{146C529B-DB92-490A-901D-5AEDED258187}"/>
              </a:ext>
            </a:extLst>
          </p:cNvPr>
          <p:cNvPicPr>
            <a:picLocks noChangeAspect="1"/>
          </p:cNvPicPr>
          <p:nvPr/>
        </p:nvPicPr>
        <p:blipFill>
          <a:blip r:embed="rId3"/>
          <a:stretch>
            <a:fillRect/>
          </a:stretch>
        </p:blipFill>
        <p:spPr>
          <a:xfrm>
            <a:off x="2032965" y="1427162"/>
            <a:ext cx="8689645" cy="5105718"/>
          </a:xfrm>
          <a:prstGeom prst="rect">
            <a:avLst/>
          </a:prstGeom>
        </p:spPr>
      </p:pic>
    </p:spTree>
    <p:extLst>
      <p:ext uri="{BB962C8B-B14F-4D97-AF65-F5344CB8AC3E}">
        <p14:creationId xmlns:p14="http://schemas.microsoft.com/office/powerpoint/2010/main" val="339478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Decisions to Keep in Mind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Is it legal?</a:t>
            </a:r>
          </a:p>
          <a:p>
            <a:pPr lvl="1"/>
            <a:r>
              <a:rPr lang="en-US" dirty="0"/>
              <a:t>Will it hurt anyone?</a:t>
            </a:r>
          </a:p>
          <a:p>
            <a:pPr lvl="1"/>
            <a:r>
              <a:rPr lang="en-US" dirty="0"/>
              <a:t>Does it positively represent the company?</a:t>
            </a:r>
          </a:p>
          <a:p>
            <a:pPr lvl="1"/>
            <a:r>
              <a:rPr lang="en-US" dirty="0"/>
              <a:t>Does it make anyone uncomfortable?</a:t>
            </a:r>
          </a:p>
          <a:p>
            <a:pPr lvl="1"/>
            <a:r>
              <a:rPr lang="en-US" dirty="0"/>
              <a:t>Does it convey respect for others?</a:t>
            </a:r>
          </a:p>
          <a:p>
            <a:pPr lvl="1"/>
            <a:r>
              <a:rPr lang="en-US" dirty="0"/>
              <a:t>Have I involved others by asking their viewpoint?</a:t>
            </a:r>
          </a:p>
        </p:txBody>
      </p:sp>
      <p:sp>
        <p:nvSpPr>
          <p:cNvPr id="4" name="Content Placeholder 3">
            <a:extLst>
              <a:ext uri="{FF2B5EF4-FFF2-40B4-BE49-F238E27FC236}">
                <a16:creationId xmlns:a16="http://schemas.microsoft.com/office/drawing/2014/main" id="{5CE8ABD8-7550-45D3-B3F0-7E8D57F5B24B}"/>
              </a:ext>
            </a:extLst>
          </p:cNvPr>
          <p:cNvSpPr>
            <a:spLocks noGrp="1"/>
          </p:cNvSpPr>
          <p:nvPr>
            <p:ph sz="half" idx="10"/>
          </p:nvPr>
        </p:nvSpPr>
        <p:spPr/>
        <p:txBody>
          <a:bodyPr/>
          <a:lstStyle/>
          <a:p>
            <a:pPr lvl="1"/>
            <a:r>
              <a:rPr lang="en-US" dirty="0"/>
              <a:t>Is it fair?</a:t>
            </a:r>
          </a:p>
          <a:p>
            <a:pPr lvl="1"/>
            <a:r>
              <a:rPr lang="en-US" dirty="0"/>
              <a:t>Does it uphold the values of the organization?</a:t>
            </a:r>
          </a:p>
          <a:p>
            <a:pPr lvl="1"/>
            <a:r>
              <a:rPr lang="en-US" dirty="0"/>
              <a:t>Can I tell my decisions to employer, family, and others?</a:t>
            </a:r>
          </a:p>
          <a:p>
            <a:pPr lvl="1"/>
            <a:r>
              <a:rPr lang="en-US" dirty="0"/>
              <a:t>How would others regard details if public?</a:t>
            </a:r>
          </a:p>
          <a:p>
            <a:pPr lvl="1"/>
            <a:r>
              <a:rPr lang="en-US" dirty="0"/>
              <a:t>Am I confident my decision will be valid for years?</a:t>
            </a:r>
          </a:p>
        </p:txBody>
      </p:sp>
    </p:spTree>
    <p:extLst>
      <p:ext uri="{BB962C8B-B14F-4D97-AF65-F5344CB8AC3E}">
        <p14:creationId xmlns:p14="http://schemas.microsoft.com/office/powerpoint/2010/main" val="422211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5F5B05E0-E03D-4220-B2FA-6552E4B888D3}"/>
              </a:ext>
            </a:extLst>
          </p:cNvPr>
          <p:cNvPicPr>
            <a:picLocks noChangeAspect="1"/>
          </p:cNvPicPr>
          <p:nvPr/>
        </p:nvPicPr>
        <p:blipFill>
          <a:blip r:embed="rId3"/>
          <a:stretch>
            <a:fillRect/>
          </a:stretch>
        </p:blipFill>
        <p:spPr>
          <a:xfrm>
            <a:off x="4116011" y="2344719"/>
            <a:ext cx="3308757" cy="3312521"/>
          </a:xfrm>
          <a:prstGeom prst="rect">
            <a:avLst/>
          </a:prstGeom>
        </p:spPr>
      </p:pic>
    </p:spTree>
    <p:extLst>
      <p:ext uri="{BB962C8B-B14F-4D97-AF65-F5344CB8AC3E}">
        <p14:creationId xmlns:p14="http://schemas.microsoft.com/office/powerpoint/2010/main" val="217075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Culinary essentials. (2010). Woodland Hills, CA: Glencoe/McGraw Hill.</a:t>
            </a:r>
            <a:br>
              <a:rPr lang="en-US" sz="2000" dirty="0"/>
            </a:br>
            <a:r>
              <a:rPr lang="en-US" sz="2000" dirty="0"/>
              <a:t>Foundations of restaurant management &amp; culinary arts: Level one. (2011). Boston, MA: Prentice Hall.</a:t>
            </a:r>
          </a:p>
          <a:p>
            <a:pPr lvl="1"/>
            <a:r>
              <a:rPr lang="en-US" sz="2000" dirty="0"/>
              <a:t>Website:</a:t>
            </a:r>
          </a:p>
          <a:p>
            <a:pPr lvl="2"/>
            <a:r>
              <a:rPr lang="en-US" sz="2000" dirty="0"/>
              <a:t>Ethics Resource Center</a:t>
            </a:r>
            <a:br>
              <a:rPr lang="en-US" sz="2000" dirty="0"/>
            </a:br>
            <a:r>
              <a:rPr lang="en-US" sz="2000" dirty="0"/>
              <a:t>ERC is a nonprofit, nonpartisan research organization, dedicated to independent research that advances high ethical standards and practices in public and private institutions.</a:t>
            </a:r>
            <a:br>
              <a:rPr lang="en-US" sz="2000" dirty="0"/>
            </a:br>
            <a:r>
              <a:rPr lang="en-US" sz="2000" dirty="0"/>
              <a:t>http://www.ethics.org/</a:t>
            </a:r>
          </a:p>
        </p:txBody>
      </p:sp>
    </p:spTree>
    <p:extLst>
      <p:ext uri="{BB962C8B-B14F-4D97-AF65-F5344CB8AC3E}">
        <p14:creationId xmlns:p14="http://schemas.microsoft.com/office/powerpoint/2010/main" val="237726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Regulations and Work Ethics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Employment in foodservice requires training in:</a:t>
            </a:r>
          </a:p>
          <a:p>
            <a:pPr lvl="2"/>
            <a:r>
              <a:rPr lang="en-US" sz="2400" dirty="0"/>
              <a:t>Laws and regulations</a:t>
            </a:r>
          </a:p>
          <a:p>
            <a:pPr lvl="2"/>
            <a:r>
              <a:rPr lang="en-US" sz="2400" dirty="0"/>
              <a:t>Workplace ethics</a:t>
            </a:r>
          </a:p>
        </p:txBody>
      </p:sp>
      <p:pic>
        <p:nvPicPr>
          <p:cNvPr id="4" name="Picture 3">
            <a:extLst>
              <a:ext uri="{FF2B5EF4-FFF2-40B4-BE49-F238E27FC236}">
                <a16:creationId xmlns:a16="http://schemas.microsoft.com/office/drawing/2014/main" id="{88A70655-0E51-4FA5-8AC1-B0431387F46C}"/>
              </a:ext>
            </a:extLst>
          </p:cNvPr>
          <p:cNvPicPr>
            <a:picLocks noChangeAspect="1"/>
          </p:cNvPicPr>
          <p:nvPr/>
        </p:nvPicPr>
        <p:blipFill>
          <a:blip r:embed="rId3"/>
          <a:stretch>
            <a:fillRect/>
          </a:stretch>
        </p:blipFill>
        <p:spPr>
          <a:xfrm>
            <a:off x="8019642" y="3330240"/>
            <a:ext cx="2500735" cy="250358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Regulations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USDA</a:t>
            </a:r>
          </a:p>
          <a:p>
            <a:pPr lvl="1"/>
            <a:r>
              <a:rPr lang="en-US" dirty="0"/>
              <a:t>FDA</a:t>
            </a:r>
          </a:p>
          <a:p>
            <a:pPr lvl="1"/>
            <a:r>
              <a:rPr lang="en-US" dirty="0"/>
              <a:t>Environmental</a:t>
            </a:r>
          </a:p>
          <a:p>
            <a:pPr lvl="1"/>
            <a:r>
              <a:rPr lang="en-US" dirty="0"/>
              <a:t>OSHA</a:t>
            </a:r>
          </a:p>
          <a:p>
            <a:pPr lvl="1"/>
            <a:r>
              <a:rPr lang="en-US" dirty="0"/>
              <a:t>State and Local</a:t>
            </a:r>
          </a:p>
        </p:txBody>
      </p:sp>
      <p:pic>
        <p:nvPicPr>
          <p:cNvPr id="4" name="Picture 3">
            <a:extLst>
              <a:ext uri="{FF2B5EF4-FFF2-40B4-BE49-F238E27FC236}">
                <a16:creationId xmlns:a16="http://schemas.microsoft.com/office/drawing/2014/main" id="{1A1183ED-6557-49C7-9BDD-6C6A49DD89EA}"/>
              </a:ext>
            </a:extLst>
          </p:cNvPr>
          <p:cNvPicPr>
            <a:picLocks noChangeAspect="1"/>
          </p:cNvPicPr>
          <p:nvPr/>
        </p:nvPicPr>
        <p:blipFill>
          <a:blip r:embed="rId3"/>
          <a:stretch>
            <a:fillRect/>
          </a:stretch>
        </p:blipFill>
        <p:spPr>
          <a:xfrm>
            <a:off x="7342541" y="1920679"/>
            <a:ext cx="3457575" cy="3733800"/>
          </a:xfrm>
          <a:prstGeom prst="rect">
            <a:avLst/>
          </a:prstGeom>
        </p:spPr>
      </p:pic>
    </p:spTree>
    <p:extLst>
      <p:ext uri="{BB962C8B-B14F-4D97-AF65-F5344CB8AC3E}">
        <p14:creationId xmlns:p14="http://schemas.microsoft.com/office/powerpoint/2010/main" val="182331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USDA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Food Grading</a:t>
            </a:r>
          </a:p>
          <a:p>
            <a:pPr lvl="2"/>
            <a:r>
              <a:rPr lang="en-US" sz="2400" dirty="0"/>
              <a:t>Involves applying specific quality standards to products</a:t>
            </a:r>
          </a:p>
          <a:p>
            <a:pPr lvl="2"/>
            <a:r>
              <a:rPr lang="en-US" sz="2400" dirty="0"/>
              <a:t>Grade is based on quality at time of packaging</a:t>
            </a:r>
          </a:p>
          <a:p>
            <a:pPr lvl="1"/>
            <a:r>
              <a:rPr lang="en-US" dirty="0"/>
              <a:t>Food Inspections</a:t>
            </a:r>
          </a:p>
          <a:p>
            <a:pPr lvl="2"/>
            <a:r>
              <a:rPr lang="en-US" sz="2400" dirty="0"/>
              <a:t>A test of a businesses’ practices against standards</a:t>
            </a:r>
          </a:p>
          <a:p>
            <a:pPr lvl="2"/>
            <a:r>
              <a:rPr lang="en-US" sz="2400" dirty="0"/>
              <a:t>Conducted by the Food Safety and Inspection Service (FSIS)</a:t>
            </a:r>
          </a:p>
        </p:txBody>
      </p:sp>
      <p:pic>
        <p:nvPicPr>
          <p:cNvPr id="4" name="Picture 3">
            <a:extLst>
              <a:ext uri="{FF2B5EF4-FFF2-40B4-BE49-F238E27FC236}">
                <a16:creationId xmlns:a16="http://schemas.microsoft.com/office/drawing/2014/main" id="{DE80092B-F274-49FC-A9D0-CB9D2AE87CC5}"/>
              </a:ext>
            </a:extLst>
          </p:cNvPr>
          <p:cNvPicPr>
            <a:picLocks noChangeAspect="1"/>
          </p:cNvPicPr>
          <p:nvPr/>
        </p:nvPicPr>
        <p:blipFill>
          <a:blip r:embed="rId3"/>
          <a:stretch>
            <a:fillRect/>
          </a:stretch>
        </p:blipFill>
        <p:spPr>
          <a:xfrm>
            <a:off x="4490720" y="4334452"/>
            <a:ext cx="2345027" cy="1675768"/>
          </a:xfrm>
          <a:prstGeom prst="rect">
            <a:avLst/>
          </a:prstGeom>
        </p:spPr>
      </p:pic>
    </p:spTree>
    <p:extLst>
      <p:ext uri="{BB962C8B-B14F-4D97-AF65-F5344CB8AC3E}">
        <p14:creationId xmlns:p14="http://schemas.microsoft.com/office/powerpoint/2010/main" val="263193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FDA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Labels</a:t>
            </a:r>
          </a:p>
          <a:p>
            <a:pPr lvl="2"/>
            <a:r>
              <a:rPr lang="en-US" sz="2400" dirty="0"/>
              <a:t>Requires nutrition labels on food packages</a:t>
            </a:r>
          </a:p>
          <a:p>
            <a:pPr lvl="2"/>
            <a:r>
              <a:rPr lang="en-US" sz="2400" dirty="0"/>
              <a:t>Shows percent of daily dietary value in food</a:t>
            </a:r>
          </a:p>
          <a:p>
            <a:pPr lvl="1"/>
            <a:r>
              <a:rPr lang="en-US" dirty="0"/>
              <a:t>Menus</a:t>
            </a:r>
          </a:p>
          <a:p>
            <a:pPr lvl="2"/>
            <a:r>
              <a:rPr lang="en-US" sz="2400" dirty="0"/>
              <a:t>Regulates health claims made by restaurants</a:t>
            </a:r>
          </a:p>
          <a:p>
            <a:pPr lvl="2"/>
            <a:r>
              <a:rPr lang="en-US" sz="2400" dirty="0"/>
              <a:t>Must meet standards listed in the Nutrition Labeling and Education Act</a:t>
            </a:r>
          </a:p>
          <a:p>
            <a:pPr lvl="1"/>
            <a:r>
              <a:rPr lang="en-US" dirty="0"/>
              <a:t>Food code</a:t>
            </a:r>
          </a:p>
          <a:p>
            <a:pPr lvl="2"/>
            <a:r>
              <a:rPr lang="en-US" sz="2400" dirty="0"/>
              <a:t>Give guidelines for handing food safely</a:t>
            </a:r>
          </a:p>
          <a:p>
            <a:pPr lvl="2"/>
            <a:r>
              <a:rPr lang="en-US" sz="2400" dirty="0"/>
              <a:t>Updated every two years</a:t>
            </a:r>
          </a:p>
        </p:txBody>
      </p:sp>
      <p:pic>
        <p:nvPicPr>
          <p:cNvPr id="4" name="Picture 3">
            <a:extLst>
              <a:ext uri="{FF2B5EF4-FFF2-40B4-BE49-F238E27FC236}">
                <a16:creationId xmlns:a16="http://schemas.microsoft.com/office/drawing/2014/main" id="{F210D450-B027-4A7E-A5E7-9996FEB2097A}"/>
              </a:ext>
            </a:extLst>
          </p:cNvPr>
          <p:cNvPicPr>
            <a:picLocks noChangeAspect="1"/>
          </p:cNvPicPr>
          <p:nvPr/>
        </p:nvPicPr>
        <p:blipFill>
          <a:blip r:embed="rId3"/>
          <a:stretch>
            <a:fillRect/>
          </a:stretch>
        </p:blipFill>
        <p:spPr>
          <a:xfrm>
            <a:off x="7970837" y="4335463"/>
            <a:ext cx="2752725" cy="1819275"/>
          </a:xfrm>
          <a:prstGeom prst="rect">
            <a:avLst/>
          </a:prstGeom>
        </p:spPr>
      </p:pic>
    </p:spTree>
    <p:extLst>
      <p:ext uri="{BB962C8B-B14F-4D97-AF65-F5344CB8AC3E}">
        <p14:creationId xmlns:p14="http://schemas.microsoft.com/office/powerpoint/2010/main" val="216534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Environmental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Environmental Protection Agency (EPA)</a:t>
            </a:r>
          </a:p>
          <a:p>
            <a:pPr lvl="1"/>
            <a:r>
              <a:rPr lang="en-US" dirty="0"/>
              <a:t>Decides how solid waste is managed</a:t>
            </a:r>
          </a:p>
          <a:p>
            <a:pPr lvl="1"/>
            <a:r>
              <a:rPr lang="en-US" dirty="0"/>
              <a:t>Solid waste includes:</a:t>
            </a:r>
          </a:p>
          <a:p>
            <a:pPr lvl="1"/>
            <a:r>
              <a:rPr lang="en-US" dirty="0"/>
              <a:t>Packaging material</a:t>
            </a:r>
          </a:p>
          <a:p>
            <a:pPr lvl="1"/>
            <a:r>
              <a:rPr lang="en-US" dirty="0"/>
              <a:t>Containers</a:t>
            </a:r>
          </a:p>
          <a:p>
            <a:pPr lvl="1"/>
            <a:r>
              <a:rPr lang="en-US" dirty="0"/>
              <a:t>Recyclables</a:t>
            </a:r>
          </a:p>
          <a:p>
            <a:pPr lvl="1"/>
            <a:r>
              <a:rPr lang="en-US" dirty="0"/>
              <a:t>National Environmental Policy Act (NEPA)</a:t>
            </a:r>
          </a:p>
          <a:p>
            <a:pPr lvl="1"/>
            <a:r>
              <a:rPr lang="en-US" dirty="0"/>
              <a:t>Protects the environment from damage caused by building development</a:t>
            </a:r>
          </a:p>
        </p:txBody>
      </p:sp>
      <p:pic>
        <p:nvPicPr>
          <p:cNvPr id="4" name="Picture 3">
            <a:extLst>
              <a:ext uri="{FF2B5EF4-FFF2-40B4-BE49-F238E27FC236}">
                <a16:creationId xmlns:a16="http://schemas.microsoft.com/office/drawing/2014/main" id="{B9318F71-496B-4ADD-8CD7-C6C64D113BF7}"/>
              </a:ext>
            </a:extLst>
          </p:cNvPr>
          <p:cNvPicPr>
            <a:picLocks noChangeAspect="1"/>
          </p:cNvPicPr>
          <p:nvPr/>
        </p:nvPicPr>
        <p:blipFill>
          <a:blip r:embed="rId3"/>
          <a:stretch>
            <a:fillRect/>
          </a:stretch>
        </p:blipFill>
        <p:spPr>
          <a:xfrm>
            <a:off x="7958177" y="1420420"/>
            <a:ext cx="2351325" cy="3300000"/>
          </a:xfrm>
          <a:prstGeom prst="rect">
            <a:avLst/>
          </a:prstGeom>
        </p:spPr>
      </p:pic>
    </p:spTree>
    <p:extLst>
      <p:ext uri="{BB962C8B-B14F-4D97-AF65-F5344CB8AC3E}">
        <p14:creationId xmlns:p14="http://schemas.microsoft.com/office/powerpoint/2010/main" val="151037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OSHA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Occupational Safety and Health Administration</a:t>
            </a:r>
          </a:p>
          <a:p>
            <a:pPr lvl="2"/>
            <a:r>
              <a:rPr lang="en-US" sz="2400" dirty="0"/>
              <a:t>Sets standards and inspects workplaces for safety</a:t>
            </a:r>
          </a:p>
          <a:p>
            <a:pPr lvl="2"/>
            <a:r>
              <a:rPr lang="en-US" sz="2400" dirty="0"/>
              <a:t>Oversee record keeping of job-related illness or injury</a:t>
            </a:r>
          </a:p>
        </p:txBody>
      </p:sp>
      <p:pic>
        <p:nvPicPr>
          <p:cNvPr id="4" name="Picture 3">
            <a:extLst>
              <a:ext uri="{FF2B5EF4-FFF2-40B4-BE49-F238E27FC236}">
                <a16:creationId xmlns:a16="http://schemas.microsoft.com/office/drawing/2014/main" id="{FFE0B5DD-D90F-449C-AF71-F4990BBC9A2B}"/>
              </a:ext>
            </a:extLst>
          </p:cNvPr>
          <p:cNvPicPr>
            <a:picLocks noChangeAspect="1"/>
          </p:cNvPicPr>
          <p:nvPr/>
        </p:nvPicPr>
        <p:blipFill>
          <a:blip r:embed="rId3"/>
          <a:stretch>
            <a:fillRect/>
          </a:stretch>
        </p:blipFill>
        <p:spPr>
          <a:xfrm>
            <a:off x="4745678" y="3241040"/>
            <a:ext cx="2700644" cy="2699570"/>
          </a:xfrm>
          <a:prstGeom prst="rect">
            <a:avLst/>
          </a:prstGeom>
        </p:spPr>
      </p:pic>
    </p:spTree>
    <p:extLst>
      <p:ext uri="{BB962C8B-B14F-4D97-AF65-F5344CB8AC3E}">
        <p14:creationId xmlns:p14="http://schemas.microsoft.com/office/powerpoint/2010/main" val="410355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State and Local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Health regulations that affect foodservice are written by the state</a:t>
            </a:r>
          </a:p>
          <a:p>
            <a:pPr lvl="1"/>
            <a:r>
              <a:rPr lang="en-US" dirty="0"/>
              <a:t>Local health departments enforce state regulations</a:t>
            </a:r>
          </a:p>
          <a:p>
            <a:pPr lvl="1"/>
            <a:r>
              <a:rPr lang="en-US" dirty="0"/>
              <a:t>County health department enforces regulations in rural areas and small cities</a:t>
            </a:r>
          </a:p>
        </p:txBody>
      </p:sp>
      <p:pic>
        <p:nvPicPr>
          <p:cNvPr id="4" name="Picture 3">
            <a:extLst>
              <a:ext uri="{FF2B5EF4-FFF2-40B4-BE49-F238E27FC236}">
                <a16:creationId xmlns:a16="http://schemas.microsoft.com/office/drawing/2014/main" id="{FEE799A7-D780-41A4-8D8E-0B064D5B56CC}"/>
              </a:ext>
            </a:extLst>
          </p:cNvPr>
          <p:cNvPicPr>
            <a:picLocks noChangeAspect="1"/>
          </p:cNvPicPr>
          <p:nvPr/>
        </p:nvPicPr>
        <p:blipFill>
          <a:blip r:embed="rId3"/>
          <a:stretch>
            <a:fillRect/>
          </a:stretch>
        </p:blipFill>
        <p:spPr>
          <a:xfrm>
            <a:off x="4856479" y="3151107"/>
            <a:ext cx="2098705" cy="3140542"/>
          </a:xfrm>
          <a:prstGeom prst="rect">
            <a:avLst/>
          </a:prstGeom>
        </p:spPr>
      </p:pic>
    </p:spTree>
    <p:extLst>
      <p:ext uri="{BB962C8B-B14F-4D97-AF65-F5344CB8AC3E}">
        <p14:creationId xmlns:p14="http://schemas.microsoft.com/office/powerpoint/2010/main" val="214890536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82</TotalTime>
  <Words>1071</Words>
  <Application>Microsoft Office PowerPoint</Application>
  <PresentationFormat>Widescreen</PresentationFormat>
  <Paragraphs>139</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.AppleSystemUIFont</vt:lpstr>
      <vt:lpstr>Arial</vt:lpstr>
      <vt:lpstr>Calibri</vt:lpstr>
      <vt:lpstr>Open Sans</vt:lpstr>
      <vt:lpstr>Open Sans SemiBold</vt:lpstr>
      <vt:lpstr>2_Office Theme</vt:lpstr>
      <vt:lpstr>3_Office Theme</vt:lpstr>
      <vt:lpstr>What Would You Do?</vt:lpstr>
      <vt:lpstr>PowerPoint Presentation</vt:lpstr>
      <vt:lpstr>Regulations and Work Ethics</vt:lpstr>
      <vt:lpstr>Regulations</vt:lpstr>
      <vt:lpstr>USDA</vt:lpstr>
      <vt:lpstr>FDA</vt:lpstr>
      <vt:lpstr>Environmental</vt:lpstr>
      <vt:lpstr>OSHA</vt:lpstr>
      <vt:lpstr>State and Local</vt:lpstr>
      <vt:lpstr>Work Ethics</vt:lpstr>
      <vt:lpstr>Influences</vt:lpstr>
      <vt:lpstr>Work Ethic Qualities</vt:lpstr>
      <vt:lpstr>Code of Ethics</vt:lpstr>
      <vt:lpstr>Decisions to Keep in Mind</vt:lpstr>
      <vt:lpstr>Question?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2018-01-06T17:20:48Z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