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3"/>
  </p:notesMasterIdLst>
  <p:handoutMasterIdLst>
    <p:handoutMasterId r:id="rId24"/>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79627" autoAdjust="0"/>
  </p:normalViewPr>
  <p:slideViewPr>
    <p:cSldViewPr snapToGrid="0">
      <p:cViewPr>
        <p:scale>
          <a:sx n="54" d="100"/>
          <a:sy n="54" d="100"/>
        </p:scale>
        <p:origin x="1168" y="40"/>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entley" userId="0cee5f03-a695-4a03-a07a-8c9ce1847e1e" providerId="ADAL" clId="{7ED1516F-7BFB-46BA-A0B9-242E42B9975B}"/>
    <pc:docChg chg="addSld modSld">
      <pc:chgData name="Caroline Bentley" userId="0cee5f03-a695-4a03-a07a-8c9ce1847e1e" providerId="ADAL" clId="{7ED1516F-7BFB-46BA-A0B9-242E42B9975B}" dt="2017-11-16T17:12:24.731" v="4" actId="14100"/>
      <pc:docMkLst>
        <pc:docMk/>
      </pc:docMkLst>
      <pc:sldChg chg="modSp add">
        <pc:chgData name="Caroline Bentley" userId="0cee5f03-a695-4a03-a07a-8c9ce1847e1e" providerId="ADAL" clId="{7ED1516F-7BFB-46BA-A0B9-242E42B9975B}" dt="2017-11-16T17:12:24.731" v="4" actId="14100"/>
        <pc:sldMkLst>
          <pc:docMk/>
          <pc:sldMk cId="2923985671" sldId="323"/>
        </pc:sldMkLst>
        <pc:spChg chg="mod">
          <ac:chgData name="Caroline Bentley" userId="0cee5f03-a695-4a03-a07a-8c9ce1847e1e" providerId="ADAL" clId="{7ED1516F-7BFB-46BA-A0B9-242E42B9975B}" dt="2017-11-16T17:12:24.731" v="4" actId="14100"/>
          <ac:spMkLst>
            <pc:docMk/>
            <pc:sldMk cId="2923985671" sldId="323"/>
            <ac:spMk id="3" creationId="{FDA232F6-5995-4EA9-82E9-6269FFB1F290}"/>
          </ac:spMkLst>
        </pc:spChg>
      </pc:sldChg>
    </pc:docChg>
  </pc:docChgLst>
  <pc:docChgLst>
    <pc:chgData name="Caroline Bentley" userId="0cee5f03-a695-4a03-a07a-8c9ce1847e1e" providerId="ADAL" clId="{D93B2387-2141-498B-B6EA-2E260FB3FD19}"/>
    <pc:docChg chg="modSld">
      <pc:chgData name="Caroline Bentley" userId="0cee5f03-a695-4a03-a07a-8c9ce1847e1e" providerId="ADAL" clId="{D93B2387-2141-498B-B6EA-2E260FB3FD19}" dt="2017-11-16T17:58:35.964" v="0"/>
      <pc:docMkLst>
        <pc:docMk/>
      </pc:docMkLst>
      <pc:sldChg chg="modSp">
        <pc:chgData name="Caroline Bentley" userId="0cee5f03-a695-4a03-a07a-8c9ce1847e1e" providerId="ADAL" clId="{D93B2387-2141-498B-B6EA-2E260FB3FD19}" dt="2017-11-16T17:58:35.964" v="0"/>
        <pc:sldMkLst>
          <pc:docMk/>
          <pc:sldMk cId="2923985671" sldId="323"/>
        </pc:sldMkLst>
        <pc:spChg chg="mod">
          <ac:chgData name="Caroline Bentley" userId="0cee5f03-a695-4a03-a07a-8c9ce1847e1e" providerId="ADAL" clId="{D93B2387-2141-498B-B6EA-2E260FB3FD19}" dt="2017-11-16T17:58:35.964" v="0"/>
          <ac:spMkLst>
            <pc:docMk/>
            <pc:sldMk cId="2923985671" sldId="323"/>
            <ac:spMk id="3" creationId="{FDA232F6-5995-4EA9-82E9-6269FFB1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20-Jan-18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20-Jan-18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495878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An employee handbook explains all company policies and procedures concerning employees. Human Resources is charged with making sure each employee receives a copy and understands the contents.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3738751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Civil Rights Act – 1964, 1991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Bans employment discrimination based on </a:t>
            </a:r>
          </a:p>
          <a:p>
            <a:r>
              <a:rPr lang="en-US" sz="1200" b="0" i="0" u="none" strike="noStrike" kern="1200" baseline="0" dirty="0">
                <a:solidFill>
                  <a:schemeClr val="tx1"/>
                </a:solidFill>
                <a:latin typeface="+mn-lt"/>
                <a:ea typeface="+mn-ea"/>
                <a:cs typeface="+mn-cs"/>
              </a:rPr>
              <a:t>• race, color, religion, sex, national origin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Age Discrimination Employment Act and Older Workers Benefit Protection Act – 1967, 1990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Bans discrimination against workers age 40 and over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Immigration Reform and Control Act – 1986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Bans employment of noncitizens who are not authorized to work in the U.S.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Americans with Disabilities Act – 1990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Bans discrimination against individuals with disabilities in matters of employment, government services, public accommodations, commercial facilities, and transportation.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635633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Fair Labor Standards Act – 1938 </a:t>
            </a:r>
          </a:p>
          <a:p>
            <a:r>
              <a:rPr lang="en-US" sz="1200" b="0" i="0" u="none" strike="noStrike" kern="1200" baseline="0" dirty="0">
                <a:solidFill>
                  <a:schemeClr val="tx1"/>
                </a:solidFill>
                <a:latin typeface="+mn-lt"/>
                <a:ea typeface="+mn-ea"/>
                <a:cs typeface="+mn-cs"/>
              </a:rPr>
              <a:t>Minimum wage </a:t>
            </a:r>
          </a:p>
          <a:p>
            <a:r>
              <a:rPr lang="en-US" sz="1200" b="0" i="0" u="none" strike="noStrike" kern="1200" baseline="0" dirty="0">
                <a:solidFill>
                  <a:schemeClr val="tx1"/>
                </a:solidFill>
                <a:latin typeface="+mn-lt"/>
                <a:ea typeface="+mn-ea"/>
                <a:cs typeface="+mn-cs"/>
              </a:rPr>
              <a:t>Overtime pay </a:t>
            </a:r>
          </a:p>
          <a:p>
            <a:r>
              <a:rPr lang="en-US" sz="1200" b="0" i="0" u="none" strike="noStrike" kern="1200" baseline="0" dirty="0">
                <a:solidFill>
                  <a:schemeClr val="tx1"/>
                </a:solidFill>
                <a:latin typeface="+mn-lt"/>
                <a:ea typeface="+mn-ea"/>
                <a:cs typeface="+mn-cs"/>
              </a:rPr>
              <a:t>Restrictions on employment of children </a:t>
            </a:r>
          </a:p>
          <a:p>
            <a:r>
              <a:rPr lang="en-US" sz="1200" b="0" i="0" u="none" strike="noStrike" kern="1200" baseline="0" dirty="0">
                <a:solidFill>
                  <a:schemeClr val="tx1"/>
                </a:solidFill>
                <a:latin typeface="+mn-lt"/>
                <a:ea typeface="+mn-ea"/>
                <a:cs typeface="+mn-cs"/>
              </a:rPr>
              <a:t>Record keeping </a:t>
            </a:r>
          </a:p>
          <a:p>
            <a:r>
              <a:rPr lang="en-US" sz="1200" b="0" i="0" u="none" strike="noStrike" kern="1200" baseline="0" dirty="0">
                <a:solidFill>
                  <a:schemeClr val="tx1"/>
                </a:solidFill>
                <a:latin typeface="+mn-lt"/>
                <a:ea typeface="+mn-ea"/>
                <a:cs typeface="+mn-cs"/>
              </a:rPr>
              <a:t>Equal Pay Act – 1963 </a:t>
            </a:r>
          </a:p>
          <a:p>
            <a:r>
              <a:rPr lang="en-US" sz="1200" b="0" i="0" u="none" strike="noStrike" kern="1200" baseline="0" dirty="0">
                <a:solidFill>
                  <a:schemeClr val="tx1"/>
                </a:solidFill>
                <a:latin typeface="+mn-lt"/>
                <a:ea typeface="+mn-ea"/>
                <a:cs typeface="+mn-cs"/>
              </a:rPr>
              <a:t>Men and women must be paid equal for similar work </a:t>
            </a:r>
          </a:p>
          <a:p>
            <a:r>
              <a:rPr lang="en-US" sz="1200" b="0" i="0" u="none" strike="noStrike" kern="1200" baseline="0" dirty="0">
                <a:solidFill>
                  <a:schemeClr val="tx1"/>
                </a:solidFill>
                <a:latin typeface="+mn-lt"/>
                <a:ea typeface="+mn-ea"/>
                <a:cs typeface="+mn-cs"/>
              </a:rPr>
              <a:t>Family and Medical Leave Act – 1993 </a:t>
            </a:r>
          </a:p>
          <a:p>
            <a:r>
              <a:rPr lang="en-US" sz="1200" b="0" i="0" u="none" strike="noStrike" kern="1200" baseline="0" dirty="0">
                <a:solidFill>
                  <a:schemeClr val="tx1"/>
                </a:solidFill>
                <a:latin typeface="+mn-lt"/>
                <a:ea typeface="+mn-ea"/>
                <a:cs typeface="+mn-cs"/>
              </a:rPr>
              <a:t>Protected leave for family and medical reasons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55874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OSH Act also established the Occupational Safety and Health Administration that makes sure the laws and regulations of the OSH Act are carried out.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146447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2701585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1880851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good work ethic is an attitude that combines hard work, good performance, and dependable results.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294436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Professionals do not use profanity on the job and avoid gossip. </a:t>
            </a:r>
          </a:p>
          <a:p>
            <a:r>
              <a:rPr lang="en-US" sz="1200" b="0" i="0" u="none" strike="noStrike" kern="1200" baseline="0" dirty="0">
                <a:solidFill>
                  <a:schemeClr val="tx1"/>
                </a:solidFill>
                <a:latin typeface="+mn-lt"/>
                <a:ea typeface="+mn-ea"/>
                <a:cs typeface="+mn-cs"/>
              </a:rPr>
              <a:t>Can you think of any other descriptions for professional behavior?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3320379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Do not let what happens at home affect your work life.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653587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Embezzlement occurs when a trusted employee takes either money or goods entrusted to them. They can be arrested, fined, and/or sent to prison. </a:t>
            </a:r>
          </a:p>
          <a:p>
            <a:r>
              <a:rPr lang="en-US" sz="1200" b="0" i="0" u="none" strike="noStrike" kern="1200" baseline="0" dirty="0">
                <a:solidFill>
                  <a:schemeClr val="tx1"/>
                </a:solidFill>
                <a:latin typeface="+mn-lt"/>
                <a:ea typeface="+mn-ea"/>
                <a:cs typeface="+mn-cs"/>
              </a:rPr>
              <a:t>Wasting resources can cost money and lead to environmental problems.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3008388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Truth-in-menu laws </a:t>
            </a:r>
            <a:r>
              <a:rPr lang="en-US" sz="1200" b="0" i="0" u="none" strike="noStrike" kern="1200" baseline="0" dirty="0">
                <a:solidFill>
                  <a:schemeClr val="tx1"/>
                </a:solidFill>
                <a:latin typeface="+mn-lt"/>
                <a:ea typeface="+mn-ea"/>
                <a:cs typeface="+mn-cs"/>
              </a:rPr>
              <a:t>have been developed to protect consumers from unethical restaurant owners. The menus should be accurate. </a:t>
            </a:r>
          </a:p>
          <a:p>
            <a:r>
              <a:rPr lang="en-US" sz="1200" b="0" i="0" u="none" strike="noStrike" kern="1200" baseline="0" dirty="0">
                <a:solidFill>
                  <a:schemeClr val="tx1"/>
                </a:solidFill>
                <a:latin typeface="+mn-lt"/>
                <a:ea typeface="+mn-ea"/>
                <a:cs typeface="+mn-cs"/>
              </a:rPr>
              <a:t>The Federal Drug Administration requires that any health claims meet the new FDS standards. </a:t>
            </a:r>
          </a:p>
          <a:p>
            <a:r>
              <a:rPr lang="en-US" sz="1200" b="1" i="0" u="none" strike="noStrike" kern="1200" baseline="0" dirty="0">
                <a:solidFill>
                  <a:schemeClr val="tx1"/>
                </a:solidFill>
                <a:latin typeface="+mn-lt"/>
                <a:ea typeface="+mn-ea"/>
                <a:cs typeface="+mn-cs"/>
              </a:rPr>
              <a:t>Sexual harassment </a:t>
            </a:r>
            <a:r>
              <a:rPr lang="en-US" sz="1200" b="0" i="0" u="none" strike="noStrike" kern="1200" baseline="0" dirty="0">
                <a:solidFill>
                  <a:schemeClr val="tx1"/>
                </a:solidFill>
                <a:latin typeface="+mn-lt"/>
                <a:ea typeface="+mn-ea"/>
                <a:cs typeface="+mn-cs"/>
              </a:rPr>
              <a:t>is considered to be any unwelcome behavior of a sexual nature that creates an intimidating, hostile, or offensive work environment. Any act of sexual harassment should be reported to the manager and they are required to investigate. </a:t>
            </a:r>
          </a:p>
          <a:p>
            <a:r>
              <a:rPr lang="en-US" sz="1200" b="1" i="0" u="none" strike="noStrike" kern="1200" baseline="0" dirty="0">
                <a:solidFill>
                  <a:schemeClr val="tx1"/>
                </a:solidFill>
                <a:latin typeface="+mn-lt"/>
                <a:ea typeface="+mn-ea"/>
                <a:cs typeface="+mn-cs"/>
              </a:rPr>
              <a:t>Discrimination </a:t>
            </a:r>
            <a:r>
              <a:rPr lang="en-US" sz="1200" b="0" i="0" u="none" strike="noStrike" kern="1200" baseline="0" dirty="0">
                <a:solidFill>
                  <a:schemeClr val="tx1"/>
                </a:solidFill>
                <a:latin typeface="+mn-lt"/>
                <a:ea typeface="+mn-ea"/>
                <a:cs typeface="+mn-cs"/>
              </a:rPr>
              <a:t>is showing prejudice in the treatment of a person because of his or her race, religion, age, national origin, or gender. </a:t>
            </a:r>
          </a:p>
          <a:p>
            <a:r>
              <a:rPr lang="en-US" sz="1200" b="1" i="0" u="none" strike="noStrike" kern="1200" baseline="0" dirty="0">
                <a:solidFill>
                  <a:schemeClr val="tx1"/>
                </a:solidFill>
                <a:latin typeface="+mn-lt"/>
                <a:ea typeface="+mn-ea"/>
                <a:cs typeface="+mn-cs"/>
              </a:rPr>
              <a:t>Technology issues </a:t>
            </a:r>
            <a:r>
              <a:rPr lang="en-US" sz="1200" b="0" i="0" u="none" strike="noStrike" kern="1200" baseline="0" dirty="0">
                <a:solidFill>
                  <a:schemeClr val="tx1"/>
                </a:solidFill>
                <a:latin typeface="+mn-lt"/>
                <a:ea typeface="+mn-ea"/>
                <a:cs typeface="+mn-cs"/>
              </a:rPr>
              <a:t>have posed situations where employees have access to new types of technology such as credit cards abuse, security cameras, and company computer systems. All should be used appropriately.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576147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These ethical guidelines have been generally accepted by businesses.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889947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Ask yourself these questions before taking action that might be unethical.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3314338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What Would You Do?</a:t>
            </a:r>
          </a:p>
        </p:txBody>
      </p:sp>
      <p:sp>
        <p:nvSpPr>
          <p:cNvPr id="2" name="Rectangle 1">
            <a:extLst>
              <a:ext uri="{FF2B5EF4-FFF2-40B4-BE49-F238E27FC236}">
                <a16:creationId xmlns:a16="http://schemas.microsoft.com/office/drawing/2014/main" id="{795B943F-73ED-41E9-81F6-C2A524807D06}"/>
              </a:ext>
            </a:extLst>
          </p:cNvPr>
          <p:cNvSpPr/>
          <p:nvPr/>
        </p:nvSpPr>
        <p:spPr>
          <a:xfrm>
            <a:off x="4622800" y="3890865"/>
            <a:ext cx="7462934" cy="769441"/>
          </a:xfrm>
          <a:prstGeom prst="rect">
            <a:avLst/>
          </a:prstGeom>
        </p:spPr>
        <p:txBody>
          <a:bodyPr wrap="square">
            <a:spAutoFit/>
          </a:bodyPr>
          <a:lstStyle/>
          <a:p>
            <a:r>
              <a:rPr lang="en-US" sz="4400" dirty="0">
                <a:solidFill>
                  <a:schemeClr val="accent2">
                    <a:lumMod val="60000"/>
                    <a:lumOff val="40000"/>
                  </a:schemeClr>
                </a:solidFill>
                <a:latin typeface="Open Sans"/>
              </a:rPr>
              <a:t>Ethics in Hotel Management </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Making Ethical Decisions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Is it legal?</a:t>
            </a:r>
          </a:p>
          <a:p>
            <a:pPr lvl="1"/>
            <a:r>
              <a:rPr lang="en-US" dirty="0"/>
              <a:t>Does it hurt anyone?</a:t>
            </a:r>
          </a:p>
          <a:p>
            <a:pPr lvl="1"/>
            <a:r>
              <a:rPr lang="en-US" dirty="0"/>
              <a:t>Is it fair?</a:t>
            </a:r>
          </a:p>
          <a:p>
            <a:pPr lvl="1"/>
            <a:r>
              <a:rPr lang="en-US" dirty="0"/>
              <a:t>Am I being honest?</a:t>
            </a:r>
          </a:p>
          <a:p>
            <a:pPr lvl="1"/>
            <a:r>
              <a:rPr lang="en-US" dirty="0"/>
              <a:t>Can I live with myself?</a:t>
            </a:r>
          </a:p>
          <a:p>
            <a:pPr lvl="1"/>
            <a:r>
              <a:rPr lang="en-US" dirty="0"/>
              <a:t>Would I publicize my decision?</a:t>
            </a:r>
          </a:p>
          <a:p>
            <a:pPr lvl="1"/>
            <a:r>
              <a:rPr lang="en-US" dirty="0"/>
              <a:t>What if everyone did it?</a:t>
            </a:r>
          </a:p>
        </p:txBody>
      </p:sp>
    </p:spTree>
    <p:extLst>
      <p:ext uri="{BB962C8B-B14F-4D97-AF65-F5344CB8AC3E}">
        <p14:creationId xmlns:p14="http://schemas.microsoft.com/office/powerpoint/2010/main" val="2336029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Legal Responsibilities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Policies and Procedures</a:t>
            </a:r>
          </a:p>
          <a:p>
            <a:pPr lvl="1"/>
            <a:r>
              <a:rPr lang="en-US" dirty="0"/>
              <a:t>Equal Opportunity Laws</a:t>
            </a:r>
          </a:p>
          <a:p>
            <a:pPr lvl="1"/>
            <a:r>
              <a:rPr lang="en-US" dirty="0"/>
              <a:t>Worker’s Rights</a:t>
            </a:r>
          </a:p>
          <a:p>
            <a:pPr lvl="1"/>
            <a:r>
              <a:rPr lang="en-US" dirty="0"/>
              <a:t>Safety Laws</a:t>
            </a:r>
          </a:p>
        </p:txBody>
      </p:sp>
    </p:spTree>
    <p:extLst>
      <p:ext uri="{BB962C8B-B14F-4D97-AF65-F5344CB8AC3E}">
        <p14:creationId xmlns:p14="http://schemas.microsoft.com/office/powerpoint/2010/main" val="3844791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Policies and Procedures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Employee handbook ensures safe and efficient running of the company</a:t>
            </a:r>
          </a:p>
          <a:p>
            <a:pPr lvl="1"/>
            <a:r>
              <a:rPr lang="en-US" dirty="0"/>
              <a:t>May include:</a:t>
            </a:r>
          </a:p>
          <a:p>
            <a:pPr lvl="2"/>
            <a:r>
              <a:rPr lang="en-US" sz="2400" dirty="0"/>
              <a:t>Attendance</a:t>
            </a:r>
          </a:p>
          <a:p>
            <a:pPr lvl="2"/>
            <a:r>
              <a:rPr lang="en-US" sz="2400" dirty="0"/>
              <a:t>Appropriate dress</a:t>
            </a:r>
          </a:p>
          <a:p>
            <a:pPr lvl="2"/>
            <a:r>
              <a:rPr lang="en-US" sz="2400" dirty="0"/>
              <a:t>Employee conduct</a:t>
            </a:r>
          </a:p>
          <a:p>
            <a:pPr lvl="2"/>
            <a:r>
              <a:rPr lang="en-US" sz="2400" dirty="0"/>
              <a:t>Personal phone calls</a:t>
            </a:r>
          </a:p>
        </p:txBody>
      </p:sp>
    </p:spTree>
    <p:extLst>
      <p:ext uri="{BB962C8B-B14F-4D97-AF65-F5344CB8AC3E}">
        <p14:creationId xmlns:p14="http://schemas.microsoft.com/office/powerpoint/2010/main" val="1483623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Equal Opportunity Laws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Civil Rights Act – 1964, 1991</a:t>
            </a:r>
          </a:p>
          <a:p>
            <a:pPr lvl="1"/>
            <a:r>
              <a:rPr lang="en-US" dirty="0"/>
              <a:t>Age Discrimination Employment Act and Older Workers Benefit Protection Act – 1967, 1990</a:t>
            </a:r>
          </a:p>
          <a:p>
            <a:pPr lvl="1"/>
            <a:r>
              <a:rPr lang="en-US" dirty="0"/>
              <a:t>Immigration Reform and Control Act – 1986</a:t>
            </a:r>
          </a:p>
          <a:p>
            <a:pPr lvl="1"/>
            <a:r>
              <a:rPr lang="en-US" dirty="0"/>
              <a:t>Americans with Disabilities Act - 1990</a:t>
            </a:r>
          </a:p>
        </p:txBody>
      </p:sp>
    </p:spTree>
    <p:extLst>
      <p:ext uri="{BB962C8B-B14F-4D97-AF65-F5344CB8AC3E}">
        <p14:creationId xmlns:p14="http://schemas.microsoft.com/office/powerpoint/2010/main" val="1896463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Worker’s Rights Laws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Fair Labor Standards Act – 1938</a:t>
            </a:r>
          </a:p>
          <a:p>
            <a:pPr lvl="1"/>
            <a:r>
              <a:rPr lang="en-US" dirty="0"/>
              <a:t>Equal Pay Act – 1963</a:t>
            </a:r>
          </a:p>
          <a:p>
            <a:pPr lvl="1"/>
            <a:r>
              <a:rPr lang="en-US" dirty="0"/>
              <a:t>Family and Medical Leave Act – 1993</a:t>
            </a:r>
          </a:p>
        </p:txBody>
      </p:sp>
      <p:pic>
        <p:nvPicPr>
          <p:cNvPr id="4" name="Picture 3">
            <a:extLst>
              <a:ext uri="{FF2B5EF4-FFF2-40B4-BE49-F238E27FC236}">
                <a16:creationId xmlns:a16="http://schemas.microsoft.com/office/drawing/2014/main" id="{F5665F9A-5A2D-4D87-9D39-2262796FA93B}"/>
              </a:ext>
            </a:extLst>
          </p:cNvPr>
          <p:cNvPicPr>
            <a:picLocks noChangeAspect="1"/>
          </p:cNvPicPr>
          <p:nvPr/>
        </p:nvPicPr>
        <p:blipFill>
          <a:blip r:embed="rId3"/>
          <a:stretch>
            <a:fillRect/>
          </a:stretch>
        </p:blipFill>
        <p:spPr>
          <a:xfrm>
            <a:off x="8225582" y="2966808"/>
            <a:ext cx="2544054" cy="3187930"/>
          </a:xfrm>
          <a:prstGeom prst="rect">
            <a:avLst/>
          </a:prstGeom>
        </p:spPr>
      </p:pic>
    </p:spTree>
    <p:extLst>
      <p:ext uri="{BB962C8B-B14F-4D97-AF65-F5344CB8AC3E}">
        <p14:creationId xmlns:p14="http://schemas.microsoft.com/office/powerpoint/2010/main" val="3627444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Safety Laws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5355336" cy="4734318"/>
          </a:xfrm>
        </p:spPr>
        <p:txBody>
          <a:bodyPr/>
          <a:lstStyle/>
          <a:p>
            <a:pPr lvl="1"/>
            <a:r>
              <a:rPr lang="en-US" dirty="0"/>
              <a:t>Occupational Safety and Health Act – 1970</a:t>
            </a:r>
          </a:p>
          <a:p>
            <a:pPr lvl="2"/>
            <a:r>
              <a:rPr lang="en-US" sz="2400" dirty="0"/>
              <a:t>Assures safe and healthful working conditions for all workers</a:t>
            </a:r>
          </a:p>
          <a:p>
            <a:pPr lvl="2"/>
            <a:r>
              <a:rPr lang="en-US" sz="2400" dirty="0"/>
              <a:t>Employers must display OSHA Poster</a:t>
            </a:r>
          </a:p>
        </p:txBody>
      </p:sp>
      <p:pic>
        <p:nvPicPr>
          <p:cNvPr id="4" name="Picture 3">
            <a:extLst>
              <a:ext uri="{FF2B5EF4-FFF2-40B4-BE49-F238E27FC236}">
                <a16:creationId xmlns:a16="http://schemas.microsoft.com/office/drawing/2014/main" id="{CAC62B84-91FF-459B-815F-AE9A820D79A8}"/>
              </a:ext>
            </a:extLst>
          </p:cNvPr>
          <p:cNvPicPr>
            <a:picLocks noChangeAspect="1"/>
          </p:cNvPicPr>
          <p:nvPr/>
        </p:nvPicPr>
        <p:blipFill>
          <a:blip r:embed="rId3"/>
          <a:stretch>
            <a:fillRect/>
          </a:stretch>
        </p:blipFill>
        <p:spPr>
          <a:xfrm>
            <a:off x="7518879" y="1384860"/>
            <a:ext cx="3565682" cy="4914340"/>
          </a:xfrm>
          <a:prstGeom prst="rect">
            <a:avLst/>
          </a:prstGeom>
        </p:spPr>
      </p:pic>
    </p:spTree>
    <p:extLst>
      <p:ext uri="{BB962C8B-B14F-4D97-AF65-F5344CB8AC3E}">
        <p14:creationId xmlns:p14="http://schemas.microsoft.com/office/powerpoint/2010/main" val="3772361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6" name="Picture 5">
            <a:extLst>
              <a:ext uri="{FF2B5EF4-FFF2-40B4-BE49-F238E27FC236}">
                <a16:creationId xmlns:a16="http://schemas.microsoft.com/office/drawing/2014/main" id="{92E958BD-8189-42B1-B018-7CA37807E96C}"/>
              </a:ext>
            </a:extLst>
          </p:cNvPr>
          <p:cNvPicPr>
            <a:picLocks noChangeAspect="1"/>
          </p:cNvPicPr>
          <p:nvPr/>
        </p:nvPicPr>
        <p:blipFill>
          <a:blip r:embed="rId3"/>
          <a:stretch>
            <a:fillRect/>
          </a:stretch>
        </p:blipFill>
        <p:spPr>
          <a:xfrm>
            <a:off x="4648726" y="1853380"/>
            <a:ext cx="2894547" cy="2897840"/>
          </a:xfrm>
          <a:prstGeom prst="rect">
            <a:avLst/>
          </a:prstGeom>
        </p:spPr>
      </p:pic>
    </p:spTree>
    <p:extLst>
      <p:ext uri="{BB962C8B-B14F-4D97-AF65-F5344CB8AC3E}">
        <p14:creationId xmlns:p14="http://schemas.microsoft.com/office/powerpoint/2010/main" val="3849186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Microsoft Office Clip Art: Used with permission from Microsoft.</a:t>
            </a:r>
          </a:p>
          <a:p>
            <a:pPr lvl="1"/>
            <a:r>
              <a:rPr lang="en-US" sz="2000" dirty="0"/>
              <a:t>Textbooks:</a:t>
            </a:r>
          </a:p>
          <a:p>
            <a:pPr lvl="2"/>
            <a:r>
              <a:rPr lang="en-US" sz="2000" dirty="0"/>
              <a:t>Reynolds, J. S. (2010). Hospitality services: Food &amp; lodging. Tinley Park, IL: Goodheart-Willcox Company.</a:t>
            </a:r>
          </a:p>
          <a:p>
            <a:pPr lvl="1"/>
            <a:r>
              <a:rPr lang="en-US" sz="2000" dirty="0"/>
              <a:t>Website:</a:t>
            </a:r>
          </a:p>
          <a:p>
            <a:pPr lvl="2"/>
            <a:r>
              <a:rPr lang="en-US" sz="2000" dirty="0"/>
              <a:t>Ethics Resource Center</a:t>
            </a:r>
            <a:br>
              <a:rPr lang="en-US" sz="2000" dirty="0"/>
            </a:br>
            <a:r>
              <a:rPr lang="en-US" sz="2000" dirty="0"/>
              <a:t>ERC is a nonprofit, nonpartisan research organization, dedicated to independent research that advances high ethical standards and practices in public and private institutions.</a:t>
            </a:r>
            <a:br>
              <a:rPr lang="en-US" sz="2000" dirty="0"/>
            </a:br>
            <a:r>
              <a:rPr lang="en-US" sz="2000" dirty="0"/>
              <a:t>http://www.ethics.org/</a:t>
            </a:r>
          </a:p>
        </p:txBody>
      </p:sp>
    </p:spTree>
    <p:extLst>
      <p:ext uri="{BB962C8B-B14F-4D97-AF65-F5344CB8AC3E}">
        <p14:creationId xmlns:p14="http://schemas.microsoft.com/office/powerpoint/2010/main" val="4145042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407209"/>
            <a:ext cx="10475976" cy="876300"/>
          </a:xfrm>
        </p:spPr>
        <p:txBody>
          <a:bodyPr/>
          <a:lstStyle/>
          <a:p>
            <a:r>
              <a:rPr lang="en-US" dirty="0"/>
              <a:t>Professional Ethics and Legal Responsibilities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Employment in the hotel industry requires training in:</a:t>
            </a:r>
          </a:p>
          <a:p>
            <a:pPr lvl="2"/>
            <a:r>
              <a:rPr lang="en-US" sz="2400" dirty="0"/>
              <a:t>Professional ethics</a:t>
            </a:r>
          </a:p>
          <a:p>
            <a:pPr lvl="2"/>
            <a:r>
              <a:rPr lang="en-US" sz="2400" dirty="0"/>
              <a:t>Legal responsibilities</a:t>
            </a:r>
          </a:p>
        </p:txBody>
      </p:sp>
      <p:pic>
        <p:nvPicPr>
          <p:cNvPr id="4" name="Picture 3">
            <a:extLst>
              <a:ext uri="{FF2B5EF4-FFF2-40B4-BE49-F238E27FC236}">
                <a16:creationId xmlns:a16="http://schemas.microsoft.com/office/drawing/2014/main" id="{085AE255-080C-4618-B073-C3CA2E1EADF3}"/>
              </a:ext>
            </a:extLst>
          </p:cNvPr>
          <p:cNvPicPr>
            <a:picLocks noChangeAspect="1"/>
          </p:cNvPicPr>
          <p:nvPr/>
        </p:nvPicPr>
        <p:blipFill>
          <a:blip r:embed="rId3"/>
          <a:stretch>
            <a:fillRect/>
          </a:stretch>
        </p:blipFill>
        <p:spPr>
          <a:xfrm>
            <a:off x="7584757" y="2761055"/>
            <a:ext cx="2752725" cy="2676525"/>
          </a:xfrm>
          <a:prstGeom prst="rect">
            <a:avLst/>
          </a:prstGeom>
        </p:spPr>
      </p:pic>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Professional Ethics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Professional Manner</a:t>
            </a:r>
          </a:p>
          <a:p>
            <a:pPr lvl="1"/>
            <a:r>
              <a:rPr lang="en-US" dirty="0"/>
              <a:t>Private Life</a:t>
            </a:r>
          </a:p>
          <a:p>
            <a:pPr lvl="1"/>
            <a:r>
              <a:rPr lang="en-US" dirty="0"/>
              <a:t>Do Not Steal or Waste Resources</a:t>
            </a:r>
          </a:p>
          <a:p>
            <a:pPr lvl="1"/>
            <a:r>
              <a:rPr lang="en-US" dirty="0"/>
              <a:t>Guidelines for Ethical Behavior</a:t>
            </a:r>
          </a:p>
        </p:txBody>
      </p:sp>
    </p:spTree>
    <p:extLst>
      <p:ext uri="{BB962C8B-B14F-4D97-AF65-F5344CB8AC3E}">
        <p14:creationId xmlns:p14="http://schemas.microsoft.com/office/powerpoint/2010/main" val="1444989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Professional Manner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Professional behavior includes being:</a:t>
            </a:r>
          </a:p>
          <a:p>
            <a:pPr lvl="2"/>
            <a:r>
              <a:rPr lang="en-US" sz="2400" dirty="0"/>
              <a:t>on time</a:t>
            </a:r>
          </a:p>
          <a:p>
            <a:pPr lvl="2"/>
            <a:r>
              <a:rPr lang="en-US" sz="2400" dirty="0"/>
              <a:t>polite</a:t>
            </a:r>
          </a:p>
          <a:p>
            <a:pPr lvl="2"/>
            <a:r>
              <a:rPr lang="en-US" sz="2400" dirty="0"/>
              <a:t>respectful</a:t>
            </a:r>
          </a:p>
          <a:p>
            <a:pPr lvl="2"/>
            <a:r>
              <a:rPr lang="en-US" sz="2400" dirty="0"/>
              <a:t>dependable</a:t>
            </a:r>
          </a:p>
        </p:txBody>
      </p:sp>
      <p:pic>
        <p:nvPicPr>
          <p:cNvPr id="4" name="Picture 3">
            <a:extLst>
              <a:ext uri="{FF2B5EF4-FFF2-40B4-BE49-F238E27FC236}">
                <a16:creationId xmlns:a16="http://schemas.microsoft.com/office/drawing/2014/main" id="{651CE57A-697E-468F-B975-CEB31A2CAFA4}"/>
              </a:ext>
            </a:extLst>
          </p:cNvPr>
          <p:cNvPicPr>
            <a:picLocks noChangeAspect="1"/>
          </p:cNvPicPr>
          <p:nvPr/>
        </p:nvPicPr>
        <p:blipFill>
          <a:blip r:embed="rId3"/>
          <a:stretch>
            <a:fillRect/>
          </a:stretch>
        </p:blipFill>
        <p:spPr>
          <a:xfrm>
            <a:off x="8177786" y="2387599"/>
            <a:ext cx="2473064" cy="3457009"/>
          </a:xfrm>
          <a:prstGeom prst="rect">
            <a:avLst/>
          </a:prstGeom>
        </p:spPr>
      </p:pic>
    </p:spTree>
    <p:extLst>
      <p:ext uri="{BB962C8B-B14F-4D97-AF65-F5344CB8AC3E}">
        <p14:creationId xmlns:p14="http://schemas.microsoft.com/office/powerpoint/2010/main" val="410880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Personal Life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Separate work life from private life</a:t>
            </a:r>
          </a:p>
          <a:p>
            <a:pPr lvl="1"/>
            <a:r>
              <a:rPr lang="en-US" dirty="0"/>
              <a:t>Avoid discussing personal problems</a:t>
            </a:r>
          </a:p>
          <a:p>
            <a:pPr lvl="1"/>
            <a:r>
              <a:rPr lang="en-US" dirty="0"/>
              <a:t>Keep personal telephone calls to a minimum</a:t>
            </a:r>
          </a:p>
        </p:txBody>
      </p:sp>
      <p:pic>
        <p:nvPicPr>
          <p:cNvPr id="4" name="Picture 3">
            <a:extLst>
              <a:ext uri="{FF2B5EF4-FFF2-40B4-BE49-F238E27FC236}">
                <a16:creationId xmlns:a16="http://schemas.microsoft.com/office/drawing/2014/main" id="{0788CBFD-F6AC-4BB4-B695-7515B67714AD}"/>
              </a:ext>
            </a:extLst>
          </p:cNvPr>
          <p:cNvPicPr>
            <a:picLocks noChangeAspect="1"/>
          </p:cNvPicPr>
          <p:nvPr/>
        </p:nvPicPr>
        <p:blipFill>
          <a:blip r:embed="rId3"/>
          <a:stretch>
            <a:fillRect/>
          </a:stretch>
        </p:blipFill>
        <p:spPr>
          <a:xfrm>
            <a:off x="5303455" y="3787579"/>
            <a:ext cx="2193710" cy="1904970"/>
          </a:xfrm>
          <a:prstGeom prst="rect">
            <a:avLst/>
          </a:prstGeom>
        </p:spPr>
      </p:pic>
    </p:spTree>
    <p:extLst>
      <p:ext uri="{BB962C8B-B14F-4D97-AF65-F5344CB8AC3E}">
        <p14:creationId xmlns:p14="http://schemas.microsoft.com/office/powerpoint/2010/main" val="1033159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Do Not Steal or Waste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Stealing is:</a:t>
            </a:r>
          </a:p>
          <a:p>
            <a:pPr lvl="2"/>
            <a:r>
              <a:rPr lang="en-US" dirty="0"/>
              <a:t>Illegal</a:t>
            </a:r>
          </a:p>
          <a:p>
            <a:pPr lvl="2"/>
            <a:r>
              <a:rPr lang="en-US" dirty="0"/>
              <a:t>Unethical</a:t>
            </a:r>
          </a:p>
          <a:p>
            <a:pPr lvl="1"/>
            <a:r>
              <a:rPr lang="en-US" dirty="0"/>
              <a:t>Do not take items such as:</a:t>
            </a:r>
          </a:p>
          <a:p>
            <a:pPr lvl="2"/>
            <a:r>
              <a:rPr lang="en-US" dirty="0"/>
              <a:t>Cash</a:t>
            </a:r>
          </a:p>
          <a:p>
            <a:pPr lvl="2"/>
            <a:r>
              <a:rPr lang="en-US" dirty="0"/>
              <a:t>Property</a:t>
            </a:r>
          </a:p>
          <a:p>
            <a:pPr lvl="2"/>
            <a:r>
              <a:rPr lang="en-US" dirty="0"/>
              <a:t>Office Supplies</a:t>
            </a:r>
          </a:p>
          <a:p>
            <a:pPr lvl="2"/>
            <a:r>
              <a:rPr lang="en-US" dirty="0"/>
              <a:t>Food</a:t>
            </a:r>
          </a:p>
          <a:p>
            <a:pPr lvl="2"/>
            <a:r>
              <a:rPr lang="en-US" dirty="0"/>
              <a:t>Toiletries</a:t>
            </a:r>
          </a:p>
        </p:txBody>
      </p:sp>
      <p:sp>
        <p:nvSpPr>
          <p:cNvPr id="4" name="Content Placeholder 3">
            <a:extLst>
              <a:ext uri="{FF2B5EF4-FFF2-40B4-BE49-F238E27FC236}">
                <a16:creationId xmlns:a16="http://schemas.microsoft.com/office/drawing/2014/main" id="{A727F38F-D954-4F00-B427-24B06C9D8981}"/>
              </a:ext>
            </a:extLst>
          </p:cNvPr>
          <p:cNvSpPr>
            <a:spLocks noGrp="1"/>
          </p:cNvSpPr>
          <p:nvPr>
            <p:ph sz="half" idx="10"/>
          </p:nvPr>
        </p:nvSpPr>
        <p:spPr/>
        <p:txBody>
          <a:bodyPr/>
          <a:lstStyle/>
          <a:p>
            <a:pPr lvl="1"/>
            <a:r>
              <a:rPr lang="en-US" dirty="0"/>
              <a:t>Wasting resources costs the company money</a:t>
            </a:r>
          </a:p>
          <a:p>
            <a:pPr lvl="1"/>
            <a:r>
              <a:rPr lang="en-US" dirty="0"/>
              <a:t>Recycle items such as:</a:t>
            </a:r>
          </a:p>
          <a:p>
            <a:pPr lvl="2"/>
            <a:r>
              <a:rPr lang="en-US" dirty="0"/>
              <a:t>Paper Products</a:t>
            </a:r>
          </a:p>
          <a:p>
            <a:pPr lvl="2"/>
            <a:r>
              <a:rPr lang="en-US" dirty="0"/>
              <a:t>Grease</a:t>
            </a:r>
          </a:p>
          <a:p>
            <a:pPr lvl="2"/>
            <a:r>
              <a:rPr lang="en-US" dirty="0"/>
              <a:t>Oil</a:t>
            </a:r>
          </a:p>
        </p:txBody>
      </p:sp>
    </p:spTree>
    <p:extLst>
      <p:ext uri="{BB962C8B-B14F-4D97-AF65-F5344CB8AC3E}">
        <p14:creationId xmlns:p14="http://schemas.microsoft.com/office/powerpoint/2010/main" val="921766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Ethics in Hospitality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Truth-in-Menu Laws</a:t>
            </a:r>
          </a:p>
          <a:p>
            <a:pPr lvl="1"/>
            <a:r>
              <a:rPr lang="en-US" dirty="0"/>
              <a:t>Sexual Harassment</a:t>
            </a:r>
          </a:p>
          <a:p>
            <a:pPr lvl="1"/>
            <a:r>
              <a:rPr lang="en-US" dirty="0"/>
              <a:t>Discrimination</a:t>
            </a:r>
          </a:p>
          <a:p>
            <a:pPr lvl="1"/>
            <a:r>
              <a:rPr lang="en-US" dirty="0"/>
              <a:t>Technology Issues</a:t>
            </a:r>
          </a:p>
        </p:txBody>
      </p:sp>
    </p:spTree>
    <p:extLst>
      <p:ext uri="{BB962C8B-B14F-4D97-AF65-F5344CB8AC3E}">
        <p14:creationId xmlns:p14="http://schemas.microsoft.com/office/powerpoint/2010/main" val="675459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Guidelines for Ethical Behavior</a:t>
            </a:r>
          </a:p>
        </p:txBody>
      </p:sp>
      <p:pic>
        <p:nvPicPr>
          <p:cNvPr id="4" name="Picture 3">
            <a:extLst>
              <a:ext uri="{FF2B5EF4-FFF2-40B4-BE49-F238E27FC236}">
                <a16:creationId xmlns:a16="http://schemas.microsoft.com/office/drawing/2014/main" id="{F7556299-79C6-4A78-BE43-07B05C7E0006}"/>
              </a:ext>
            </a:extLst>
          </p:cNvPr>
          <p:cNvPicPr>
            <a:picLocks noChangeAspect="1"/>
          </p:cNvPicPr>
          <p:nvPr/>
        </p:nvPicPr>
        <p:blipFill rotWithShape="1">
          <a:blip r:embed="rId3"/>
          <a:srcRect t="1192" r="1016"/>
          <a:stretch/>
        </p:blipFill>
        <p:spPr>
          <a:xfrm>
            <a:off x="1813919" y="1503680"/>
            <a:ext cx="8564162" cy="4724400"/>
          </a:xfrm>
          <a:prstGeom prst="rect">
            <a:avLst/>
          </a:prstGeom>
        </p:spPr>
      </p:pic>
    </p:spTree>
    <p:extLst>
      <p:ext uri="{BB962C8B-B14F-4D97-AF65-F5344CB8AC3E}">
        <p14:creationId xmlns:p14="http://schemas.microsoft.com/office/powerpoint/2010/main" val="2646686693"/>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54</TotalTime>
  <Words>804</Words>
  <Application>Microsoft Office PowerPoint</Application>
  <PresentationFormat>Widescreen</PresentationFormat>
  <Paragraphs>135</Paragraphs>
  <Slides>17</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.AppleSystemUIFont</vt:lpstr>
      <vt:lpstr>Arial</vt:lpstr>
      <vt:lpstr>Calibri</vt:lpstr>
      <vt:lpstr>Open Sans</vt:lpstr>
      <vt:lpstr>Open Sans SemiBold</vt:lpstr>
      <vt:lpstr>2_Office Theme</vt:lpstr>
      <vt:lpstr>3_Office Theme</vt:lpstr>
      <vt:lpstr>What Would You Do?</vt:lpstr>
      <vt:lpstr>PowerPoint Presentation</vt:lpstr>
      <vt:lpstr>Professional Ethics and Legal Responsibilities</vt:lpstr>
      <vt:lpstr>Professional Ethics</vt:lpstr>
      <vt:lpstr>Professional Manner</vt:lpstr>
      <vt:lpstr>Personal Life </vt:lpstr>
      <vt:lpstr>Do Not Steal or Waste Resources</vt:lpstr>
      <vt:lpstr>Ethics in Hospitality</vt:lpstr>
      <vt:lpstr>Guidelines for Ethical Behavior</vt:lpstr>
      <vt:lpstr>Making Ethical Decisions</vt:lpstr>
      <vt:lpstr>Legal Responsibilities</vt:lpstr>
      <vt:lpstr>Policies and Procedures</vt:lpstr>
      <vt:lpstr>Equal Opportunity Laws</vt:lpstr>
      <vt:lpstr>Worker’s Rights Laws</vt:lpstr>
      <vt:lpstr>Safety Laws</vt:lpstr>
      <vt:lpstr>Questions?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6</cp:revision>
  <cp:lastPrinted>2017-07-07T16:17:37Z</cp:lastPrinted>
  <dcterms:created xsi:type="dcterms:W3CDTF">2017-07-11T23:58:30Z</dcterms:created>
  <dcterms:modified xsi:type="dcterms:W3CDTF">2018-01-20T18:20:14Z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