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3"/>
  </p:notesMasterIdLst>
  <p:handoutMasterIdLst>
    <p:handoutMasterId r:id="rId24"/>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5113" autoAdjust="0"/>
  </p:normalViewPr>
  <p:slideViewPr>
    <p:cSldViewPr snapToGrid="0">
      <p:cViewPr varScale="1">
        <p:scale>
          <a:sx n="44" d="100"/>
          <a:sy n="44" d="100"/>
        </p:scale>
        <p:origin x="1540" y="3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06-Jan-18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06-Jan-18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599769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employee handbook explains all company policies and procedures concerning employees. Human Resources is charged with making sure each employee receives a copy and understands the contents.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682414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Civil Rights Act – 1964, 1991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Bans employment discrimination based on </a:t>
            </a:r>
          </a:p>
          <a:p>
            <a:r>
              <a:rPr lang="en-US" sz="1200" b="0" i="0" u="none" strike="noStrike" kern="1200" baseline="0" dirty="0">
                <a:solidFill>
                  <a:schemeClr val="tx1"/>
                </a:solidFill>
                <a:latin typeface="+mn-lt"/>
                <a:ea typeface="+mn-ea"/>
                <a:cs typeface="+mn-cs"/>
              </a:rPr>
              <a:t>• race, color, religion, sex, national origin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Age Discrimination Employment Act and Older Workers Benefit Protection Act – 1967, 1990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Bans discrimination against workers age 40 and over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Immigration Reform and Control Act – 1986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Bans employment of noncitizens who are not authorized to work in the U.S.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Americans with Disabilities Act – 1990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Bans discrimination against individuals with disabilities in matters of employment, government services, public accommodations, commercial facilities, and transportation. </a:t>
            </a:r>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389737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Fair Labor Standards Act – 1938 </a:t>
            </a:r>
          </a:p>
          <a:p>
            <a:r>
              <a:rPr lang="en-US" sz="1200" b="0" i="0" u="none" strike="noStrike" kern="1200" baseline="0" dirty="0">
                <a:solidFill>
                  <a:schemeClr val="tx1"/>
                </a:solidFill>
                <a:latin typeface="+mn-lt"/>
                <a:ea typeface="+mn-ea"/>
                <a:cs typeface="+mn-cs"/>
              </a:rPr>
              <a:t>Minimum wage </a:t>
            </a:r>
          </a:p>
          <a:p>
            <a:r>
              <a:rPr lang="en-US" sz="1200" b="0" i="0" u="none" strike="noStrike" kern="1200" baseline="0" dirty="0">
                <a:solidFill>
                  <a:schemeClr val="tx1"/>
                </a:solidFill>
                <a:latin typeface="+mn-lt"/>
                <a:ea typeface="+mn-ea"/>
                <a:cs typeface="+mn-cs"/>
              </a:rPr>
              <a:t>Overtime pay </a:t>
            </a:r>
          </a:p>
          <a:p>
            <a:r>
              <a:rPr lang="en-US" sz="1200" b="0" i="0" u="none" strike="noStrike" kern="1200" baseline="0" dirty="0">
                <a:solidFill>
                  <a:schemeClr val="tx1"/>
                </a:solidFill>
                <a:latin typeface="+mn-lt"/>
                <a:ea typeface="+mn-ea"/>
                <a:cs typeface="+mn-cs"/>
              </a:rPr>
              <a:t>Restrictions on employment of children </a:t>
            </a:r>
          </a:p>
          <a:p>
            <a:r>
              <a:rPr lang="en-US" sz="1200" b="0" i="0" u="none" strike="noStrike" kern="1200" baseline="0" dirty="0">
                <a:solidFill>
                  <a:schemeClr val="tx1"/>
                </a:solidFill>
                <a:latin typeface="+mn-lt"/>
                <a:ea typeface="+mn-ea"/>
                <a:cs typeface="+mn-cs"/>
              </a:rPr>
              <a:t>Record keeping </a:t>
            </a:r>
          </a:p>
          <a:p>
            <a:r>
              <a:rPr lang="en-US" sz="1200" b="0" i="0" u="none" strike="noStrike" kern="1200" baseline="0" dirty="0">
                <a:solidFill>
                  <a:schemeClr val="tx1"/>
                </a:solidFill>
                <a:latin typeface="+mn-lt"/>
                <a:ea typeface="+mn-ea"/>
                <a:cs typeface="+mn-cs"/>
              </a:rPr>
              <a:t>Equal Pay Act – 1963 </a:t>
            </a:r>
          </a:p>
          <a:p>
            <a:r>
              <a:rPr lang="en-US" sz="1200" b="0" i="0" u="none" strike="noStrike" kern="1200" baseline="0" dirty="0">
                <a:solidFill>
                  <a:schemeClr val="tx1"/>
                </a:solidFill>
                <a:latin typeface="+mn-lt"/>
                <a:ea typeface="+mn-ea"/>
                <a:cs typeface="+mn-cs"/>
              </a:rPr>
              <a:t>Men and women must be paid equal for similar work </a:t>
            </a:r>
          </a:p>
          <a:p>
            <a:r>
              <a:rPr lang="en-US" sz="1200" b="0" i="0" u="none" strike="noStrike" kern="1200" baseline="0" dirty="0">
                <a:solidFill>
                  <a:schemeClr val="tx1"/>
                </a:solidFill>
                <a:latin typeface="+mn-lt"/>
                <a:ea typeface="+mn-ea"/>
                <a:cs typeface="+mn-cs"/>
              </a:rPr>
              <a:t>Family and Medical Leave Act – 1993 </a:t>
            </a:r>
          </a:p>
          <a:p>
            <a:r>
              <a:rPr lang="en-US" sz="1200" b="0" i="0" u="none" strike="noStrike" kern="1200" baseline="0" dirty="0">
                <a:solidFill>
                  <a:schemeClr val="tx1"/>
                </a:solidFill>
                <a:latin typeface="+mn-lt"/>
                <a:ea typeface="+mn-ea"/>
                <a:cs typeface="+mn-cs"/>
              </a:rPr>
              <a:t>Protected leave for family and medical reasons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438948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OSH Act also established the Occupational Safety and Health Administration that makes sure the laws and regulations of the OSH Act are carried out.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31118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04875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505773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good work ethic is an attitude that combines hard work, good performance, and dependable results.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57586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Professionals do not use profanity on the job and avoid gossip. </a:t>
            </a:r>
          </a:p>
          <a:p>
            <a:r>
              <a:rPr lang="en-US" sz="1200" b="0" i="0" u="none" strike="noStrike" kern="1200" baseline="0" dirty="0">
                <a:solidFill>
                  <a:schemeClr val="tx1"/>
                </a:solidFill>
                <a:latin typeface="+mn-lt"/>
                <a:ea typeface="+mn-ea"/>
                <a:cs typeface="+mn-cs"/>
              </a:rPr>
              <a:t>Can you think of any other descriptions for professional behavior?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89724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Do not let what happens at home affect your work life.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76958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Embezzlement occurs when a trusted employee takes either money or goods entrusted to them. They can be arrested, fined, and/or sent to prison. </a:t>
            </a:r>
          </a:p>
          <a:p>
            <a:r>
              <a:rPr lang="en-US" sz="1200" b="0" i="0" u="none" strike="noStrike" kern="1200" baseline="0" dirty="0">
                <a:solidFill>
                  <a:schemeClr val="tx1"/>
                </a:solidFill>
                <a:latin typeface="+mn-lt"/>
                <a:ea typeface="+mn-ea"/>
                <a:cs typeface="+mn-cs"/>
              </a:rPr>
              <a:t>Wasting resources can cost money and lead to environmental problems.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01232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Truth-in-menu laws </a:t>
            </a:r>
            <a:r>
              <a:rPr lang="en-US" sz="1200" b="0" i="0" u="none" strike="noStrike" kern="1200" baseline="0" dirty="0">
                <a:solidFill>
                  <a:schemeClr val="tx1"/>
                </a:solidFill>
                <a:latin typeface="+mn-lt"/>
                <a:ea typeface="+mn-ea"/>
                <a:cs typeface="+mn-cs"/>
              </a:rPr>
              <a:t>have been developed to protect consumers from unethical restaurant owners. The menus should be accurate. </a:t>
            </a:r>
          </a:p>
          <a:p>
            <a:r>
              <a:rPr lang="en-US" sz="1200" b="0" i="0" u="none" strike="noStrike" kern="1200" baseline="0" dirty="0">
                <a:solidFill>
                  <a:schemeClr val="tx1"/>
                </a:solidFill>
                <a:latin typeface="+mn-lt"/>
                <a:ea typeface="+mn-ea"/>
                <a:cs typeface="+mn-cs"/>
              </a:rPr>
              <a:t>The Federal Drug Administration requires that any health claims meet the new FDS standards. </a:t>
            </a:r>
          </a:p>
          <a:p>
            <a:r>
              <a:rPr lang="en-US" sz="1200" b="1" i="0" u="none" strike="noStrike" kern="1200" baseline="0" dirty="0">
                <a:solidFill>
                  <a:schemeClr val="tx1"/>
                </a:solidFill>
                <a:latin typeface="+mn-lt"/>
                <a:ea typeface="+mn-ea"/>
                <a:cs typeface="+mn-cs"/>
              </a:rPr>
              <a:t>Sexual harassment </a:t>
            </a:r>
            <a:r>
              <a:rPr lang="en-US" sz="1200" b="0" i="0" u="none" strike="noStrike" kern="1200" baseline="0" dirty="0">
                <a:solidFill>
                  <a:schemeClr val="tx1"/>
                </a:solidFill>
                <a:latin typeface="+mn-lt"/>
                <a:ea typeface="+mn-ea"/>
                <a:cs typeface="+mn-cs"/>
              </a:rPr>
              <a:t>is considered to be any unwelcome behavior of a sexual nature that creates an intimidating, hostile, or offensive work environment. Any act of sexual harassment should be reported to the manager and they are required to investigate. </a:t>
            </a:r>
          </a:p>
          <a:p>
            <a:r>
              <a:rPr lang="en-US" sz="1200" b="1" i="0" u="none" strike="noStrike" kern="1200" baseline="0" dirty="0">
                <a:solidFill>
                  <a:schemeClr val="tx1"/>
                </a:solidFill>
                <a:latin typeface="+mn-lt"/>
                <a:ea typeface="+mn-ea"/>
                <a:cs typeface="+mn-cs"/>
              </a:rPr>
              <a:t>Discrimination </a:t>
            </a:r>
            <a:r>
              <a:rPr lang="en-US" sz="1200" b="0" i="0" u="none" strike="noStrike" kern="1200" baseline="0" dirty="0">
                <a:solidFill>
                  <a:schemeClr val="tx1"/>
                </a:solidFill>
                <a:latin typeface="+mn-lt"/>
                <a:ea typeface="+mn-ea"/>
                <a:cs typeface="+mn-cs"/>
              </a:rPr>
              <a:t>is showing prejudice in the treatment of a person because of his or her race, religion, age, national origin, or gender. </a:t>
            </a:r>
          </a:p>
          <a:p>
            <a:r>
              <a:rPr lang="en-US" sz="1200" b="1" i="0" u="none" strike="noStrike" kern="1200" baseline="0" dirty="0">
                <a:solidFill>
                  <a:schemeClr val="tx1"/>
                </a:solidFill>
                <a:latin typeface="+mn-lt"/>
                <a:ea typeface="+mn-ea"/>
                <a:cs typeface="+mn-cs"/>
              </a:rPr>
              <a:t>Technology issues </a:t>
            </a:r>
            <a:r>
              <a:rPr lang="en-US" sz="1200" b="0" i="0" u="none" strike="noStrike" kern="1200" baseline="0" dirty="0">
                <a:solidFill>
                  <a:schemeClr val="tx1"/>
                </a:solidFill>
                <a:latin typeface="+mn-lt"/>
                <a:ea typeface="+mn-ea"/>
                <a:cs typeface="+mn-cs"/>
              </a:rPr>
              <a:t>have posed situations where employees have access to new types of technology such as credit cards abuse, security cameras, and company computer systems. All should be used appropriately.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08205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ethical guidelines have been generally accepted by businesses.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028237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yourself these questions before taking action that might be unethical.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345837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Autofit/>
          </a:bodyPr>
          <a:lstStyle/>
          <a:p>
            <a:r>
              <a:rPr lang="en-US" dirty="0"/>
              <a:t>What Would You Do? </a:t>
            </a:r>
          </a:p>
        </p:txBody>
      </p:sp>
      <p:sp>
        <p:nvSpPr>
          <p:cNvPr id="2" name="Rectangle 1">
            <a:extLst>
              <a:ext uri="{FF2B5EF4-FFF2-40B4-BE49-F238E27FC236}">
                <a16:creationId xmlns:a16="http://schemas.microsoft.com/office/drawing/2014/main" id="{6D3E3DE9-17C2-4374-A4EB-9535293C36A8}"/>
              </a:ext>
            </a:extLst>
          </p:cNvPr>
          <p:cNvSpPr/>
          <p:nvPr/>
        </p:nvSpPr>
        <p:spPr>
          <a:xfrm>
            <a:off x="4622800" y="3429000"/>
            <a:ext cx="6096000" cy="1446550"/>
          </a:xfrm>
          <a:prstGeom prst="rect">
            <a:avLst/>
          </a:prstGeom>
        </p:spPr>
        <p:txBody>
          <a:bodyPr>
            <a:spAutoFit/>
          </a:bodyPr>
          <a:lstStyle/>
          <a:p>
            <a:r>
              <a:rPr lang="en-US" sz="4400" dirty="0">
                <a:solidFill>
                  <a:schemeClr val="accent2">
                    <a:lumMod val="60000"/>
                    <a:lumOff val="40000"/>
                  </a:schemeClr>
                </a:solidFill>
                <a:latin typeface="Open Sans"/>
              </a:rPr>
              <a:t>Ethics in Travel and Tourism Management </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Making Ethical Decisions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Is it legal?</a:t>
            </a:r>
          </a:p>
          <a:p>
            <a:pPr lvl="1"/>
            <a:r>
              <a:rPr lang="en-US" dirty="0"/>
              <a:t>Does it hurt anyone?</a:t>
            </a:r>
          </a:p>
          <a:p>
            <a:pPr lvl="1"/>
            <a:r>
              <a:rPr lang="en-US" dirty="0"/>
              <a:t>Is it fair?</a:t>
            </a:r>
          </a:p>
          <a:p>
            <a:pPr lvl="1"/>
            <a:r>
              <a:rPr lang="en-US" dirty="0"/>
              <a:t>Am I being honest?</a:t>
            </a:r>
          </a:p>
          <a:p>
            <a:pPr lvl="1"/>
            <a:r>
              <a:rPr lang="en-US" dirty="0"/>
              <a:t>Can I live with myself?</a:t>
            </a:r>
          </a:p>
          <a:p>
            <a:pPr lvl="1"/>
            <a:r>
              <a:rPr lang="en-US" dirty="0"/>
              <a:t>Would I publicize my decision?</a:t>
            </a:r>
          </a:p>
          <a:p>
            <a:pPr lvl="1"/>
            <a:r>
              <a:rPr lang="en-US" dirty="0"/>
              <a:t>What if everyone did it?</a:t>
            </a:r>
            <a:endParaRPr lang="en-US" sz="2400" dirty="0"/>
          </a:p>
        </p:txBody>
      </p:sp>
    </p:spTree>
    <p:extLst>
      <p:ext uri="{BB962C8B-B14F-4D97-AF65-F5344CB8AC3E}">
        <p14:creationId xmlns:p14="http://schemas.microsoft.com/office/powerpoint/2010/main" val="2117946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Legal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Policies and Procedures</a:t>
            </a:r>
          </a:p>
          <a:p>
            <a:pPr lvl="1"/>
            <a:r>
              <a:rPr lang="en-US" dirty="0"/>
              <a:t>Equal Opportunity Laws</a:t>
            </a:r>
          </a:p>
          <a:p>
            <a:pPr lvl="1"/>
            <a:r>
              <a:rPr lang="en-US" dirty="0"/>
              <a:t>Worker’s Rights</a:t>
            </a:r>
          </a:p>
          <a:p>
            <a:pPr lvl="1"/>
            <a:r>
              <a:rPr lang="en-US" dirty="0"/>
              <a:t>Safety Laws</a:t>
            </a:r>
            <a:endParaRPr lang="en-US" sz="2400" dirty="0"/>
          </a:p>
        </p:txBody>
      </p:sp>
    </p:spTree>
    <p:extLst>
      <p:ext uri="{BB962C8B-B14F-4D97-AF65-F5344CB8AC3E}">
        <p14:creationId xmlns:p14="http://schemas.microsoft.com/office/powerpoint/2010/main" val="245241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Policies and Procedures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Employee handbook ensures safe and efficient running of the company</a:t>
            </a:r>
          </a:p>
          <a:p>
            <a:pPr lvl="1"/>
            <a:r>
              <a:rPr lang="en-US" dirty="0"/>
              <a:t>May include:</a:t>
            </a:r>
          </a:p>
          <a:p>
            <a:pPr lvl="2"/>
            <a:r>
              <a:rPr lang="en-US" sz="2400" dirty="0"/>
              <a:t>Attendance</a:t>
            </a:r>
          </a:p>
          <a:p>
            <a:pPr lvl="2"/>
            <a:r>
              <a:rPr lang="en-US" sz="2400" dirty="0"/>
              <a:t>Appropriate dress</a:t>
            </a:r>
          </a:p>
          <a:p>
            <a:pPr lvl="2"/>
            <a:r>
              <a:rPr lang="en-US" sz="2400" dirty="0"/>
              <a:t>Employee conduct</a:t>
            </a:r>
          </a:p>
          <a:p>
            <a:pPr lvl="2"/>
            <a:r>
              <a:rPr lang="en-US" sz="2400" dirty="0"/>
              <a:t>Personal phone calls</a:t>
            </a:r>
          </a:p>
        </p:txBody>
      </p:sp>
      <p:pic>
        <p:nvPicPr>
          <p:cNvPr id="5" name="Picture 4">
            <a:extLst>
              <a:ext uri="{FF2B5EF4-FFF2-40B4-BE49-F238E27FC236}">
                <a16:creationId xmlns:a16="http://schemas.microsoft.com/office/drawing/2014/main" id="{7FEB6006-97D3-4A66-B2EA-A8504F11CDE1}"/>
              </a:ext>
            </a:extLst>
          </p:cNvPr>
          <p:cNvPicPr>
            <a:picLocks noChangeAspect="1"/>
          </p:cNvPicPr>
          <p:nvPr/>
        </p:nvPicPr>
        <p:blipFill>
          <a:blip r:embed="rId3"/>
          <a:stretch>
            <a:fillRect/>
          </a:stretch>
        </p:blipFill>
        <p:spPr>
          <a:xfrm>
            <a:off x="7154590" y="2399690"/>
            <a:ext cx="3034438" cy="3037890"/>
          </a:xfrm>
          <a:prstGeom prst="rect">
            <a:avLst/>
          </a:prstGeom>
        </p:spPr>
      </p:pic>
    </p:spTree>
    <p:extLst>
      <p:ext uri="{BB962C8B-B14F-4D97-AF65-F5344CB8AC3E}">
        <p14:creationId xmlns:p14="http://schemas.microsoft.com/office/powerpoint/2010/main" val="413119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Equal Opportunity Laws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Civil Rights Act – 1964, 1991</a:t>
            </a:r>
          </a:p>
          <a:p>
            <a:pPr lvl="1"/>
            <a:r>
              <a:rPr lang="en-US" dirty="0"/>
              <a:t>Age Discrimination Employment Act and Older Workers Benefit Protection Act – 1967, 1990</a:t>
            </a:r>
          </a:p>
          <a:p>
            <a:pPr lvl="1"/>
            <a:r>
              <a:rPr lang="en-US" dirty="0"/>
              <a:t>Immigration Reform and Control Act – 1986</a:t>
            </a:r>
          </a:p>
          <a:p>
            <a:pPr lvl="1"/>
            <a:r>
              <a:rPr lang="en-US" dirty="0"/>
              <a:t>Americans with Disabilities Act - 1990</a:t>
            </a:r>
            <a:endParaRPr lang="en-US" sz="2400" dirty="0"/>
          </a:p>
        </p:txBody>
      </p:sp>
    </p:spTree>
    <p:extLst>
      <p:ext uri="{BB962C8B-B14F-4D97-AF65-F5344CB8AC3E}">
        <p14:creationId xmlns:p14="http://schemas.microsoft.com/office/powerpoint/2010/main" val="390196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Worker’s Rights Laws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Fair Labor Standards Act – 1938</a:t>
            </a:r>
          </a:p>
          <a:p>
            <a:pPr lvl="1"/>
            <a:r>
              <a:rPr lang="en-US" dirty="0"/>
              <a:t>Equal Pay Act – 1963</a:t>
            </a:r>
          </a:p>
          <a:p>
            <a:pPr lvl="1"/>
            <a:r>
              <a:rPr lang="en-US" dirty="0"/>
              <a:t>Family and Medical Leave Act – 1993</a:t>
            </a:r>
            <a:endParaRPr lang="en-US" sz="2400" dirty="0"/>
          </a:p>
        </p:txBody>
      </p:sp>
      <p:pic>
        <p:nvPicPr>
          <p:cNvPr id="5" name="Picture 4">
            <a:extLst>
              <a:ext uri="{FF2B5EF4-FFF2-40B4-BE49-F238E27FC236}">
                <a16:creationId xmlns:a16="http://schemas.microsoft.com/office/drawing/2014/main" id="{74C924A9-BBA7-420B-8385-9FD6B926A0EA}"/>
              </a:ext>
            </a:extLst>
          </p:cNvPr>
          <p:cNvPicPr>
            <a:picLocks noChangeAspect="1"/>
          </p:cNvPicPr>
          <p:nvPr/>
        </p:nvPicPr>
        <p:blipFill>
          <a:blip r:embed="rId3"/>
          <a:stretch>
            <a:fillRect/>
          </a:stretch>
        </p:blipFill>
        <p:spPr>
          <a:xfrm>
            <a:off x="8385686" y="2510970"/>
            <a:ext cx="2632144" cy="3298315"/>
          </a:xfrm>
          <a:prstGeom prst="rect">
            <a:avLst/>
          </a:prstGeom>
        </p:spPr>
      </p:pic>
    </p:spTree>
    <p:extLst>
      <p:ext uri="{BB962C8B-B14F-4D97-AF65-F5344CB8AC3E}">
        <p14:creationId xmlns:p14="http://schemas.microsoft.com/office/powerpoint/2010/main" val="172467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Safety Laws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500479" cy="4734318"/>
          </a:xfrm>
        </p:spPr>
        <p:txBody>
          <a:bodyPr/>
          <a:lstStyle/>
          <a:p>
            <a:pPr lvl="1"/>
            <a:r>
              <a:rPr lang="en-US" dirty="0"/>
              <a:t>Occupational Safety and Health Act – 1970</a:t>
            </a:r>
          </a:p>
          <a:p>
            <a:pPr lvl="2"/>
            <a:r>
              <a:rPr lang="en-US" sz="2400" dirty="0"/>
              <a:t>Assures safe and healthful working conditions for all workers</a:t>
            </a:r>
          </a:p>
          <a:p>
            <a:pPr lvl="2"/>
            <a:r>
              <a:rPr lang="en-US" sz="2400" dirty="0"/>
              <a:t>Employers must display OSHA Poster</a:t>
            </a:r>
          </a:p>
        </p:txBody>
      </p:sp>
      <p:pic>
        <p:nvPicPr>
          <p:cNvPr id="5" name="Picture 4">
            <a:extLst>
              <a:ext uri="{FF2B5EF4-FFF2-40B4-BE49-F238E27FC236}">
                <a16:creationId xmlns:a16="http://schemas.microsoft.com/office/drawing/2014/main" id="{50AA57A0-08B1-4256-924D-683D4F3D257D}"/>
              </a:ext>
            </a:extLst>
          </p:cNvPr>
          <p:cNvPicPr>
            <a:picLocks noChangeAspect="1"/>
          </p:cNvPicPr>
          <p:nvPr/>
        </p:nvPicPr>
        <p:blipFill>
          <a:blip r:embed="rId3"/>
          <a:stretch>
            <a:fillRect/>
          </a:stretch>
        </p:blipFill>
        <p:spPr>
          <a:xfrm>
            <a:off x="6782910" y="914146"/>
            <a:ext cx="4017206" cy="5536645"/>
          </a:xfrm>
          <a:prstGeom prst="rect">
            <a:avLst/>
          </a:prstGeom>
        </p:spPr>
      </p:pic>
    </p:spTree>
    <p:extLst>
      <p:ext uri="{BB962C8B-B14F-4D97-AF65-F5344CB8AC3E}">
        <p14:creationId xmlns:p14="http://schemas.microsoft.com/office/powerpoint/2010/main" val="820987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7" name="Picture 6">
            <a:extLst>
              <a:ext uri="{FF2B5EF4-FFF2-40B4-BE49-F238E27FC236}">
                <a16:creationId xmlns:a16="http://schemas.microsoft.com/office/drawing/2014/main" id="{2F3EC93F-B367-44C5-841C-598450AE1660}"/>
              </a:ext>
            </a:extLst>
          </p:cNvPr>
          <p:cNvPicPr>
            <a:picLocks noChangeAspect="1"/>
          </p:cNvPicPr>
          <p:nvPr/>
        </p:nvPicPr>
        <p:blipFill>
          <a:blip r:embed="rId3"/>
          <a:stretch>
            <a:fillRect/>
          </a:stretch>
        </p:blipFill>
        <p:spPr>
          <a:xfrm>
            <a:off x="4373562" y="1889579"/>
            <a:ext cx="3444875" cy="3422650"/>
          </a:xfrm>
          <a:prstGeom prst="rect">
            <a:avLst/>
          </a:prstGeom>
        </p:spPr>
      </p:pic>
    </p:spTree>
    <p:extLst>
      <p:ext uri="{BB962C8B-B14F-4D97-AF65-F5344CB8AC3E}">
        <p14:creationId xmlns:p14="http://schemas.microsoft.com/office/powerpoint/2010/main" val="1825624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a:t>Reynolds, J. S. (2010). Hospitality services: Food &amp; lodging. Tinley Park, IL: </a:t>
            </a:r>
            <a:r>
              <a:rPr lang="en-US" sz="2000" dirty="0" err="1"/>
              <a:t>Goodheart</a:t>
            </a:r>
            <a:r>
              <a:rPr lang="en-US" sz="2000" dirty="0"/>
              <a:t>-Willcox Company.</a:t>
            </a:r>
          </a:p>
          <a:p>
            <a:pPr lvl="1"/>
            <a:r>
              <a:rPr lang="en-US" sz="2000" dirty="0"/>
              <a:t>Website:</a:t>
            </a:r>
          </a:p>
          <a:p>
            <a:pPr lvl="2"/>
            <a:r>
              <a:rPr lang="en-US" sz="2000" dirty="0"/>
              <a:t>Ethics Resource Center</a:t>
            </a:r>
            <a:br>
              <a:rPr lang="en-US" sz="2000" dirty="0"/>
            </a:br>
            <a:r>
              <a:rPr lang="en-US" sz="2000" dirty="0"/>
              <a:t>ERC is a nonprofit, nonpartisan research organization, dedicated to independent research that advances high ethical standards and practices in public and private institutions.</a:t>
            </a:r>
            <a:br>
              <a:rPr lang="en-US" sz="2000" dirty="0"/>
            </a:br>
            <a:r>
              <a:rPr lang="en-US" sz="2000" dirty="0"/>
              <a:t>http://www.ethics.org/</a:t>
            </a:r>
          </a:p>
        </p:txBody>
      </p:sp>
    </p:spTree>
    <p:extLst>
      <p:ext uri="{BB962C8B-B14F-4D97-AF65-F5344CB8AC3E}">
        <p14:creationId xmlns:p14="http://schemas.microsoft.com/office/powerpoint/2010/main" val="358333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Professional Ethics and Legal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Employment in the travel industry requires training in:</a:t>
            </a:r>
          </a:p>
          <a:p>
            <a:pPr lvl="2"/>
            <a:r>
              <a:rPr lang="en-US" sz="2400" dirty="0"/>
              <a:t>Professional ethics</a:t>
            </a:r>
          </a:p>
          <a:p>
            <a:pPr lvl="2"/>
            <a:r>
              <a:rPr lang="en-US" sz="2400" dirty="0"/>
              <a:t>Legal responsibilities</a:t>
            </a:r>
          </a:p>
        </p:txBody>
      </p:sp>
      <p:pic>
        <p:nvPicPr>
          <p:cNvPr id="4" name="Picture 3">
            <a:extLst>
              <a:ext uri="{FF2B5EF4-FFF2-40B4-BE49-F238E27FC236}">
                <a16:creationId xmlns:a16="http://schemas.microsoft.com/office/drawing/2014/main" id="{A78D6356-CAAE-4F6F-A519-13D8DD389D25}"/>
              </a:ext>
            </a:extLst>
          </p:cNvPr>
          <p:cNvPicPr>
            <a:picLocks noChangeAspect="1"/>
          </p:cNvPicPr>
          <p:nvPr/>
        </p:nvPicPr>
        <p:blipFill>
          <a:blip r:embed="rId3"/>
          <a:stretch>
            <a:fillRect/>
          </a:stretch>
        </p:blipFill>
        <p:spPr>
          <a:xfrm>
            <a:off x="4730440" y="2994342"/>
            <a:ext cx="2762250" cy="2657475"/>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Professional Ethics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Professional Manner</a:t>
            </a:r>
          </a:p>
          <a:p>
            <a:pPr lvl="1"/>
            <a:r>
              <a:rPr lang="en-US" dirty="0"/>
              <a:t>Private Life</a:t>
            </a:r>
          </a:p>
          <a:p>
            <a:pPr lvl="1"/>
            <a:r>
              <a:rPr lang="en-US" dirty="0"/>
              <a:t>Do Not Steal or Waste Resources</a:t>
            </a:r>
          </a:p>
          <a:p>
            <a:pPr lvl="1"/>
            <a:r>
              <a:rPr lang="en-US" dirty="0"/>
              <a:t>Guidelines for Ethical Behavior</a:t>
            </a:r>
            <a:endParaRPr lang="en-US" sz="2400" dirty="0"/>
          </a:p>
        </p:txBody>
      </p:sp>
    </p:spTree>
    <p:extLst>
      <p:ext uri="{BB962C8B-B14F-4D97-AF65-F5344CB8AC3E}">
        <p14:creationId xmlns:p14="http://schemas.microsoft.com/office/powerpoint/2010/main" val="93158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Professional Manner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Professional behavior includes being:</a:t>
            </a:r>
          </a:p>
          <a:p>
            <a:pPr lvl="2"/>
            <a:r>
              <a:rPr lang="en-US" sz="2400" dirty="0"/>
              <a:t>on time</a:t>
            </a:r>
          </a:p>
          <a:p>
            <a:pPr lvl="2"/>
            <a:r>
              <a:rPr lang="en-US" sz="2400" dirty="0"/>
              <a:t>polite</a:t>
            </a:r>
          </a:p>
          <a:p>
            <a:pPr lvl="2"/>
            <a:r>
              <a:rPr lang="en-US" sz="2400" dirty="0"/>
              <a:t>respectful</a:t>
            </a:r>
          </a:p>
          <a:p>
            <a:pPr lvl="2"/>
            <a:r>
              <a:rPr lang="en-US" sz="2400" dirty="0"/>
              <a:t>dependable</a:t>
            </a:r>
          </a:p>
        </p:txBody>
      </p:sp>
      <p:pic>
        <p:nvPicPr>
          <p:cNvPr id="5" name="Picture 4">
            <a:extLst>
              <a:ext uri="{FF2B5EF4-FFF2-40B4-BE49-F238E27FC236}">
                <a16:creationId xmlns:a16="http://schemas.microsoft.com/office/drawing/2014/main" id="{981FA47F-EE40-4326-83B5-0D7C3D0AF1BB}"/>
              </a:ext>
            </a:extLst>
          </p:cNvPr>
          <p:cNvPicPr>
            <a:picLocks noChangeAspect="1"/>
          </p:cNvPicPr>
          <p:nvPr/>
        </p:nvPicPr>
        <p:blipFill>
          <a:blip r:embed="rId3"/>
          <a:stretch>
            <a:fillRect/>
          </a:stretch>
        </p:blipFill>
        <p:spPr>
          <a:xfrm>
            <a:off x="4868749" y="3113281"/>
            <a:ext cx="2273731" cy="3178368"/>
          </a:xfrm>
          <a:prstGeom prst="rect">
            <a:avLst/>
          </a:prstGeom>
        </p:spPr>
      </p:pic>
    </p:spTree>
    <p:extLst>
      <p:ext uri="{BB962C8B-B14F-4D97-AF65-F5344CB8AC3E}">
        <p14:creationId xmlns:p14="http://schemas.microsoft.com/office/powerpoint/2010/main" val="297446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Personal Life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Separate work life from private life</a:t>
            </a:r>
          </a:p>
          <a:p>
            <a:pPr lvl="1"/>
            <a:r>
              <a:rPr lang="en-US" dirty="0"/>
              <a:t>Avoid discussing personal problems</a:t>
            </a:r>
          </a:p>
          <a:p>
            <a:pPr lvl="1"/>
            <a:r>
              <a:rPr lang="en-US" dirty="0"/>
              <a:t>Keep personal telephone calls to a minimum</a:t>
            </a:r>
            <a:endParaRPr lang="en-US" sz="2400" dirty="0"/>
          </a:p>
        </p:txBody>
      </p:sp>
      <p:pic>
        <p:nvPicPr>
          <p:cNvPr id="5" name="Picture 4">
            <a:extLst>
              <a:ext uri="{FF2B5EF4-FFF2-40B4-BE49-F238E27FC236}">
                <a16:creationId xmlns:a16="http://schemas.microsoft.com/office/drawing/2014/main" id="{7134F920-5C53-4682-8F76-773E21BEC61A}"/>
              </a:ext>
            </a:extLst>
          </p:cNvPr>
          <p:cNvPicPr>
            <a:picLocks noChangeAspect="1"/>
          </p:cNvPicPr>
          <p:nvPr/>
        </p:nvPicPr>
        <p:blipFill>
          <a:blip r:embed="rId3"/>
          <a:stretch>
            <a:fillRect/>
          </a:stretch>
        </p:blipFill>
        <p:spPr>
          <a:xfrm>
            <a:off x="4629237" y="3787579"/>
            <a:ext cx="2527125" cy="2194500"/>
          </a:xfrm>
          <a:prstGeom prst="rect">
            <a:avLst/>
          </a:prstGeom>
        </p:spPr>
      </p:pic>
    </p:spTree>
    <p:extLst>
      <p:ext uri="{BB962C8B-B14F-4D97-AF65-F5344CB8AC3E}">
        <p14:creationId xmlns:p14="http://schemas.microsoft.com/office/powerpoint/2010/main" val="343563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Do Not Steal or Waste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Stealing is</a:t>
            </a:r>
          </a:p>
          <a:p>
            <a:pPr lvl="2"/>
            <a:r>
              <a:rPr lang="en-US" dirty="0"/>
              <a:t>Illegal</a:t>
            </a:r>
          </a:p>
          <a:p>
            <a:pPr lvl="2"/>
            <a:r>
              <a:rPr lang="en-US" dirty="0"/>
              <a:t>unethical</a:t>
            </a:r>
          </a:p>
          <a:p>
            <a:pPr lvl="1"/>
            <a:r>
              <a:rPr lang="en-US" dirty="0"/>
              <a:t>Do not take items such as:</a:t>
            </a:r>
          </a:p>
          <a:p>
            <a:pPr lvl="2"/>
            <a:r>
              <a:rPr lang="en-US" dirty="0"/>
              <a:t>cash</a:t>
            </a:r>
          </a:p>
          <a:p>
            <a:pPr lvl="2"/>
            <a:r>
              <a:rPr lang="en-US" dirty="0"/>
              <a:t>property</a:t>
            </a:r>
          </a:p>
          <a:p>
            <a:pPr lvl="2"/>
            <a:r>
              <a:rPr lang="en-US" dirty="0"/>
              <a:t>office supplies</a:t>
            </a:r>
          </a:p>
          <a:p>
            <a:pPr lvl="2"/>
            <a:r>
              <a:rPr lang="en-US" dirty="0"/>
              <a:t>food</a:t>
            </a:r>
          </a:p>
          <a:p>
            <a:pPr lvl="2"/>
            <a:r>
              <a:rPr lang="en-US" dirty="0"/>
              <a:t>toiletries</a:t>
            </a:r>
            <a:endParaRPr lang="en-US" sz="2200" dirty="0"/>
          </a:p>
        </p:txBody>
      </p:sp>
      <p:sp>
        <p:nvSpPr>
          <p:cNvPr id="5" name="Content Placeholder 4">
            <a:extLst>
              <a:ext uri="{FF2B5EF4-FFF2-40B4-BE49-F238E27FC236}">
                <a16:creationId xmlns:a16="http://schemas.microsoft.com/office/drawing/2014/main" id="{AC0CD880-CD6A-4598-BC8C-6623496305C7}"/>
              </a:ext>
            </a:extLst>
          </p:cNvPr>
          <p:cNvSpPr>
            <a:spLocks noGrp="1"/>
          </p:cNvSpPr>
          <p:nvPr>
            <p:ph sz="half" idx="10"/>
          </p:nvPr>
        </p:nvSpPr>
        <p:spPr/>
        <p:txBody>
          <a:bodyPr/>
          <a:lstStyle/>
          <a:p>
            <a:pPr lvl="1"/>
            <a:r>
              <a:rPr lang="en-US" dirty="0"/>
              <a:t>Wasting resources costs the company money</a:t>
            </a:r>
          </a:p>
          <a:p>
            <a:pPr lvl="1"/>
            <a:r>
              <a:rPr lang="en-US" dirty="0"/>
              <a:t>Recycle items such as:</a:t>
            </a:r>
          </a:p>
          <a:p>
            <a:pPr lvl="2"/>
            <a:r>
              <a:rPr lang="en-US" dirty="0"/>
              <a:t>paper products</a:t>
            </a:r>
          </a:p>
          <a:p>
            <a:pPr lvl="2"/>
            <a:r>
              <a:rPr lang="en-US" dirty="0"/>
              <a:t>grease</a:t>
            </a:r>
          </a:p>
          <a:p>
            <a:pPr lvl="2"/>
            <a:r>
              <a:rPr lang="en-US" dirty="0"/>
              <a:t>oil</a:t>
            </a:r>
          </a:p>
        </p:txBody>
      </p:sp>
      <p:pic>
        <p:nvPicPr>
          <p:cNvPr id="6" name="Picture 5">
            <a:extLst>
              <a:ext uri="{FF2B5EF4-FFF2-40B4-BE49-F238E27FC236}">
                <a16:creationId xmlns:a16="http://schemas.microsoft.com/office/drawing/2014/main" id="{44456D61-C03B-472A-A2AD-5C173D51A6CE}"/>
              </a:ext>
            </a:extLst>
          </p:cNvPr>
          <p:cNvPicPr>
            <a:picLocks noChangeAspect="1"/>
          </p:cNvPicPr>
          <p:nvPr/>
        </p:nvPicPr>
        <p:blipFill>
          <a:blip r:embed="rId3"/>
          <a:stretch>
            <a:fillRect/>
          </a:stretch>
        </p:blipFill>
        <p:spPr>
          <a:xfrm>
            <a:off x="8052172" y="4310713"/>
            <a:ext cx="1565790" cy="1567571"/>
          </a:xfrm>
          <a:prstGeom prst="rect">
            <a:avLst/>
          </a:prstGeom>
        </p:spPr>
      </p:pic>
    </p:spTree>
    <p:extLst>
      <p:ext uri="{BB962C8B-B14F-4D97-AF65-F5344CB8AC3E}">
        <p14:creationId xmlns:p14="http://schemas.microsoft.com/office/powerpoint/2010/main" val="20266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Ethics in Hospitality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Truth-in-Menu Laws</a:t>
            </a:r>
          </a:p>
          <a:p>
            <a:pPr lvl="1"/>
            <a:r>
              <a:rPr lang="en-US" dirty="0"/>
              <a:t>Sexual Harassment</a:t>
            </a:r>
          </a:p>
          <a:p>
            <a:pPr lvl="1"/>
            <a:r>
              <a:rPr lang="en-US" dirty="0"/>
              <a:t>Discrimination</a:t>
            </a:r>
          </a:p>
          <a:p>
            <a:pPr lvl="1"/>
            <a:r>
              <a:rPr lang="en-US" dirty="0"/>
              <a:t>Technology Issues</a:t>
            </a:r>
            <a:endParaRPr lang="en-US" sz="2400" dirty="0"/>
          </a:p>
        </p:txBody>
      </p:sp>
    </p:spTree>
    <p:extLst>
      <p:ext uri="{BB962C8B-B14F-4D97-AF65-F5344CB8AC3E}">
        <p14:creationId xmlns:p14="http://schemas.microsoft.com/office/powerpoint/2010/main" val="334868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Guidelines for Ethical Behavior</a:t>
            </a:r>
          </a:p>
        </p:txBody>
      </p:sp>
      <p:pic>
        <p:nvPicPr>
          <p:cNvPr id="5" name="Picture 4">
            <a:extLst>
              <a:ext uri="{FF2B5EF4-FFF2-40B4-BE49-F238E27FC236}">
                <a16:creationId xmlns:a16="http://schemas.microsoft.com/office/drawing/2014/main" id="{6DC4F19C-D559-4E2A-8A65-8FFC85A34B33}"/>
              </a:ext>
            </a:extLst>
          </p:cNvPr>
          <p:cNvPicPr>
            <a:picLocks noChangeAspect="1"/>
          </p:cNvPicPr>
          <p:nvPr/>
        </p:nvPicPr>
        <p:blipFill>
          <a:blip r:embed="rId3"/>
          <a:stretch>
            <a:fillRect/>
          </a:stretch>
        </p:blipFill>
        <p:spPr>
          <a:xfrm>
            <a:off x="1391885" y="1283509"/>
            <a:ext cx="9408232" cy="5083951"/>
          </a:xfrm>
          <a:prstGeom prst="rect">
            <a:avLst/>
          </a:prstGeom>
        </p:spPr>
      </p:pic>
    </p:spTree>
    <p:extLst>
      <p:ext uri="{BB962C8B-B14F-4D97-AF65-F5344CB8AC3E}">
        <p14:creationId xmlns:p14="http://schemas.microsoft.com/office/powerpoint/2010/main" val="211990674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54</TotalTime>
  <Words>805</Words>
  <Application>Microsoft Office PowerPoint</Application>
  <PresentationFormat>Widescreen</PresentationFormat>
  <Paragraphs>135</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.AppleSystemUIFont</vt:lpstr>
      <vt:lpstr>Arial</vt:lpstr>
      <vt:lpstr>Calibri</vt:lpstr>
      <vt:lpstr>Open Sans</vt:lpstr>
      <vt:lpstr>Open Sans SemiBold</vt:lpstr>
      <vt:lpstr>2_Office Theme</vt:lpstr>
      <vt:lpstr>3_Office Theme</vt:lpstr>
      <vt:lpstr>What Would You Do? </vt:lpstr>
      <vt:lpstr>PowerPoint Presentation</vt:lpstr>
      <vt:lpstr>Professional Ethics and Legal Responsibilities</vt:lpstr>
      <vt:lpstr>Professional Ethics</vt:lpstr>
      <vt:lpstr>Professional Manner</vt:lpstr>
      <vt:lpstr>Personal Life</vt:lpstr>
      <vt:lpstr>Do Not Steal or Waste Resources</vt:lpstr>
      <vt:lpstr>Ethics in Hospitality</vt:lpstr>
      <vt:lpstr>Guidelines for Ethical Behavior</vt:lpstr>
      <vt:lpstr>Making Ethical Decisions</vt:lpstr>
      <vt:lpstr>Legal Responsibilities</vt:lpstr>
      <vt:lpstr>Policies and Procedures</vt:lpstr>
      <vt:lpstr>Equal Opportunity Laws</vt:lpstr>
      <vt:lpstr>Worker’s Rights Laws</vt:lpstr>
      <vt:lpstr>Safety Laws</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2018-01-06T16:24:55Z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