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29"/>
  </p:notesMasterIdLst>
  <p:handoutMasterIdLst>
    <p:handoutMasterId r:id="rId30"/>
  </p:handoutMasterIdLst>
  <p:sldIdLst>
    <p:sldId id="322" r:id="rId6"/>
    <p:sldId id="319" r:id="rId7"/>
    <p:sldId id="323" r:id="rId8"/>
    <p:sldId id="324" r:id="rId9"/>
    <p:sldId id="344" r:id="rId10"/>
    <p:sldId id="326" r:id="rId11"/>
    <p:sldId id="327" r:id="rId12"/>
    <p:sldId id="328" r:id="rId13"/>
    <p:sldId id="329" r:id="rId14"/>
    <p:sldId id="330" r:id="rId15"/>
    <p:sldId id="331" r:id="rId16"/>
    <p:sldId id="332" r:id="rId17"/>
    <p:sldId id="333" r:id="rId18"/>
    <p:sldId id="334" r:id="rId19"/>
    <p:sldId id="345" r:id="rId20"/>
    <p:sldId id="346" r:id="rId21"/>
    <p:sldId id="347" r:id="rId22"/>
    <p:sldId id="348" r:id="rId23"/>
    <p:sldId id="349" r:id="rId24"/>
    <p:sldId id="350" r:id="rId25"/>
    <p:sldId id="351" r:id="rId26"/>
    <p:sldId id="343" r:id="rId27"/>
    <p:sldId id="352" r:id="rId28"/>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25" autoAdjust="0"/>
    <p:restoredTop sz="65513" autoAdjust="0"/>
  </p:normalViewPr>
  <p:slideViewPr>
    <p:cSldViewPr snapToGrid="0">
      <p:cViewPr varScale="1">
        <p:scale>
          <a:sx n="44" d="100"/>
          <a:sy n="44" d="100"/>
        </p:scale>
        <p:origin x="1540" y="40"/>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22-Nov-17</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22-Nov-17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www.youtube.com/watch?v=anzMD85Ikeg"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t>Bachelor</a:t>
            </a:r>
            <a:r>
              <a:rPr lang="en-US" baseline="0" dirty="0"/>
              <a:t> Degrees are generally f</a:t>
            </a:r>
            <a:r>
              <a:rPr lang="en-US" dirty="0"/>
              <a:t>our</a:t>
            </a:r>
            <a:r>
              <a:rPr lang="en-US" baseline="0" dirty="0"/>
              <a:t> year programs that will assist the student as they continue in their careers.</a:t>
            </a:r>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9927052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t>Management Careers are at the top of the ladder</a:t>
            </a:r>
            <a:r>
              <a:rPr lang="en-US" baseline="0" dirty="0"/>
              <a:t> of success.</a:t>
            </a:r>
            <a:endParaRPr lang="en-US" dirty="0"/>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12</a:t>
            </a:fld>
            <a:endParaRPr lang="en-US"/>
          </a:p>
        </p:txBody>
      </p:sp>
    </p:spTree>
    <p:extLst>
      <p:ext uri="{BB962C8B-B14F-4D97-AF65-F5344CB8AC3E}">
        <p14:creationId xmlns:p14="http://schemas.microsoft.com/office/powerpoint/2010/main" val="36263392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a:t>Knowledge</a:t>
            </a:r>
            <a:r>
              <a:rPr lang="en-US" b="0" baseline="0" dirty="0"/>
              <a:t> and skills required to be successful in this field include:</a:t>
            </a:r>
          </a:p>
          <a:p>
            <a:endParaRPr lang="en-US" b="1" dirty="0"/>
          </a:p>
          <a:p>
            <a:r>
              <a:rPr lang="en-US" b="1" dirty="0"/>
              <a:t>Customer service</a:t>
            </a:r>
            <a:r>
              <a:rPr lang="en-US" dirty="0"/>
              <a:t> — Knowledge of principles and processes for providing customer</a:t>
            </a:r>
            <a:r>
              <a:rPr lang="en-US" baseline="0" dirty="0"/>
              <a:t> </a:t>
            </a:r>
            <a:r>
              <a:rPr lang="en-US" dirty="0"/>
              <a:t>services</a:t>
            </a:r>
          </a:p>
          <a:p>
            <a:endParaRPr lang="en-US" b="1" dirty="0"/>
          </a:p>
          <a:p>
            <a:r>
              <a:rPr lang="en-US" b="1" dirty="0"/>
              <a:t>Chemistry</a:t>
            </a:r>
            <a:r>
              <a:rPr lang="en-US" dirty="0"/>
              <a:t> — Knowledge of the chemical composition, structure and properties of substances and of the chemical processes and transformations that they undergo</a:t>
            </a:r>
          </a:p>
          <a:p>
            <a:endParaRPr lang="en-US" b="1" dirty="0"/>
          </a:p>
          <a:p>
            <a:r>
              <a:rPr lang="en-US" b="1" dirty="0"/>
              <a:t>Active listening</a:t>
            </a:r>
            <a:r>
              <a:rPr lang="en-US" dirty="0"/>
              <a:t> — Giving full attention to what other people are saying, taking time to understand the points being made, asking questions as appropriate and not interrupting at inappropriate times</a:t>
            </a:r>
          </a:p>
          <a:p>
            <a:endParaRPr lang="en-US" b="1" dirty="0"/>
          </a:p>
          <a:p>
            <a:r>
              <a:rPr lang="en-US" b="1" dirty="0"/>
              <a:t>Service orientation</a:t>
            </a:r>
            <a:r>
              <a:rPr lang="en-US" dirty="0"/>
              <a:t> — Actively looking for ways to help people</a:t>
            </a:r>
          </a:p>
          <a:p>
            <a:endParaRPr lang="en-US" b="1" dirty="0"/>
          </a:p>
          <a:p>
            <a:r>
              <a:rPr lang="en-US" b="1" dirty="0"/>
              <a:t>Critical thinking</a:t>
            </a:r>
            <a:r>
              <a:rPr lang="en-US" dirty="0"/>
              <a:t> — Using logic and reasoning to identify the strengths and weaknesses of alternative solutions, conclusions or approaches to problems</a:t>
            </a:r>
          </a:p>
          <a:p>
            <a:endParaRPr lang="en-US" b="1" dirty="0"/>
          </a:p>
          <a:p>
            <a:r>
              <a:rPr lang="en-US" b="1" dirty="0"/>
              <a:t>Coordination</a:t>
            </a:r>
            <a:r>
              <a:rPr lang="en-US" dirty="0"/>
              <a:t> — Adjusting actions in relation to others' actions</a:t>
            </a:r>
          </a:p>
          <a:p>
            <a:endParaRPr lang="en-US" b="1" dirty="0"/>
          </a:p>
          <a:p>
            <a:r>
              <a:rPr lang="en-US" b="1" dirty="0"/>
              <a:t>Monitoring</a:t>
            </a:r>
            <a:r>
              <a:rPr lang="en-US" dirty="0"/>
              <a:t> — Monitoring/assessing performance of yourself, other individuals or organizations to make improvements or take corrective action</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13</a:t>
            </a:fld>
            <a:endParaRPr lang="en-US"/>
          </a:p>
        </p:txBody>
      </p:sp>
    </p:spTree>
    <p:extLst>
      <p:ext uri="{BB962C8B-B14F-4D97-AF65-F5344CB8AC3E}">
        <p14:creationId xmlns:p14="http://schemas.microsoft.com/office/powerpoint/2010/main" val="14607689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O*NET program is the nation's primary source of occupational information. Central to the project is the O*NET database, containing information on hundreds of standardized and occupation-specific descriptors.</a:t>
            </a:r>
          </a:p>
          <a:p>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dirty="0"/>
              <a:t>There are other</a:t>
            </a:r>
            <a:r>
              <a:rPr lang="en-US" baseline="0" dirty="0"/>
              <a:t> careers in this field that are not in the databases </a:t>
            </a:r>
            <a:r>
              <a:rPr lang="en-US" sz="1200" kern="1200" dirty="0">
                <a:solidFill>
                  <a:schemeClr val="tx1"/>
                </a:solidFill>
                <a:effectLst/>
                <a:latin typeface="+mn-lt"/>
                <a:ea typeface="+mn-ea"/>
                <a:cs typeface="+mn-cs"/>
              </a:rPr>
              <a:t>but information can still be researched using reliable sources.</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14</a:t>
            </a:fld>
            <a:endParaRPr lang="en-US"/>
          </a:p>
        </p:txBody>
      </p:sp>
    </p:spTree>
    <p:extLst>
      <p:ext uri="{BB962C8B-B14F-4D97-AF65-F5344CB8AC3E}">
        <p14:creationId xmlns:p14="http://schemas.microsoft.com/office/powerpoint/2010/main" val="12874939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Teacher note: The career portfolio and interview skills may be taught</a:t>
            </a:r>
            <a:r>
              <a:rPr lang="en-US" baseline="0" dirty="0"/>
              <a:t> in another lesson but you can introduce the information at this time.  </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15</a:t>
            </a:fld>
            <a:endParaRPr lang="en-US"/>
          </a:p>
        </p:txBody>
      </p:sp>
    </p:spTree>
    <p:extLst>
      <p:ext uri="{BB962C8B-B14F-4D97-AF65-F5344CB8AC3E}">
        <p14:creationId xmlns:p14="http://schemas.microsoft.com/office/powerpoint/2010/main" val="28621412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Discuss with students other responsibilities</a:t>
            </a:r>
            <a:r>
              <a:rPr lang="en-US" baseline="0" dirty="0"/>
              <a:t> they would need to keep their jobs.</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16</a:t>
            </a:fld>
            <a:endParaRPr lang="en-US"/>
          </a:p>
        </p:txBody>
      </p:sp>
    </p:spTree>
    <p:extLst>
      <p:ext uri="{BB962C8B-B14F-4D97-AF65-F5344CB8AC3E}">
        <p14:creationId xmlns:p14="http://schemas.microsoft.com/office/powerpoint/2010/main" val="9615899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a:t>
            </a:r>
            <a:r>
              <a:rPr lang="en-US" baseline="0" dirty="0"/>
              <a:t> may be several reasons to leave employment.  </a:t>
            </a:r>
          </a:p>
          <a:p>
            <a:endParaRPr lang="en-US" baseline="0" dirty="0"/>
          </a:p>
          <a:p>
            <a:r>
              <a:rPr lang="en-US" baseline="0" dirty="0"/>
              <a:t>Students may have: </a:t>
            </a:r>
          </a:p>
          <a:p>
            <a:pPr marL="171450" indent="-171450">
              <a:buFont typeface="Arial" panose="020B0604020202020204" pitchFamily="34" charset="0"/>
              <a:buChar char="•"/>
            </a:pPr>
            <a:r>
              <a:rPr lang="en-US" baseline="0" dirty="0"/>
              <a:t>moved away to college</a:t>
            </a:r>
          </a:p>
          <a:p>
            <a:pPr marL="171450" indent="-171450">
              <a:buFont typeface="Arial" panose="020B0604020202020204" pitchFamily="34" charset="0"/>
              <a:buChar char="•"/>
            </a:pPr>
            <a:r>
              <a:rPr lang="en-US" baseline="0" dirty="0"/>
              <a:t>found another job with better pay</a:t>
            </a:r>
          </a:p>
          <a:p>
            <a:pPr marL="171450" indent="-171450">
              <a:buFont typeface="Arial" panose="020B0604020202020204" pitchFamily="34" charset="0"/>
              <a:buChar char="•"/>
            </a:pPr>
            <a:r>
              <a:rPr lang="en-US" baseline="0" dirty="0"/>
              <a:t>decided to return to school</a:t>
            </a:r>
          </a:p>
          <a:p>
            <a:pPr marL="171450" indent="-171450">
              <a:buFont typeface="Arial" panose="020B0604020202020204" pitchFamily="34" charset="0"/>
              <a:buChar char="•"/>
            </a:pPr>
            <a:endParaRPr lang="en-US" baseline="0" dirty="0"/>
          </a:p>
          <a:p>
            <a:pPr marL="0" indent="0">
              <a:buFont typeface="Arial" panose="020B0604020202020204" pitchFamily="34" charset="0"/>
              <a:buNone/>
            </a:pPr>
            <a:r>
              <a:rPr lang="en-US" baseline="0" dirty="0"/>
              <a:t>Whatever the reasons may be, students should leave the job on good terms with the previous employer.  </a:t>
            </a:r>
          </a:p>
          <a:p>
            <a:pPr marL="0" indent="0">
              <a:buFont typeface="Arial" panose="020B0604020202020204" pitchFamily="34" charset="0"/>
              <a:buNone/>
            </a:pPr>
            <a:r>
              <a:rPr lang="en-US" baseline="0" dirty="0"/>
              <a:t>This may lead to:</a:t>
            </a:r>
          </a:p>
          <a:p>
            <a:pPr marL="171450" indent="-171450">
              <a:buFont typeface="Arial" panose="020B0604020202020204" pitchFamily="34" charset="0"/>
              <a:buChar char="•"/>
            </a:pPr>
            <a:r>
              <a:rPr lang="en-US" baseline="0" dirty="0"/>
              <a:t>good job references</a:t>
            </a:r>
          </a:p>
          <a:p>
            <a:pPr marL="171450" indent="-171450">
              <a:buFont typeface="Arial" panose="020B0604020202020204" pitchFamily="34" charset="0"/>
              <a:buChar char="•"/>
            </a:pPr>
            <a:r>
              <a:rPr lang="en-US" baseline="0" dirty="0"/>
              <a:t>letter of recommendation</a:t>
            </a:r>
          </a:p>
          <a:p>
            <a:pPr marL="171450" indent="-171450">
              <a:buFont typeface="Arial" panose="020B0604020202020204" pitchFamily="34" charset="0"/>
              <a:buChar char="•"/>
            </a:pPr>
            <a:r>
              <a:rPr lang="en-US" baseline="0" dirty="0"/>
              <a:t>return employment</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17</a:t>
            </a:fld>
            <a:endParaRPr lang="en-US"/>
          </a:p>
        </p:txBody>
      </p:sp>
    </p:spTree>
    <p:extLst>
      <p:ext uri="{BB962C8B-B14F-4D97-AF65-F5344CB8AC3E}">
        <p14:creationId xmlns:p14="http://schemas.microsoft.com/office/powerpoint/2010/main" val="41704308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Stress</a:t>
            </a:r>
            <a:r>
              <a:rPr lang="en-US" baseline="0" dirty="0"/>
              <a:t> to students the need for updating their skills to keep up with current trends. </a:t>
            </a:r>
          </a:p>
          <a:p>
            <a:endParaRPr lang="en-US" baseline="0" dirty="0"/>
          </a:p>
          <a:p>
            <a:r>
              <a:rPr lang="en-US" baseline="0" dirty="0"/>
              <a:t>What other ways can students update their skills?</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18</a:t>
            </a:fld>
            <a:endParaRPr lang="en-US"/>
          </a:p>
        </p:txBody>
      </p:sp>
    </p:spTree>
    <p:extLst>
      <p:ext uri="{BB962C8B-B14F-4D97-AF65-F5344CB8AC3E}">
        <p14:creationId xmlns:p14="http://schemas.microsoft.com/office/powerpoint/2010/main" val="224818191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 entrepreneur</a:t>
            </a:r>
            <a:r>
              <a:rPr lang="en-US" baseline="0" dirty="0"/>
              <a:t> is a self-motivated person who creates and runs a business.  </a:t>
            </a:r>
          </a:p>
          <a:p>
            <a:endParaRPr lang="en-US" baseline="0" dirty="0"/>
          </a:p>
          <a:p>
            <a:r>
              <a:rPr lang="en-US" baseline="0" dirty="0"/>
              <a:t>The changing world creates a strong need for new beauty products. Opening a salon business has both advantages and disadvantages.</a:t>
            </a:r>
          </a:p>
          <a:p>
            <a:endParaRPr lang="en-US" baseline="0" dirty="0"/>
          </a:p>
          <a:p>
            <a:r>
              <a:rPr lang="en-US" b="1" baseline="0" dirty="0"/>
              <a:t>Advantages</a:t>
            </a:r>
          </a:p>
          <a:p>
            <a:r>
              <a:rPr lang="en-US" baseline="0" dirty="0"/>
              <a:t>Ownership – you decide what to produce and how to produce it</a:t>
            </a:r>
          </a:p>
          <a:p>
            <a:r>
              <a:rPr lang="en-US" baseline="0" dirty="0"/>
              <a:t>Job satisfaction – your secret shampoo or conditioner can be marketed</a:t>
            </a:r>
          </a:p>
          <a:p>
            <a:r>
              <a:rPr lang="en-US" baseline="0" dirty="0"/>
              <a:t>Earning potential – can make lots of money if product is popular</a:t>
            </a:r>
          </a:p>
          <a:p>
            <a:endParaRPr lang="en-US" baseline="0" dirty="0"/>
          </a:p>
          <a:p>
            <a:r>
              <a:rPr lang="en-US" b="1" baseline="0" dirty="0"/>
              <a:t>Disadvantages</a:t>
            </a:r>
          </a:p>
          <a:p>
            <a:r>
              <a:rPr lang="en-US" baseline="0" dirty="0"/>
              <a:t>Financial risk – investing your money to take a product from idea to market is a gamble</a:t>
            </a:r>
          </a:p>
          <a:p>
            <a:r>
              <a:rPr lang="en-US" baseline="0" dirty="0"/>
              <a:t>Competition – many people are creating new hairstyles so thoroughly evaluating competition is essential</a:t>
            </a:r>
          </a:p>
          <a:p>
            <a:r>
              <a:rPr lang="en-US" baseline="0" dirty="0"/>
              <a:t>No guarantees – strict government regulations and a high rate of failure are things to consider</a:t>
            </a:r>
          </a:p>
          <a:p>
            <a:endParaRPr lang="en-US" baseline="0" dirty="0"/>
          </a:p>
          <a:p>
            <a:r>
              <a:rPr lang="en-US" baseline="0" dirty="0"/>
              <a:t>Which careers in Cosmetology can be entrepreneurial?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19</a:t>
            </a:fld>
            <a:endParaRPr lang="en-US"/>
          </a:p>
        </p:txBody>
      </p:sp>
    </p:spTree>
    <p:extLst>
      <p:ext uri="{BB962C8B-B14F-4D97-AF65-F5344CB8AC3E}">
        <p14:creationId xmlns:p14="http://schemas.microsoft.com/office/powerpoint/2010/main" val="143154480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Ask</a:t>
            </a:r>
            <a:r>
              <a:rPr lang="en-US" baseline="0" dirty="0"/>
              <a:t> students which career they may be interested in.</a:t>
            </a:r>
          </a:p>
          <a:p>
            <a:endParaRPr lang="en-US" baseline="0" dirty="0"/>
          </a:p>
          <a:p>
            <a:r>
              <a:rPr lang="en-US" baseline="0" dirty="0"/>
              <a:t>Click on hyperlink to view YouTube™ video:</a:t>
            </a:r>
          </a:p>
          <a:p>
            <a:r>
              <a:rPr lang="en-US" b="1" dirty="0"/>
              <a:t>About Us - Beauty Changes Lives </a:t>
            </a:r>
          </a:p>
          <a:p>
            <a:r>
              <a:rPr lang="en-US" b="0" dirty="0"/>
              <a:t>American Association of</a:t>
            </a:r>
            <a:r>
              <a:rPr lang="en-US" b="0" baseline="0" dirty="0"/>
              <a:t> Cosmetology Schools</a:t>
            </a:r>
            <a:endParaRPr lang="en-US" b="0" dirty="0"/>
          </a:p>
          <a:p>
            <a:r>
              <a:rPr lang="en-US" dirty="0"/>
              <a:t>http://youtu.be/fpTk3gJpsIA</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20</a:t>
            </a:fld>
            <a:endParaRPr lang="en-US"/>
          </a:p>
        </p:txBody>
      </p:sp>
    </p:spTree>
    <p:extLst>
      <p:ext uri="{BB962C8B-B14F-4D97-AF65-F5344CB8AC3E}">
        <p14:creationId xmlns:p14="http://schemas.microsoft.com/office/powerpoint/2010/main" val="34213673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Information</a:t>
            </a:r>
            <a:r>
              <a:rPr lang="en-US" baseline="0" dirty="0"/>
              <a:t> from CTE – Learning what works for America</a:t>
            </a:r>
          </a:p>
          <a:p>
            <a:r>
              <a:rPr lang="en-US" dirty="0"/>
              <a:t>http://www.careertech.org/career-clusters/glance/clusters.html</a:t>
            </a:r>
          </a:p>
          <a:p>
            <a:endParaRPr lang="en-US" dirty="0"/>
          </a:p>
          <a:p>
            <a:r>
              <a:rPr lang="en-US" dirty="0"/>
              <a:t>Click on the hyperlink to view the YouTube™ video:</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1" i="0" kern="1200" dirty="0">
                <a:solidFill>
                  <a:schemeClr val="tx1"/>
                </a:solidFill>
                <a:effectLst/>
                <a:latin typeface="+mn-lt"/>
                <a:ea typeface="+mn-ea"/>
                <a:cs typeface="+mn-cs"/>
              </a:rPr>
              <a:t>Hairdresser and Cosmetologist Careers</a:t>
            </a:r>
            <a:r>
              <a:rPr lang="en-US" sz="1200" b="0" i="0" kern="1200" dirty="0">
                <a:solidFill>
                  <a:schemeClr val="tx1"/>
                </a:solidFill>
                <a:effectLst/>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0" i="0" kern="1200" dirty="0">
                <a:solidFill>
                  <a:schemeClr val="tx1"/>
                </a:solidFill>
                <a:effectLst/>
                <a:latin typeface="+mn-lt"/>
                <a:ea typeface="+mn-ea"/>
                <a:cs typeface="+mn-cs"/>
              </a:rPr>
              <a:t>Everyone wants to look their best and hairdressers and cosmetologists can help them achieve that goal.</a:t>
            </a:r>
            <a:br>
              <a:rPr lang="en-US" sz="1200" b="0" i="0" kern="1200" dirty="0">
                <a:solidFill>
                  <a:schemeClr val="tx1"/>
                </a:solidFill>
                <a:effectLst/>
                <a:latin typeface="+mn-lt"/>
                <a:ea typeface="+mn-ea"/>
                <a:cs typeface="+mn-cs"/>
              </a:rPr>
            </a:br>
            <a:r>
              <a:rPr lang="en-US" sz="1200" b="0" i="0" u="none" strike="noStrike" kern="1200" dirty="0">
                <a:solidFill>
                  <a:schemeClr val="tx1"/>
                </a:solidFill>
                <a:effectLst/>
                <a:latin typeface="+mn-lt"/>
                <a:ea typeface="+mn-ea"/>
                <a:cs typeface="+mn-cs"/>
                <a:hlinkClick r:id="rId3"/>
              </a:rPr>
              <a:t>http://www.youtube.com/watch?v=anzMD85Ikeg</a:t>
            </a:r>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72248046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22</a:t>
            </a:fld>
            <a:endParaRPr lang="en-US"/>
          </a:p>
        </p:txBody>
      </p:sp>
    </p:spTree>
    <p:extLst>
      <p:ext uri="{BB962C8B-B14F-4D97-AF65-F5344CB8AC3E}">
        <p14:creationId xmlns:p14="http://schemas.microsoft.com/office/powerpoint/2010/main" val="1575899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Human Services recommended sequence</a:t>
            </a:r>
            <a:r>
              <a:rPr lang="en-US" baseline="0" dirty="0"/>
              <a:t> of courses.</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16671874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b="1" kern="1200" dirty="0" err="1">
                <a:solidFill>
                  <a:schemeClr val="tx1"/>
                </a:solidFill>
                <a:latin typeface="+mn-lt"/>
                <a:ea typeface="+mn-ea"/>
                <a:cs typeface="+mn-cs"/>
              </a:rPr>
              <a:t>AchieveTexas</a:t>
            </a:r>
            <a:r>
              <a:rPr lang="en-US" sz="1200" b="1" kern="1200" dirty="0">
                <a:solidFill>
                  <a:schemeClr val="tx1"/>
                </a:solidFill>
                <a:latin typeface="+mn-lt"/>
                <a:ea typeface="+mn-ea"/>
                <a:cs typeface="+mn-cs"/>
              </a:rPr>
              <a:t> College and Career Initiative</a:t>
            </a:r>
            <a:r>
              <a:rPr lang="en-US" sz="1200" kern="1200" dirty="0">
                <a:solidFill>
                  <a:schemeClr val="tx1"/>
                </a:solidFill>
                <a:latin typeface="+mn-lt"/>
                <a:ea typeface="+mn-ea"/>
                <a:cs typeface="+mn-cs"/>
              </a:rPr>
              <a:t> is an education initiative designed to prepare students for a lifetime of success. It allows students to achieve excellence by preparing them for secondary and postsecondary opportunities, career preparation and advancement, meaningful work, and active citizenship.</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200" kern="1200" dirty="0">
              <a:solidFill>
                <a:schemeClr val="tx1"/>
              </a:solidFill>
              <a:latin typeface="+mn-lt"/>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b="1" kern="1200" dirty="0" err="1">
                <a:solidFill>
                  <a:schemeClr val="tx1"/>
                </a:solidFill>
                <a:latin typeface="+mn-lt"/>
                <a:ea typeface="+mn-ea"/>
                <a:cs typeface="+mn-cs"/>
              </a:rPr>
              <a:t>AchieveTexas</a:t>
            </a:r>
            <a:r>
              <a:rPr lang="en-US" sz="1200" kern="1200" dirty="0">
                <a:solidFill>
                  <a:schemeClr val="tx1"/>
                </a:solidFill>
                <a:latin typeface="+mn-lt"/>
                <a:ea typeface="+mn-ea"/>
                <a:cs typeface="+mn-cs"/>
              </a:rPr>
              <a:t> is designed to help students (and their parents) make wise education choices. It is based on the belief that the curricula of the 21st century should combine </a:t>
            </a:r>
            <a:r>
              <a:rPr lang="en-US" sz="1200" i="1" kern="1200" dirty="0">
                <a:solidFill>
                  <a:schemeClr val="tx1"/>
                </a:solidFill>
                <a:latin typeface="+mn-lt"/>
                <a:ea typeface="+mn-ea"/>
                <a:cs typeface="+mn-cs"/>
              </a:rPr>
              <a:t>rigorous</a:t>
            </a:r>
            <a:r>
              <a:rPr lang="en-US" sz="1200" kern="1200" dirty="0">
                <a:solidFill>
                  <a:schemeClr val="tx1"/>
                </a:solidFill>
                <a:latin typeface="+mn-lt"/>
                <a:ea typeface="+mn-ea"/>
                <a:cs typeface="+mn-cs"/>
              </a:rPr>
              <a:t> academics with </a:t>
            </a:r>
            <a:r>
              <a:rPr lang="en-US" sz="1200" i="1" kern="1200" dirty="0">
                <a:solidFill>
                  <a:schemeClr val="tx1"/>
                </a:solidFill>
                <a:latin typeface="+mn-lt"/>
                <a:ea typeface="+mn-ea"/>
                <a:cs typeface="+mn-cs"/>
              </a:rPr>
              <a:t>relevant</a:t>
            </a:r>
            <a:r>
              <a:rPr lang="en-US" sz="1200" kern="1200" dirty="0">
                <a:solidFill>
                  <a:schemeClr val="tx1"/>
                </a:solidFill>
                <a:latin typeface="+mn-lt"/>
                <a:ea typeface="+mn-ea"/>
                <a:cs typeface="+mn-cs"/>
              </a:rPr>
              <a:t> career education. When schools integrate academic and technical education, students can see the “usefulness” of what they are learning. The system also facilitates a seamless transition from secondary to postsecondary opportunities.</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12704799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latin typeface="+mn-lt"/>
                <a:ea typeface="+mn-ea"/>
                <a:cs typeface="+mn-cs"/>
              </a:rPr>
              <a:t>The Programs of Study (POS) represent a </a:t>
            </a:r>
            <a:r>
              <a:rPr lang="en-US" sz="1200" b="1" kern="1200" dirty="0">
                <a:solidFill>
                  <a:schemeClr val="tx1"/>
                </a:solidFill>
                <a:latin typeface="+mn-lt"/>
                <a:ea typeface="+mn-ea"/>
                <a:cs typeface="+mn-cs"/>
              </a:rPr>
              <a:t>recommended</a:t>
            </a:r>
            <a:r>
              <a:rPr lang="en-US" sz="1200" kern="1200" dirty="0">
                <a:solidFill>
                  <a:schemeClr val="tx1"/>
                </a:solidFill>
                <a:latin typeface="+mn-lt"/>
                <a:ea typeface="+mn-ea"/>
                <a:cs typeface="+mn-cs"/>
              </a:rPr>
              <a:t> sequence of coursework based on a student’s interest and career goal.</a:t>
            </a:r>
            <a:br>
              <a:rPr lang="en-US" sz="1200" kern="1200" dirty="0">
                <a:solidFill>
                  <a:schemeClr val="tx1"/>
                </a:solidFill>
                <a:latin typeface="+mn-lt"/>
                <a:ea typeface="+mn-ea"/>
                <a:cs typeface="+mn-cs"/>
              </a:rPr>
            </a:br>
            <a:endParaRPr lang="en-US" sz="1200" kern="1200" dirty="0">
              <a:solidFill>
                <a:schemeClr val="tx1"/>
              </a:solidFill>
              <a:latin typeface="+mn-lt"/>
              <a:ea typeface="+mn-ea"/>
              <a:cs typeface="+mn-cs"/>
            </a:endParaRPr>
          </a:p>
          <a:p>
            <a:r>
              <a:rPr lang="en-US" sz="1200" kern="1200" dirty="0">
                <a:solidFill>
                  <a:schemeClr val="tx1"/>
                </a:solidFill>
                <a:latin typeface="+mn-lt"/>
                <a:ea typeface="+mn-ea"/>
                <a:cs typeface="+mn-cs"/>
              </a:rPr>
              <a:t>POS contain lots of helpful information, including the core courses and career-related electives in high school that will help prepare students for their career goals. </a:t>
            </a:r>
          </a:p>
          <a:p>
            <a:endParaRPr lang="en-US" sz="1200" kern="1200" dirty="0">
              <a:solidFill>
                <a:schemeClr val="tx1"/>
              </a:solidFill>
              <a:latin typeface="+mn-lt"/>
              <a:ea typeface="+mn-ea"/>
              <a:cs typeface="+mn-cs"/>
            </a:endParaRPr>
          </a:p>
          <a:p>
            <a:r>
              <a:rPr lang="en-US" sz="1200" kern="1200" dirty="0">
                <a:solidFill>
                  <a:schemeClr val="tx1"/>
                </a:solidFill>
                <a:latin typeface="+mn-lt"/>
                <a:ea typeface="+mn-ea"/>
                <a:cs typeface="+mn-cs"/>
              </a:rPr>
              <a:t>The POS are based upon the Recommended High School Graduation Plan and can easily be adapted for the Distinguished Achievement High School Graduation Plan.</a:t>
            </a:r>
          </a:p>
          <a:p>
            <a:endParaRPr lang="en-US" sz="1200" kern="1200" dirty="0">
              <a:solidFill>
                <a:schemeClr val="tx1"/>
              </a:solidFill>
              <a:latin typeface="+mn-lt"/>
              <a:ea typeface="+mn-ea"/>
              <a:cs typeface="+mn-cs"/>
            </a:endParaRPr>
          </a:p>
          <a:p>
            <a:r>
              <a:rPr lang="en-US" sz="1200" kern="1200" dirty="0">
                <a:solidFill>
                  <a:schemeClr val="tx1"/>
                </a:solidFill>
                <a:latin typeface="+mn-lt"/>
                <a:ea typeface="+mn-ea"/>
                <a:cs typeface="+mn-cs"/>
              </a:rPr>
              <a:t>Personal</a:t>
            </a:r>
            <a:r>
              <a:rPr lang="en-US" sz="1200" kern="1200" baseline="0" dirty="0">
                <a:solidFill>
                  <a:schemeClr val="tx1"/>
                </a:solidFill>
                <a:latin typeface="+mn-lt"/>
                <a:ea typeface="+mn-ea"/>
                <a:cs typeface="+mn-cs"/>
              </a:rPr>
              <a:t> Care Services is the p</a:t>
            </a:r>
            <a:r>
              <a:rPr lang="en-US" sz="1200" kern="1200" dirty="0">
                <a:solidFill>
                  <a:schemeClr val="tx1"/>
                </a:solidFill>
                <a:latin typeface="+mn-lt"/>
                <a:ea typeface="+mn-ea"/>
                <a:cs typeface="+mn-cs"/>
              </a:rPr>
              <a:t>rogram of study and</a:t>
            </a:r>
            <a:r>
              <a:rPr lang="en-US" sz="1200" kern="1200" baseline="0" dirty="0">
                <a:solidFill>
                  <a:schemeClr val="tx1"/>
                </a:solidFill>
                <a:latin typeface="+mn-lt"/>
                <a:ea typeface="+mn-ea"/>
                <a:cs typeface="+mn-cs"/>
              </a:rPr>
              <a:t> the model is Cosmetologist.</a:t>
            </a:r>
            <a:endParaRPr lang="en-US" sz="1200" kern="1200" dirty="0">
              <a:solidFill>
                <a:schemeClr val="tx1"/>
              </a:solidFill>
              <a:latin typeface="+mn-lt"/>
              <a:ea typeface="+mn-ea"/>
              <a:cs typeface="+mn-cs"/>
            </a:endParaRPr>
          </a:p>
          <a:p>
            <a:endParaRPr lang="en-US" sz="1200" kern="1200" dirty="0">
              <a:solidFill>
                <a:schemeClr val="tx1"/>
              </a:solidFill>
              <a:latin typeface="+mn-lt"/>
              <a:ea typeface="+mn-ea"/>
              <a:cs typeface="+mn-cs"/>
            </a:endParaRPr>
          </a:p>
          <a:p>
            <a:r>
              <a:rPr lang="en-US" sz="1200" kern="1200" dirty="0">
                <a:solidFill>
                  <a:schemeClr val="tx1"/>
                </a:solidFill>
                <a:latin typeface="+mn-lt"/>
                <a:ea typeface="+mn-ea"/>
                <a:cs typeface="+mn-cs"/>
              </a:rPr>
              <a:t>All schools</a:t>
            </a:r>
            <a:r>
              <a:rPr lang="en-US" sz="1200" kern="1200" baseline="0" dirty="0">
                <a:solidFill>
                  <a:schemeClr val="tx1"/>
                </a:solidFill>
                <a:latin typeface="+mn-lt"/>
                <a:ea typeface="+mn-ea"/>
                <a:cs typeface="+mn-cs"/>
              </a:rPr>
              <a:t> are different and may choose to follow other Programs of Study.  Be sure to tell students what your school has to offer.</a:t>
            </a:r>
            <a:endParaRPr lang="en-US" dirty="0"/>
          </a:p>
          <a:p>
            <a:endParaRPr lang="en-US" dirty="0"/>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a:t>See Programs of Study Model for </a:t>
            </a:r>
            <a:r>
              <a:rPr lang="en-US" b="1" baseline="0" dirty="0"/>
              <a:t>Cosmetology</a:t>
            </a:r>
            <a:r>
              <a:rPr lang="en-US" baseline="0" dirty="0"/>
              <a:t> (all Lesson Attachment tab) to follow along with the slide presentation.  The slides include information from the model in alphabetical order.</a:t>
            </a:r>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19279707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t>These are recommended sequence of courses but</a:t>
            </a:r>
            <a:r>
              <a:rPr lang="en-US" baseline="0" dirty="0"/>
              <a:t> _____________ (name of your school) offers _______________________.</a:t>
            </a:r>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25991603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t>Discuss employment opportunities</a:t>
            </a:r>
            <a:r>
              <a:rPr lang="en-US" baseline="0" dirty="0"/>
              <a:t> in your town or city. </a:t>
            </a:r>
            <a:endParaRPr lang="en-US" dirty="0"/>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24809032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t>Education never ends. Students should be aware that earning certifications will help their careers as they move up</a:t>
            </a:r>
            <a:r>
              <a:rPr lang="en-US" baseline="0" dirty="0"/>
              <a:t> the ladder of success.</a:t>
            </a:r>
            <a:endParaRPr lang="en-US" dirty="0"/>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38872490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t>Associate Degrees are generally</a:t>
            </a:r>
            <a:r>
              <a:rPr lang="en-US" baseline="0" dirty="0"/>
              <a:t> t</a:t>
            </a:r>
            <a:r>
              <a:rPr lang="en-US" dirty="0"/>
              <a:t>wo year programs</a:t>
            </a:r>
            <a:r>
              <a:rPr lang="en-US" baseline="0" dirty="0"/>
              <a:t> at a community college.</a:t>
            </a:r>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19533032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youtu.be/fpTk3gJpsIA" TargetMode="External"/><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hyperlink" Target="http://www.achievetexas.org/" TargetMode="External"/><Relationship Id="rId2" Type="http://schemas.openxmlformats.org/officeDocument/2006/relationships/notesSlide" Target="../notesSlides/notesSlide20.xml"/><Relationship Id="rId1" Type="http://schemas.openxmlformats.org/officeDocument/2006/relationships/slideLayout" Target="../slideLayouts/slideLayout3.xml"/><Relationship Id="rId5" Type="http://schemas.openxmlformats.org/officeDocument/2006/relationships/hyperlink" Target="http://www.mynextmove.org/" TargetMode="External"/><Relationship Id="rId4" Type="http://schemas.openxmlformats.org/officeDocument/2006/relationships/hyperlink" Target="http://www.careertech.org/"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www.onetonline.org/find/career?c=9&amp;g=Go" TargetMode="External"/><Relationship Id="rId2" Type="http://schemas.openxmlformats.org/officeDocument/2006/relationships/hyperlink" Target="http://www.onetonline.org/" TargetMode="External"/><Relationship Id="rId1" Type="http://schemas.openxmlformats.org/officeDocument/2006/relationships/slideLayout" Target="../slideLayouts/slideLayout3.xml"/><Relationship Id="rId5" Type="http://schemas.openxmlformats.org/officeDocument/2006/relationships/hyperlink" Target="http://www.youtube.com/watch?v=anzMD85Ikeg" TargetMode="External"/><Relationship Id="rId4" Type="http://schemas.openxmlformats.org/officeDocument/2006/relationships/hyperlink" Target="http://youtu.be/fpTk3gJpsIA"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www.youtube.com/watch?v=anzMD85Ikeg"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3.xml"/><Relationship Id="rId1" Type="http://schemas.openxmlformats.org/officeDocument/2006/relationships/vmlDrawing" Target="../drawings/vmlDrawing1.vml"/><Relationship Id="rId5" Type="http://schemas.openxmlformats.org/officeDocument/2006/relationships/image" Target="../media/image5.e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image" Target="../media/image7.WMF"/></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p:txBody>
          <a:bodyPr>
            <a:normAutofit/>
          </a:bodyPr>
          <a:lstStyle/>
          <a:p>
            <a:r>
              <a:rPr lang="en-US" dirty="0"/>
              <a:t>Exploring Careers in Cosmetology</a:t>
            </a:r>
          </a:p>
        </p:txBody>
      </p:sp>
      <p:sp>
        <p:nvSpPr>
          <p:cNvPr id="2" name="Rectangle 1">
            <a:extLst>
              <a:ext uri="{FF2B5EF4-FFF2-40B4-BE49-F238E27FC236}">
                <a16:creationId xmlns:a16="http://schemas.microsoft.com/office/drawing/2014/main" id="{BCC04D15-E28A-49D5-8F44-D2D5B315F4A2}"/>
              </a:ext>
            </a:extLst>
          </p:cNvPr>
          <p:cNvSpPr/>
          <p:nvPr/>
        </p:nvSpPr>
        <p:spPr>
          <a:xfrm>
            <a:off x="4576664" y="3610094"/>
            <a:ext cx="7462936" cy="769441"/>
          </a:xfrm>
          <a:prstGeom prst="rect">
            <a:avLst/>
          </a:prstGeom>
        </p:spPr>
        <p:txBody>
          <a:bodyPr wrap="square">
            <a:spAutoFit/>
          </a:bodyPr>
          <a:lstStyle/>
          <a:p>
            <a:r>
              <a:rPr lang="en-US" sz="4400" dirty="0">
                <a:solidFill>
                  <a:schemeClr val="accent2">
                    <a:lumMod val="60000"/>
                    <a:lumOff val="40000"/>
                  </a:schemeClr>
                </a:solidFill>
                <a:latin typeface="Open Sans"/>
              </a:rPr>
              <a:t>Introduction to Cosmetology</a:t>
            </a:r>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Associate Degrees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Cosmetic Services</a:t>
            </a:r>
          </a:p>
          <a:p>
            <a:pPr lvl="1"/>
            <a:endParaRPr lang="en-US" dirty="0"/>
          </a:p>
          <a:p>
            <a:endParaRPr lang="en-US" dirty="0"/>
          </a:p>
        </p:txBody>
      </p:sp>
      <p:sp>
        <p:nvSpPr>
          <p:cNvPr id="4" name="Content Placeholder 3">
            <a:extLst>
              <a:ext uri="{FF2B5EF4-FFF2-40B4-BE49-F238E27FC236}">
                <a16:creationId xmlns:a16="http://schemas.microsoft.com/office/drawing/2014/main" id="{70A3DCD6-CA90-4FE0-A6BC-64A03503BCA8}"/>
              </a:ext>
            </a:extLst>
          </p:cNvPr>
          <p:cNvSpPr>
            <a:spLocks noGrp="1"/>
          </p:cNvSpPr>
          <p:nvPr>
            <p:ph sz="half" idx="10"/>
          </p:nvPr>
        </p:nvSpPr>
        <p:spPr/>
        <p:txBody>
          <a:bodyPr/>
          <a:lstStyle/>
          <a:p>
            <a:pPr lvl="1"/>
            <a:r>
              <a:rPr lang="en-US" dirty="0"/>
              <a:t>Career Options:</a:t>
            </a:r>
          </a:p>
          <a:p>
            <a:pPr lvl="2"/>
            <a:r>
              <a:rPr lang="en-US" dirty="0"/>
              <a:t>Image/Fashion Consultant</a:t>
            </a:r>
          </a:p>
          <a:p>
            <a:pPr lvl="2"/>
            <a:r>
              <a:rPr lang="en-US" dirty="0"/>
              <a:t>Salon Owner</a:t>
            </a:r>
          </a:p>
          <a:p>
            <a:pPr lvl="1"/>
            <a:endParaRPr lang="en-US" dirty="0"/>
          </a:p>
          <a:p>
            <a:endParaRPr lang="en-US" dirty="0"/>
          </a:p>
          <a:p>
            <a:endParaRPr lang="en-US" dirty="0"/>
          </a:p>
        </p:txBody>
      </p:sp>
    </p:spTree>
    <p:extLst>
      <p:ext uri="{BB962C8B-B14F-4D97-AF65-F5344CB8AC3E}">
        <p14:creationId xmlns:p14="http://schemas.microsoft.com/office/powerpoint/2010/main" val="16342635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Bachelor Degrees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Business Management</a:t>
            </a:r>
          </a:p>
          <a:p>
            <a:pPr lvl="1"/>
            <a:r>
              <a:rPr lang="en-US" dirty="0"/>
              <a:t>Marketing</a:t>
            </a:r>
          </a:p>
          <a:p>
            <a:pPr lvl="1"/>
            <a:endParaRPr lang="en-US" dirty="0"/>
          </a:p>
          <a:p>
            <a:endParaRPr lang="en-US" dirty="0"/>
          </a:p>
        </p:txBody>
      </p:sp>
      <p:sp>
        <p:nvSpPr>
          <p:cNvPr id="4" name="Content Placeholder 3">
            <a:extLst>
              <a:ext uri="{FF2B5EF4-FFF2-40B4-BE49-F238E27FC236}">
                <a16:creationId xmlns:a16="http://schemas.microsoft.com/office/drawing/2014/main" id="{BD1805E4-71BC-4BE7-B2A2-F6CA8380DFF9}"/>
              </a:ext>
            </a:extLst>
          </p:cNvPr>
          <p:cNvSpPr>
            <a:spLocks noGrp="1"/>
          </p:cNvSpPr>
          <p:nvPr>
            <p:ph sz="half" idx="10"/>
          </p:nvPr>
        </p:nvSpPr>
        <p:spPr/>
        <p:txBody>
          <a:bodyPr/>
          <a:lstStyle/>
          <a:p>
            <a:pPr lvl="1"/>
            <a:r>
              <a:rPr lang="en-US" dirty="0"/>
              <a:t>Career Options:</a:t>
            </a:r>
          </a:p>
          <a:p>
            <a:pPr lvl="2"/>
            <a:r>
              <a:rPr lang="en-US" dirty="0"/>
              <a:t>Corporate Sales Representative</a:t>
            </a:r>
          </a:p>
          <a:p>
            <a:pPr lvl="2"/>
            <a:r>
              <a:rPr lang="en-US" dirty="0"/>
              <a:t>Examination Proctor</a:t>
            </a:r>
          </a:p>
          <a:p>
            <a:pPr lvl="2"/>
            <a:r>
              <a:rPr lang="en-US" dirty="0"/>
              <a:t>Multiple Salon Owner</a:t>
            </a:r>
          </a:p>
          <a:p>
            <a:pPr lvl="1"/>
            <a:endParaRPr lang="en-US" dirty="0"/>
          </a:p>
          <a:p>
            <a:endParaRPr lang="en-US" dirty="0"/>
          </a:p>
          <a:p>
            <a:endParaRPr lang="en-US" dirty="0"/>
          </a:p>
        </p:txBody>
      </p:sp>
    </p:spTree>
    <p:extLst>
      <p:ext uri="{BB962C8B-B14F-4D97-AF65-F5344CB8AC3E}">
        <p14:creationId xmlns:p14="http://schemas.microsoft.com/office/powerpoint/2010/main" val="38585306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Graduate Degrees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Business Administration</a:t>
            </a:r>
          </a:p>
          <a:p>
            <a:endParaRPr lang="en-US" dirty="0"/>
          </a:p>
        </p:txBody>
      </p:sp>
      <p:sp>
        <p:nvSpPr>
          <p:cNvPr id="4" name="Content Placeholder 3">
            <a:extLst>
              <a:ext uri="{FF2B5EF4-FFF2-40B4-BE49-F238E27FC236}">
                <a16:creationId xmlns:a16="http://schemas.microsoft.com/office/drawing/2014/main" id="{31B30D74-F974-45C4-B5B7-0B9A59C1C23A}"/>
              </a:ext>
            </a:extLst>
          </p:cNvPr>
          <p:cNvSpPr>
            <a:spLocks noGrp="1"/>
          </p:cNvSpPr>
          <p:nvPr>
            <p:ph sz="half" idx="10"/>
          </p:nvPr>
        </p:nvSpPr>
        <p:spPr/>
        <p:txBody>
          <a:bodyPr/>
          <a:lstStyle/>
          <a:p>
            <a:pPr lvl="1"/>
            <a:r>
              <a:rPr lang="en-US" dirty="0"/>
              <a:t>Career Options:</a:t>
            </a:r>
          </a:p>
          <a:p>
            <a:pPr lvl="2"/>
            <a:r>
              <a:rPr lang="en-US" dirty="0"/>
              <a:t>Corporate Executive</a:t>
            </a:r>
          </a:p>
          <a:p>
            <a:pPr lvl="2"/>
            <a:r>
              <a:rPr lang="en-US" dirty="0"/>
              <a:t>Entrepreneur</a:t>
            </a:r>
          </a:p>
          <a:p>
            <a:pPr lvl="1"/>
            <a:endParaRPr lang="en-US" dirty="0"/>
          </a:p>
          <a:p>
            <a:endParaRPr lang="en-US" dirty="0"/>
          </a:p>
          <a:p>
            <a:endParaRPr lang="en-US" dirty="0"/>
          </a:p>
        </p:txBody>
      </p:sp>
    </p:spTree>
    <p:extLst>
      <p:ext uri="{BB962C8B-B14F-4D97-AF65-F5344CB8AC3E}">
        <p14:creationId xmlns:p14="http://schemas.microsoft.com/office/powerpoint/2010/main" val="41075093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Knowledge and Skills Needed</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Customer Service</a:t>
            </a:r>
          </a:p>
          <a:p>
            <a:pPr lvl="1"/>
            <a:r>
              <a:rPr lang="en-US" dirty="0"/>
              <a:t>Chemistry </a:t>
            </a:r>
          </a:p>
          <a:p>
            <a:pPr lvl="1"/>
            <a:r>
              <a:rPr lang="en-US" dirty="0"/>
              <a:t>Active listening</a:t>
            </a:r>
          </a:p>
          <a:p>
            <a:pPr lvl="1"/>
            <a:r>
              <a:rPr lang="en-US" dirty="0"/>
              <a:t>Service oriented </a:t>
            </a:r>
          </a:p>
          <a:p>
            <a:pPr lvl="1"/>
            <a:r>
              <a:rPr lang="en-US" dirty="0"/>
              <a:t>Critical thinking</a:t>
            </a:r>
          </a:p>
          <a:p>
            <a:pPr lvl="1"/>
            <a:r>
              <a:rPr lang="en-US" dirty="0"/>
              <a:t>Coordination</a:t>
            </a:r>
          </a:p>
          <a:p>
            <a:pPr lvl="1"/>
            <a:r>
              <a:rPr lang="en-US" dirty="0"/>
              <a:t>Monitoring</a:t>
            </a:r>
          </a:p>
          <a:p>
            <a:pPr lvl="1"/>
            <a:endParaRPr lang="en-US" dirty="0"/>
          </a:p>
          <a:p>
            <a:pPr lvl="1"/>
            <a:endParaRPr lang="en-US" dirty="0"/>
          </a:p>
          <a:p>
            <a:pPr lvl="1"/>
            <a:endParaRPr lang="en-US" dirty="0"/>
          </a:p>
          <a:p>
            <a:endParaRPr lang="en-US" dirty="0"/>
          </a:p>
        </p:txBody>
      </p:sp>
      <p:pic>
        <p:nvPicPr>
          <p:cNvPr id="4" name="Content Placeholder 4">
            <a:extLst>
              <a:ext uri="{FF2B5EF4-FFF2-40B4-BE49-F238E27FC236}">
                <a16:creationId xmlns:a16="http://schemas.microsoft.com/office/drawing/2014/main" id="{8E750D8C-1EB1-408E-84A3-7F770D99F8E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01609" y="2618752"/>
            <a:ext cx="3298371" cy="2961733"/>
          </a:xfrm>
          <a:prstGeom prst="rect">
            <a:avLst/>
          </a:prstGeom>
        </p:spPr>
      </p:pic>
    </p:spTree>
    <p:extLst>
      <p:ext uri="{BB962C8B-B14F-4D97-AF65-F5344CB8AC3E}">
        <p14:creationId xmlns:p14="http://schemas.microsoft.com/office/powerpoint/2010/main" val="15321755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Careers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O*Net </a:t>
            </a:r>
          </a:p>
          <a:p>
            <a:pPr lvl="2"/>
            <a:r>
              <a:rPr lang="en-US" dirty="0"/>
              <a:t>Barbers</a:t>
            </a:r>
          </a:p>
          <a:p>
            <a:pPr lvl="2"/>
            <a:r>
              <a:rPr lang="en-US" dirty="0"/>
              <a:t>Hairdressers, Hairstylists and Cosmetologists</a:t>
            </a:r>
          </a:p>
          <a:p>
            <a:pPr lvl="2"/>
            <a:r>
              <a:rPr lang="en-US" dirty="0"/>
              <a:t>Makeup Artists, Theatrical and Performance</a:t>
            </a:r>
          </a:p>
          <a:p>
            <a:pPr lvl="2"/>
            <a:r>
              <a:rPr lang="en-US" dirty="0"/>
              <a:t>Manicurists and Pedicurists</a:t>
            </a:r>
          </a:p>
          <a:p>
            <a:pPr lvl="2"/>
            <a:r>
              <a:rPr lang="en-US" dirty="0"/>
              <a:t>Massage Therapists</a:t>
            </a:r>
          </a:p>
          <a:p>
            <a:pPr lvl="2"/>
            <a:r>
              <a:rPr lang="en-US" dirty="0"/>
              <a:t>Shampooers</a:t>
            </a:r>
          </a:p>
          <a:p>
            <a:pPr lvl="2"/>
            <a:r>
              <a:rPr lang="en-US" dirty="0"/>
              <a:t>Skincare Specialists</a:t>
            </a:r>
          </a:p>
          <a:p>
            <a:pPr lvl="1"/>
            <a:endParaRPr lang="en-US" dirty="0"/>
          </a:p>
          <a:p>
            <a:pPr lvl="1"/>
            <a:endParaRPr lang="en-US" dirty="0"/>
          </a:p>
          <a:p>
            <a:pPr lvl="1"/>
            <a:endParaRPr lang="en-US" dirty="0"/>
          </a:p>
          <a:p>
            <a:endParaRPr lang="en-US" dirty="0"/>
          </a:p>
        </p:txBody>
      </p:sp>
      <p:sp>
        <p:nvSpPr>
          <p:cNvPr id="4" name="Content Placeholder 3">
            <a:extLst>
              <a:ext uri="{FF2B5EF4-FFF2-40B4-BE49-F238E27FC236}">
                <a16:creationId xmlns:a16="http://schemas.microsoft.com/office/drawing/2014/main" id="{B1EE0A5F-28A2-45C6-921F-856AC55E838F}"/>
              </a:ext>
            </a:extLst>
          </p:cNvPr>
          <p:cNvSpPr>
            <a:spLocks noGrp="1"/>
          </p:cNvSpPr>
          <p:nvPr>
            <p:ph sz="half" idx="10"/>
          </p:nvPr>
        </p:nvSpPr>
        <p:spPr/>
        <p:txBody>
          <a:bodyPr/>
          <a:lstStyle/>
          <a:p>
            <a:pPr lvl="1"/>
            <a:r>
              <a:rPr lang="en-US" dirty="0"/>
              <a:t>Other</a:t>
            </a:r>
          </a:p>
          <a:p>
            <a:pPr lvl="2"/>
            <a:r>
              <a:rPr lang="en-US" dirty="0" err="1"/>
              <a:t>Haircolor</a:t>
            </a:r>
            <a:r>
              <a:rPr lang="en-US" dirty="0"/>
              <a:t> specialist</a:t>
            </a:r>
          </a:p>
          <a:p>
            <a:pPr lvl="2"/>
            <a:r>
              <a:rPr lang="en-US" dirty="0"/>
              <a:t>Texture specialist</a:t>
            </a:r>
          </a:p>
          <a:p>
            <a:pPr lvl="2"/>
            <a:r>
              <a:rPr lang="en-US" dirty="0"/>
              <a:t>Cutting specialist</a:t>
            </a:r>
          </a:p>
          <a:p>
            <a:pPr lvl="2"/>
            <a:r>
              <a:rPr lang="en-US" dirty="0"/>
              <a:t>Salon trainer</a:t>
            </a:r>
          </a:p>
          <a:p>
            <a:pPr lvl="2"/>
            <a:r>
              <a:rPr lang="en-US" dirty="0"/>
              <a:t>Distributor sales consultant	</a:t>
            </a:r>
          </a:p>
          <a:p>
            <a:pPr lvl="2"/>
            <a:r>
              <a:rPr lang="en-US" dirty="0"/>
              <a:t>Manufacturer educator</a:t>
            </a:r>
          </a:p>
          <a:p>
            <a:pPr lvl="2"/>
            <a:r>
              <a:rPr lang="en-US" dirty="0"/>
              <a:t>Cosmetology instructor</a:t>
            </a:r>
          </a:p>
          <a:p>
            <a:pPr lvl="2"/>
            <a:r>
              <a:rPr lang="en-US" dirty="0"/>
              <a:t>Film or theatrical hairstylist and editorial stylist</a:t>
            </a:r>
          </a:p>
          <a:p>
            <a:pPr marL="0" lvl="1" indent="0">
              <a:buNone/>
            </a:pPr>
            <a:endParaRPr lang="en-US" dirty="0"/>
          </a:p>
          <a:p>
            <a:endParaRPr lang="en-US" dirty="0"/>
          </a:p>
          <a:p>
            <a:endParaRPr lang="en-US" dirty="0"/>
          </a:p>
        </p:txBody>
      </p:sp>
    </p:spTree>
    <p:extLst>
      <p:ext uri="{BB962C8B-B14F-4D97-AF65-F5344CB8AC3E}">
        <p14:creationId xmlns:p14="http://schemas.microsoft.com/office/powerpoint/2010/main" val="17751315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Obtaining Employment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When seeking employment, have available:</a:t>
            </a:r>
          </a:p>
          <a:p>
            <a:pPr lvl="2"/>
            <a:r>
              <a:rPr lang="en-US" dirty="0"/>
              <a:t>Career portfolio </a:t>
            </a:r>
          </a:p>
          <a:p>
            <a:pPr lvl="3"/>
            <a:r>
              <a:rPr lang="en-US" dirty="0"/>
              <a:t>résumé </a:t>
            </a:r>
          </a:p>
          <a:p>
            <a:pPr lvl="3"/>
            <a:r>
              <a:rPr lang="en-US" dirty="0"/>
              <a:t>certifications</a:t>
            </a:r>
          </a:p>
          <a:p>
            <a:pPr lvl="3"/>
            <a:r>
              <a:rPr lang="en-US" dirty="0"/>
              <a:t>record of skills attained</a:t>
            </a:r>
          </a:p>
          <a:p>
            <a:pPr lvl="3"/>
            <a:r>
              <a:rPr lang="en-US" dirty="0"/>
              <a:t>letters of reference</a:t>
            </a:r>
          </a:p>
          <a:p>
            <a:pPr lvl="2"/>
            <a:r>
              <a:rPr lang="en-US" dirty="0"/>
              <a:t>Completed job application</a:t>
            </a:r>
          </a:p>
          <a:p>
            <a:pPr lvl="2"/>
            <a:r>
              <a:rPr lang="en-US" dirty="0"/>
              <a:t>Interview skills</a:t>
            </a:r>
          </a:p>
          <a:p>
            <a:endParaRPr lang="en-US" dirty="0"/>
          </a:p>
        </p:txBody>
      </p:sp>
    </p:spTree>
    <p:extLst>
      <p:ext uri="{BB962C8B-B14F-4D97-AF65-F5344CB8AC3E}">
        <p14:creationId xmlns:p14="http://schemas.microsoft.com/office/powerpoint/2010/main" val="23442144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Maintaining Employment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Once you have secured employment, be sure to:</a:t>
            </a:r>
          </a:p>
          <a:p>
            <a:pPr lvl="2"/>
            <a:r>
              <a:rPr lang="en-US" dirty="0"/>
              <a:t>arrive to work on time</a:t>
            </a:r>
          </a:p>
          <a:p>
            <a:pPr lvl="2"/>
            <a:r>
              <a:rPr lang="en-US" dirty="0"/>
              <a:t>work responsibly</a:t>
            </a:r>
          </a:p>
          <a:p>
            <a:pPr lvl="2"/>
            <a:r>
              <a:rPr lang="en-US" dirty="0"/>
              <a:t>work safely</a:t>
            </a:r>
          </a:p>
          <a:p>
            <a:pPr lvl="2"/>
            <a:r>
              <a:rPr lang="en-US" dirty="0"/>
              <a:t>respect the business</a:t>
            </a:r>
          </a:p>
          <a:p>
            <a:pPr lvl="2"/>
            <a:r>
              <a:rPr lang="en-US" dirty="0"/>
              <a:t>maintain a positive attitude</a:t>
            </a:r>
          </a:p>
          <a:p>
            <a:pPr lvl="2"/>
            <a:r>
              <a:rPr lang="en-US" dirty="0"/>
              <a:t>complete assigned tasks</a:t>
            </a:r>
          </a:p>
          <a:p>
            <a:pPr lvl="1"/>
            <a:endParaRPr lang="en-US" dirty="0"/>
          </a:p>
        </p:txBody>
      </p:sp>
    </p:spTree>
    <p:extLst>
      <p:ext uri="{BB962C8B-B14F-4D97-AF65-F5344CB8AC3E}">
        <p14:creationId xmlns:p14="http://schemas.microsoft.com/office/powerpoint/2010/main" val="35643336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Terminating Employment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If you have to quit your job, be sure to follow these steps:</a:t>
            </a:r>
          </a:p>
          <a:p>
            <a:pPr lvl="2"/>
            <a:r>
              <a:rPr lang="en-US" dirty="0"/>
              <a:t>give at least two weeks notice</a:t>
            </a:r>
          </a:p>
          <a:p>
            <a:pPr lvl="2"/>
            <a:r>
              <a:rPr lang="en-US" dirty="0"/>
              <a:t>submit a letter of resignation which may include:</a:t>
            </a:r>
          </a:p>
          <a:p>
            <a:pPr lvl="3"/>
            <a:r>
              <a:rPr lang="en-US" dirty="0"/>
              <a:t>reason for leaving</a:t>
            </a:r>
          </a:p>
          <a:p>
            <a:pPr lvl="3"/>
            <a:r>
              <a:rPr lang="en-US" dirty="0"/>
              <a:t>thanking employer for experience</a:t>
            </a:r>
          </a:p>
          <a:p>
            <a:pPr lvl="3"/>
            <a:r>
              <a:rPr lang="en-US" dirty="0"/>
              <a:t>offering to train new employee</a:t>
            </a:r>
          </a:p>
          <a:p>
            <a:pPr lvl="1"/>
            <a:endParaRPr lang="en-US" dirty="0"/>
          </a:p>
          <a:p>
            <a:pPr marL="0" lvl="1" indent="0">
              <a:buNone/>
            </a:pPr>
            <a:endParaRPr lang="en-US" dirty="0"/>
          </a:p>
          <a:p>
            <a:endParaRPr lang="en-US" dirty="0"/>
          </a:p>
        </p:txBody>
      </p:sp>
    </p:spTree>
    <p:extLst>
      <p:ext uri="{BB962C8B-B14F-4D97-AF65-F5344CB8AC3E}">
        <p14:creationId xmlns:p14="http://schemas.microsoft.com/office/powerpoint/2010/main" val="1652919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Continuing Education</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Learning does not stop after completing a program</a:t>
            </a:r>
          </a:p>
          <a:p>
            <a:pPr lvl="1"/>
            <a:r>
              <a:rPr lang="en-US" dirty="0"/>
              <a:t>Must keep up with current trends in the industry</a:t>
            </a:r>
          </a:p>
          <a:p>
            <a:pPr lvl="1"/>
            <a:r>
              <a:rPr lang="en-US" dirty="0"/>
              <a:t>Continue updating your skills through:</a:t>
            </a:r>
          </a:p>
          <a:p>
            <a:pPr lvl="2"/>
            <a:r>
              <a:rPr lang="en-US" dirty="0"/>
              <a:t>certificate programs</a:t>
            </a:r>
          </a:p>
          <a:p>
            <a:pPr lvl="2"/>
            <a:r>
              <a:rPr lang="en-US" dirty="0"/>
              <a:t>conferences</a:t>
            </a:r>
          </a:p>
          <a:p>
            <a:pPr lvl="2"/>
            <a:r>
              <a:rPr lang="en-US" dirty="0"/>
              <a:t>educational opportunities</a:t>
            </a:r>
          </a:p>
          <a:p>
            <a:pPr lvl="2"/>
            <a:r>
              <a:rPr lang="en-US" dirty="0"/>
              <a:t>meetings</a:t>
            </a:r>
          </a:p>
          <a:p>
            <a:pPr lvl="2"/>
            <a:r>
              <a:rPr lang="en-US" dirty="0"/>
              <a:t>seminars</a:t>
            </a:r>
          </a:p>
          <a:p>
            <a:pPr lvl="2"/>
            <a:r>
              <a:rPr lang="en-US" dirty="0"/>
              <a:t>webinars</a:t>
            </a:r>
          </a:p>
          <a:p>
            <a:endParaRPr lang="en-US" dirty="0"/>
          </a:p>
        </p:txBody>
      </p:sp>
    </p:spTree>
    <p:extLst>
      <p:ext uri="{BB962C8B-B14F-4D97-AF65-F5344CB8AC3E}">
        <p14:creationId xmlns:p14="http://schemas.microsoft.com/office/powerpoint/2010/main" val="37689520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Entrepreneurship Opportunities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817462"/>
            <a:ext cx="5328050" cy="4734318"/>
          </a:xfrm>
        </p:spPr>
        <p:txBody>
          <a:bodyPr/>
          <a:lstStyle/>
          <a:p>
            <a:pPr lvl="1"/>
            <a:r>
              <a:rPr lang="en-US" dirty="0"/>
              <a:t>Advantages</a:t>
            </a:r>
          </a:p>
          <a:p>
            <a:pPr lvl="2"/>
            <a:r>
              <a:rPr lang="en-US" dirty="0"/>
              <a:t>ownership</a:t>
            </a:r>
          </a:p>
          <a:p>
            <a:pPr lvl="2"/>
            <a:r>
              <a:rPr lang="en-US" dirty="0"/>
              <a:t>job satisfaction</a:t>
            </a:r>
          </a:p>
          <a:p>
            <a:pPr lvl="2"/>
            <a:r>
              <a:rPr lang="en-US" dirty="0"/>
              <a:t>earning potential</a:t>
            </a:r>
          </a:p>
          <a:p>
            <a:pPr lvl="1"/>
            <a:endParaRPr lang="en-US" dirty="0"/>
          </a:p>
          <a:p>
            <a:pPr lvl="1"/>
            <a:endParaRPr lang="en-US" dirty="0"/>
          </a:p>
          <a:p>
            <a:endParaRPr lang="en-US" dirty="0"/>
          </a:p>
        </p:txBody>
      </p:sp>
      <p:sp>
        <p:nvSpPr>
          <p:cNvPr id="4" name="Content Placeholder 3">
            <a:extLst>
              <a:ext uri="{FF2B5EF4-FFF2-40B4-BE49-F238E27FC236}">
                <a16:creationId xmlns:a16="http://schemas.microsoft.com/office/drawing/2014/main" id="{8C7904EE-B0A6-44D1-9A46-13C325FCCBA9}"/>
              </a:ext>
            </a:extLst>
          </p:cNvPr>
          <p:cNvSpPr>
            <a:spLocks noGrp="1"/>
          </p:cNvSpPr>
          <p:nvPr>
            <p:ph sz="half" idx="10"/>
          </p:nvPr>
        </p:nvSpPr>
        <p:spPr>
          <a:xfrm>
            <a:off x="6501063" y="1925746"/>
            <a:ext cx="5328050" cy="4734318"/>
          </a:xfrm>
        </p:spPr>
        <p:txBody>
          <a:bodyPr/>
          <a:lstStyle/>
          <a:p>
            <a:pPr lvl="1"/>
            <a:r>
              <a:rPr lang="en-US" dirty="0"/>
              <a:t>Disadvantages</a:t>
            </a:r>
          </a:p>
          <a:p>
            <a:pPr lvl="2"/>
            <a:r>
              <a:rPr lang="en-US" dirty="0"/>
              <a:t>financial risk</a:t>
            </a:r>
          </a:p>
          <a:p>
            <a:pPr lvl="2"/>
            <a:r>
              <a:rPr lang="en-US" dirty="0"/>
              <a:t>competition</a:t>
            </a:r>
          </a:p>
          <a:p>
            <a:pPr lvl="2"/>
            <a:r>
              <a:rPr lang="en-US" dirty="0"/>
              <a:t>no guarantees</a:t>
            </a:r>
          </a:p>
          <a:p>
            <a:pPr lvl="1"/>
            <a:endParaRPr lang="en-US" dirty="0"/>
          </a:p>
          <a:p>
            <a:endParaRPr lang="en-US" dirty="0"/>
          </a:p>
        </p:txBody>
      </p:sp>
    </p:spTree>
    <p:extLst>
      <p:ext uri="{BB962C8B-B14F-4D97-AF65-F5344CB8AC3E}">
        <p14:creationId xmlns:p14="http://schemas.microsoft.com/office/powerpoint/2010/main" val="39243617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What career are you interested in?</a:t>
            </a:r>
          </a:p>
        </p:txBody>
      </p:sp>
      <p:sp>
        <p:nvSpPr>
          <p:cNvPr id="4" name="Content Placeholder 2">
            <a:extLst>
              <a:ext uri="{FF2B5EF4-FFF2-40B4-BE49-F238E27FC236}">
                <a16:creationId xmlns:a16="http://schemas.microsoft.com/office/drawing/2014/main" id="{4984DD03-DF5F-4571-8CCA-53A77207FEAB}"/>
              </a:ext>
            </a:extLst>
          </p:cNvPr>
          <p:cNvSpPr>
            <a:spLocks noGrp="1"/>
          </p:cNvSpPr>
          <p:nvPr>
            <p:ph sz="half" idx="1"/>
          </p:nvPr>
        </p:nvSpPr>
        <p:spPr>
          <a:xfrm>
            <a:off x="740664" y="1420420"/>
            <a:ext cx="10741802" cy="4734318"/>
          </a:xfrm>
        </p:spPr>
        <p:txBody>
          <a:bodyPr/>
          <a:lstStyle/>
          <a:p>
            <a:pPr lvl="1"/>
            <a:r>
              <a:rPr lang="en-US" b="1" dirty="0">
                <a:hlinkClick r:id="rId3"/>
              </a:rPr>
              <a:t>Beauty Changes Lives</a:t>
            </a:r>
            <a:br>
              <a:rPr lang="en-US" sz="2800" b="1" dirty="0"/>
            </a:br>
            <a:r>
              <a:rPr lang="en-US" sz="2400" dirty="0"/>
              <a:t>(click on link)</a:t>
            </a:r>
          </a:p>
          <a:p>
            <a:endParaRPr lang="en-US" dirty="0"/>
          </a:p>
        </p:txBody>
      </p:sp>
    </p:spTree>
    <p:extLst>
      <p:ext uri="{BB962C8B-B14F-4D97-AF65-F5344CB8AC3E}">
        <p14:creationId xmlns:p14="http://schemas.microsoft.com/office/powerpoint/2010/main" val="16845790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6FC37C-014D-422C-9035-A4D1A7249B31}"/>
              </a:ext>
            </a:extLst>
          </p:cNvPr>
          <p:cNvSpPr>
            <a:spLocks noGrp="1"/>
          </p:cNvSpPr>
          <p:nvPr>
            <p:ph type="title"/>
          </p:nvPr>
        </p:nvSpPr>
        <p:spPr/>
        <p:txBody>
          <a:bodyPr/>
          <a:lstStyle/>
          <a:p>
            <a:r>
              <a:rPr lang="en-US" dirty="0"/>
              <a:t>Questions?</a:t>
            </a:r>
          </a:p>
        </p:txBody>
      </p:sp>
      <p:pic>
        <p:nvPicPr>
          <p:cNvPr id="4" name="Picture 2">
            <a:extLst>
              <a:ext uri="{FF2B5EF4-FFF2-40B4-BE49-F238E27FC236}">
                <a16:creationId xmlns:a16="http://schemas.microsoft.com/office/drawing/2014/main" id="{1EA5A75D-20DB-4E51-B052-D8E2B6E34FBB}"/>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775264" y="2142914"/>
            <a:ext cx="2723411" cy="2723411"/>
          </a:xfrm>
          <a:prstGeom prst="rect">
            <a:avLst/>
          </a:prstGeom>
          <a:noFill/>
          <a:ln w="9525">
            <a:noFill/>
            <a:miter lim="800000"/>
            <a:headEnd/>
            <a:tailEnd/>
          </a:ln>
          <a:effectLst/>
        </p:spPr>
      </p:pic>
    </p:spTree>
    <p:extLst>
      <p:ext uri="{BB962C8B-B14F-4D97-AF65-F5344CB8AC3E}">
        <p14:creationId xmlns:p14="http://schemas.microsoft.com/office/powerpoint/2010/main" val="27311942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References and Resources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sz="2000" dirty="0"/>
              <a:t>Textbook:</a:t>
            </a:r>
          </a:p>
          <a:p>
            <a:pPr lvl="2"/>
            <a:r>
              <a:rPr lang="en-US" sz="2000" dirty="0" err="1"/>
              <a:t>Frangie</a:t>
            </a:r>
            <a:r>
              <a:rPr lang="en-US" sz="2000" dirty="0"/>
              <a:t>, C. M. (2012). Milady standard cosmetology. Clifton Park, NY: Cengage Learning.</a:t>
            </a:r>
          </a:p>
          <a:p>
            <a:pPr lvl="1"/>
            <a:r>
              <a:rPr lang="en-US" sz="2000" dirty="0"/>
              <a:t>Websites:</a:t>
            </a:r>
          </a:p>
          <a:p>
            <a:pPr lvl="2"/>
            <a:r>
              <a:rPr lang="en-US" sz="2000" dirty="0"/>
              <a:t>Achieve Texas</a:t>
            </a:r>
          </a:p>
          <a:p>
            <a:pPr marL="0" lvl="1" indent="0">
              <a:buNone/>
            </a:pPr>
            <a:r>
              <a:rPr lang="en-US" sz="2000" dirty="0"/>
              <a:t>          An education initiative designed to prepare students for a lifetime of success     </a:t>
            </a:r>
          </a:p>
          <a:p>
            <a:pPr marL="0" lvl="1" indent="0">
              <a:buNone/>
            </a:pPr>
            <a:r>
              <a:rPr lang="en-US" sz="2000" dirty="0"/>
              <a:t>          </a:t>
            </a:r>
            <a:r>
              <a:rPr lang="en-US" sz="2000" dirty="0">
                <a:hlinkClick r:id="rId3"/>
              </a:rPr>
              <a:t>http://www.achievetexas.org/</a:t>
            </a:r>
            <a:endParaRPr lang="en-US" sz="2000" dirty="0"/>
          </a:p>
          <a:p>
            <a:pPr lvl="2"/>
            <a:r>
              <a:rPr lang="en-US" sz="2000" dirty="0"/>
              <a:t>CTE – Learning that works for America</a:t>
            </a:r>
          </a:p>
          <a:p>
            <a:pPr marL="0" lvl="1" indent="0">
              <a:buNone/>
            </a:pPr>
            <a:r>
              <a:rPr lang="en-US" sz="2000" dirty="0"/>
              <a:t>          Nationwide, Career Technical Education (CTE) programs are changing, evolving and </a:t>
            </a:r>
          </a:p>
          <a:p>
            <a:pPr marL="0" lvl="1" indent="0">
              <a:buNone/>
            </a:pPr>
            <a:r>
              <a:rPr lang="en-US" sz="2000" dirty="0"/>
              <a:t>          innovating to better serve the country’s needs.</a:t>
            </a:r>
          </a:p>
          <a:p>
            <a:pPr marL="0" lvl="1" indent="0">
              <a:buNone/>
            </a:pPr>
            <a:r>
              <a:rPr lang="en-US" sz="2000" dirty="0"/>
              <a:t>          </a:t>
            </a:r>
            <a:r>
              <a:rPr lang="en-US" sz="2000" dirty="0">
                <a:hlinkClick r:id="rId4"/>
              </a:rPr>
              <a:t>http://www.careertech.org/</a:t>
            </a:r>
            <a:endParaRPr lang="en-US" sz="2000" dirty="0"/>
          </a:p>
          <a:p>
            <a:pPr lvl="2"/>
            <a:r>
              <a:rPr lang="en-US" sz="2000" dirty="0"/>
              <a:t>My Next Move</a:t>
            </a:r>
          </a:p>
          <a:p>
            <a:pPr marL="0" lvl="1" indent="0">
              <a:buNone/>
            </a:pPr>
            <a:r>
              <a:rPr lang="en-US" sz="2000" dirty="0"/>
              <a:t>          An interactive tool for job seekers and students to learn more about their career options</a:t>
            </a:r>
          </a:p>
          <a:p>
            <a:pPr marL="0" lvl="1" indent="0">
              <a:buNone/>
            </a:pPr>
            <a:r>
              <a:rPr lang="en-US" sz="2000" dirty="0"/>
              <a:t>          </a:t>
            </a:r>
            <a:r>
              <a:rPr lang="en-US" sz="2000" dirty="0">
                <a:hlinkClick r:id="rId5"/>
              </a:rPr>
              <a:t>http://www.mynextmove.org/</a:t>
            </a:r>
            <a:endParaRPr lang="en-US" sz="2000" dirty="0"/>
          </a:p>
        </p:txBody>
      </p:sp>
    </p:spTree>
    <p:extLst>
      <p:ext uri="{BB962C8B-B14F-4D97-AF65-F5344CB8AC3E}">
        <p14:creationId xmlns:p14="http://schemas.microsoft.com/office/powerpoint/2010/main" val="37083289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ED37BB-DCA7-4551-8E9D-747EE19B0722}"/>
              </a:ext>
            </a:extLst>
          </p:cNvPr>
          <p:cNvSpPr>
            <a:spLocks noGrp="1"/>
          </p:cNvSpPr>
          <p:nvPr>
            <p:ph type="title"/>
          </p:nvPr>
        </p:nvSpPr>
        <p:spPr/>
        <p:txBody>
          <a:bodyPr/>
          <a:lstStyle/>
          <a:p>
            <a:r>
              <a:rPr lang="en-US" dirty="0"/>
              <a:t>References and Resources</a:t>
            </a:r>
          </a:p>
        </p:txBody>
      </p:sp>
      <p:sp>
        <p:nvSpPr>
          <p:cNvPr id="3" name="Content Placeholder 2">
            <a:extLst>
              <a:ext uri="{FF2B5EF4-FFF2-40B4-BE49-F238E27FC236}">
                <a16:creationId xmlns:a16="http://schemas.microsoft.com/office/drawing/2014/main" id="{D618D3CC-C732-4E90-A2AD-FF87A0C474D6}"/>
              </a:ext>
            </a:extLst>
          </p:cNvPr>
          <p:cNvSpPr>
            <a:spLocks noGrp="1"/>
          </p:cNvSpPr>
          <p:nvPr>
            <p:ph sz="half" idx="1"/>
          </p:nvPr>
        </p:nvSpPr>
        <p:spPr>
          <a:xfrm>
            <a:off x="740664" y="1283509"/>
            <a:ext cx="11669486" cy="4734318"/>
          </a:xfrm>
        </p:spPr>
        <p:txBody>
          <a:bodyPr/>
          <a:lstStyle/>
          <a:p>
            <a:pPr lvl="1"/>
            <a:r>
              <a:rPr lang="en-US" sz="2000" dirty="0"/>
              <a:t>Websites:</a:t>
            </a:r>
          </a:p>
          <a:p>
            <a:pPr lvl="2"/>
            <a:r>
              <a:rPr lang="en-US" sz="2000" dirty="0"/>
              <a:t>O*NET </a:t>
            </a:r>
            <a:r>
              <a:rPr lang="en-US" sz="2000" dirty="0" err="1"/>
              <a:t>OnLine</a:t>
            </a:r>
            <a:r>
              <a:rPr lang="en-US" sz="2000" dirty="0"/>
              <a:t> </a:t>
            </a:r>
          </a:p>
          <a:p>
            <a:pPr marL="457200" lvl="2" indent="0">
              <a:buNone/>
            </a:pPr>
            <a:r>
              <a:rPr lang="en-US" sz="2000" dirty="0"/>
              <a:t>   Detailed descriptions of the world of work for use by job seekers, workforce development </a:t>
            </a:r>
          </a:p>
          <a:p>
            <a:pPr marL="457200" lvl="2" indent="0">
              <a:buNone/>
            </a:pPr>
            <a:r>
              <a:rPr lang="en-US" sz="2000" dirty="0"/>
              <a:t>   and HR professionals, students, researchers, and more! </a:t>
            </a:r>
          </a:p>
          <a:p>
            <a:pPr marL="0" lvl="1" indent="0">
              <a:buNone/>
            </a:pPr>
            <a:r>
              <a:rPr lang="en-US" sz="2000" dirty="0"/>
              <a:t>          </a:t>
            </a:r>
            <a:r>
              <a:rPr lang="en-US" sz="2000" dirty="0">
                <a:hlinkClick r:id="rId2"/>
              </a:rPr>
              <a:t>http://www.onetonline.org/</a:t>
            </a:r>
            <a:endParaRPr lang="en-US" sz="2000" dirty="0"/>
          </a:p>
          <a:p>
            <a:pPr lvl="2"/>
            <a:r>
              <a:rPr lang="en-US" sz="2000" dirty="0"/>
              <a:t>Browse by Career Cluster – Hospitality and Tourism </a:t>
            </a:r>
            <a:r>
              <a:rPr lang="en-US" sz="2000" dirty="0">
                <a:hlinkClick r:id="rId3"/>
              </a:rPr>
              <a:t>http://www.onetonline.org/find/career?c=9&amp;g=Go</a:t>
            </a:r>
            <a:endParaRPr lang="en-US" sz="2000" dirty="0"/>
          </a:p>
          <a:p>
            <a:pPr lvl="1"/>
            <a:r>
              <a:rPr lang="en-US" sz="2000" dirty="0"/>
              <a:t>YouTube™:</a:t>
            </a:r>
          </a:p>
          <a:p>
            <a:pPr lvl="2"/>
            <a:r>
              <a:rPr lang="en-US" sz="2000" dirty="0"/>
              <a:t>About Us - Beauty Changes Lives </a:t>
            </a:r>
          </a:p>
          <a:p>
            <a:pPr marL="457200" lvl="2" indent="0">
              <a:buNone/>
            </a:pPr>
            <a:r>
              <a:rPr lang="en-US" sz="2000" dirty="0"/>
              <a:t>   American Association of Cosmetology Schools</a:t>
            </a:r>
          </a:p>
          <a:p>
            <a:pPr marL="457200" lvl="2" indent="0">
              <a:buNone/>
            </a:pPr>
            <a:r>
              <a:rPr lang="en-US" sz="2000" dirty="0"/>
              <a:t>   </a:t>
            </a:r>
            <a:r>
              <a:rPr lang="en-US" sz="2000" dirty="0">
                <a:hlinkClick r:id="rId4"/>
              </a:rPr>
              <a:t>http://youtu.be/fpTk3gJpsIA</a:t>
            </a:r>
            <a:endParaRPr lang="en-US" sz="2000" dirty="0"/>
          </a:p>
          <a:p>
            <a:pPr lvl="2"/>
            <a:r>
              <a:rPr lang="en-US" sz="2000" dirty="0"/>
              <a:t>Hairdresser and Cosmetologist Careers </a:t>
            </a:r>
          </a:p>
          <a:p>
            <a:pPr marL="0" lvl="1" indent="0">
              <a:buNone/>
            </a:pPr>
            <a:r>
              <a:rPr lang="en-US" sz="2000" dirty="0"/>
              <a:t>          Everyone wants to look their best and hairdressers and cosmetologists can help them achieve   </a:t>
            </a:r>
          </a:p>
          <a:p>
            <a:pPr marL="0" lvl="1" indent="0">
              <a:buNone/>
            </a:pPr>
            <a:r>
              <a:rPr lang="en-US" sz="2000" dirty="0"/>
              <a:t>          that goal.</a:t>
            </a:r>
            <a:br>
              <a:rPr lang="en-US" sz="2000" dirty="0"/>
            </a:br>
            <a:r>
              <a:rPr lang="en-US" sz="2000" dirty="0"/>
              <a:t>          </a:t>
            </a:r>
            <a:r>
              <a:rPr lang="en-US" sz="2000" dirty="0">
                <a:hlinkClick r:id="rId5"/>
              </a:rPr>
              <a:t>http://www.youtube.com/watch?v=anzMD85Ikeg</a:t>
            </a:r>
            <a:endParaRPr lang="en-US" sz="2000" dirty="0"/>
          </a:p>
          <a:p>
            <a:pPr marL="0" lvl="1" indent="0">
              <a:buNone/>
            </a:pPr>
            <a:endParaRPr lang="en-US" sz="2000" dirty="0"/>
          </a:p>
          <a:p>
            <a:pPr marL="0" lvl="1" indent="0">
              <a:buNone/>
            </a:pPr>
            <a:endParaRPr lang="en-US" sz="2000" dirty="0"/>
          </a:p>
          <a:p>
            <a:endParaRPr lang="en-US" sz="2000" dirty="0"/>
          </a:p>
          <a:p>
            <a:endParaRPr lang="en-US" dirty="0"/>
          </a:p>
        </p:txBody>
      </p:sp>
    </p:spTree>
    <p:extLst>
      <p:ext uri="{BB962C8B-B14F-4D97-AF65-F5344CB8AC3E}">
        <p14:creationId xmlns:p14="http://schemas.microsoft.com/office/powerpoint/2010/main" val="36284969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Human Services Cluster</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buClr>
                <a:srgbClr val="C02033"/>
              </a:buClr>
            </a:pPr>
            <a:r>
              <a:rPr lang="en-US" dirty="0"/>
              <a:t>Preparing individuals for employment in career pathways that relate to families and human needs such as counseling and mental health services, family and community services, personal care, and consumer services.</a:t>
            </a:r>
          </a:p>
          <a:p>
            <a:pPr lvl="1">
              <a:buClr>
                <a:srgbClr val="C02033"/>
              </a:buClr>
            </a:pPr>
            <a:r>
              <a:rPr lang="en-US" b="1" dirty="0">
                <a:hlinkClick r:id="rId3"/>
              </a:rPr>
              <a:t>Hairdresser and Cosmetologists Careers</a:t>
            </a:r>
            <a:endParaRPr lang="en-US" b="1" dirty="0"/>
          </a:p>
          <a:p>
            <a:pPr marL="0" lvl="1" indent="0">
              <a:buClr>
                <a:srgbClr val="C02033"/>
              </a:buClr>
              <a:buNone/>
            </a:pPr>
            <a:r>
              <a:rPr lang="en-US" sz="1800" b="1" dirty="0"/>
              <a:t>     </a:t>
            </a:r>
            <a:r>
              <a:rPr lang="en-US" sz="2400" dirty="0"/>
              <a:t>(click on link)</a:t>
            </a:r>
          </a:p>
          <a:p>
            <a:pPr lvl="1"/>
            <a:endParaRPr lang="en-US" dirty="0"/>
          </a:p>
          <a:p>
            <a:endParaRPr lang="en-US" dirty="0"/>
          </a:p>
        </p:txBody>
      </p:sp>
    </p:spTree>
    <p:extLst>
      <p:ext uri="{BB962C8B-B14F-4D97-AF65-F5344CB8AC3E}">
        <p14:creationId xmlns:p14="http://schemas.microsoft.com/office/powerpoint/2010/main" val="2923985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5">
            <a:extLst>
              <a:ext uri="{FF2B5EF4-FFF2-40B4-BE49-F238E27FC236}">
                <a16:creationId xmlns:a16="http://schemas.microsoft.com/office/drawing/2014/main" id="{5F6FE98B-C2CF-4F26-97B7-9D8F88B922CC}"/>
              </a:ext>
            </a:extLst>
          </p:cNvPr>
          <p:cNvGraphicFramePr>
            <a:graphicFrameLocks noChangeAspect="1"/>
          </p:cNvGraphicFramePr>
          <p:nvPr>
            <p:extLst>
              <p:ext uri="{D42A27DB-BD31-4B8C-83A1-F6EECF244321}">
                <p14:modId xmlns:p14="http://schemas.microsoft.com/office/powerpoint/2010/main" val="3324673375"/>
              </p:ext>
            </p:extLst>
          </p:nvPr>
        </p:nvGraphicFramePr>
        <p:xfrm>
          <a:off x="740664" y="748214"/>
          <a:ext cx="10400578" cy="5445858"/>
        </p:xfrm>
        <a:graphic>
          <a:graphicData uri="http://schemas.openxmlformats.org/presentationml/2006/ole">
            <mc:AlternateContent xmlns:mc="http://schemas.openxmlformats.org/markup-compatibility/2006">
              <mc:Choice xmlns:v="urn:schemas-microsoft-com:vml" Requires="v">
                <p:oleObj spid="_x0000_s1030" name="Acrobat Document" r:id="rId4" imgW="4571792" imgH="3429000" progId="AcroExch.Document.DC">
                  <p:embed/>
                </p:oleObj>
              </mc:Choice>
              <mc:Fallback>
                <p:oleObj name="Acrobat Document" r:id="rId4" imgW="4571792" imgH="3429000" progId="AcroExch.Document.DC">
                  <p:embed/>
                  <p:pic>
                    <p:nvPicPr>
                      <p:cNvPr id="6" name="Object 5">
                        <a:extLst>
                          <a:ext uri="{FF2B5EF4-FFF2-40B4-BE49-F238E27FC236}">
                            <a16:creationId xmlns:a16="http://schemas.microsoft.com/office/drawing/2014/main" id="{B27CBA57-D894-48AF-BCA2-EA6DB095928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t="22408" b="7777"/>
                      <a:stretch>
                        <a:fillRect/>
                      </a:stretch>
                    </p:blipFill>
                    <p:spPr bwMode="auto">
                      <a:xfrm>
                        <a:off x="740664" y="748214"/>
                        <a:ext cx="10400578" cy="5445858"/>
                      </a:xfrm>
                      <a:prstGeom prst="rect">
                        <a:avLst/>
                      </a:prstGeom>
                      <a:noFill/>
                    </p:spPr>
                  </p:pic>
                </p:oleObj>
              </mc:Fallback>
            </mc:AlternateContent>
          </a:graphicData>
        </a:graphic>
      </p:graphicFrame>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Human Services </a:t>
            </a:r>
          </a:p>
        </p:txBody>
      </p:sp>
    </p:spTree>
    <p:extLst>
      <p:ext uri="{BB962C8B-B14F-4D97-AF65-F5344CB8AC3E}">
        <p14:creationId xmlns:p14="http://schemas.microsoft.com/office/powerpoint/2010/main" val="29130343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err="1"/>
              <a:t>AchieveTexas</a:t>
            </a:r>
            <a:r>
              <a:rPr lang="en-US" dirty="0"/>
              <a:t> College and Career Initiative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Education initiative designed to prepare students for :</a:t>
            </a:r>
          </a:p>
          <a:p>
            <a:pPr lvl="2"/>
            <a:r>
              <a:rPr lang="en-US" dirty="0"/>
              <a:t>a lifetime of success</a:t>
            </a:r>
          </a:p>
          <a:p>
            <a:pPr lvl="2"/>
            <a:r>
              <a:rPr lang="en-US" dirty="0"/>
              <a:t>secondary and postsecondary opportunities</a:t>
            </a:r>
          </a:p>
          <a:p>
            <a:pPr lvl="2"/>
            <a:r>
              <a:rPr lang="en-US" dirty="0"/>
              <a:t>career preparation and advancement</a:t>
            </a:r>
          </a:p>
          <a:p>
            <a:pPr lvl="2"/>
            <a:r>
              <a:rPr lang="en-US" dirty="0"/>
              <a:t>meaningful work</a:t>
            </a:r>
          </a:p>
          <a:p>
            <a:pPr lvl="2"/>
            <a:r>
              <a:rPr lang="en-US" dirty="0"/>
              <a:t>active citizenship</a:t>
            </a:r>
          </a:p>
          <a:p>
            <a:endParaRPr lang="en-US" dirty="0"/>
          </a:p>
        </p:txBody>
      </p:sp>
      <p:sp>
        <p:nvSpPr>
          <p:cNvPr id="4" name="Content Placeholder 3">
            <a:extLst>
              <a:ext uri="{FF2B5EF4-FFF2-40B4-BE49-F238E27FC236}">
                <a16:creationId xmlns:a16="http://schemas.microsoft.com/office/drawing/2014/main" id="{F9EEACF6-3137-401C-8288-41A8390DEBA5}"/>
              </a:ext>
            </a:extLst>
          </p:cNvPr>
          <p:cNvSpPr>
            <a:spLocks noGrp="1"/>
          </p:cNvSpPr>
          <p:nvPr>
            <p:ph sz="half" idx="10"/>
          </p:nvPr>
        </p:nvSpPr>
        <p:spPr/>
        <p:txBody>
          <a:bodyPr/>
          <a:lstStyle/>
          <a:p>
            <a:pPr lvl="1"/>
            <a:r>
              <a:rPr lang="en-US" dirty="0"/>
              <a:t>Designed to help students (and parents) make:</a:t>
            </a:r>
          </a:p>
          <a:p>
            <a:pPr lvl="2"/>
            <a:r>
              <a:rPr lang="en-US" dirty="0"/>
              <a:t>wise education choices</a:t>
            </a:r>
          </a:p>
          <a:p>
            <a:pPr lvl="2"/>
            <a:r>
              <a:rPr lang="en-US" dirty="0"/>
              <a:t>21st Century curricula combining:</a:t>
            </a:r>
          </a:p>
          <a:p>
            <a:pPr lvl="3"/>
            <a:r>
              <a:rPr lang="en-US" dirty="0"/>
              <a:t>rigorous academics and</a:t>
            </a:r>
          </a:p>
          <a:p>
            <a:pPr lvl="3"/>
            <a:r>
              <a:rPr lang="en-US" dirty="0"/>
              <a:t>relevant career education</a:t>
            </a:r>
          </a:p>
          <a:p>
            <a:endParaRPr lang="en-US" dirty="0"/>
          </a:p>
        </p:txBody>
      </p:sp>
    </p:spTree>
    <p:extLst>
      <p:ext uri="{BB962C8B-B14F-4D97-AF65-F5344CB8AC3E}">
        <p14:creationId xmlns:p14="http://schemas.microsoft.com/office/powerpoint/2010/main" val="34936606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Personal Care Services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Cosmetologists</a:t>
            </a:r>
          </a:p>
          <a:p>
            <a:pPr marL="0" lvl="1" indent="0">
              <a:buNone/>
            </a:pPr>
            <a:endParaRPr lang="en-US" dirty="0"/>
          </a:p>
          <a:p>
            <a:endParaRPr lang="en-US" dirty="0"/>
          </a:p>
        </p:txBody>
      </p:sp>
      <p:pic>
        <p:nvPicPr>
          <p:cNvPr id="4" name="Picture 3">
            <a:extLst>
              <a:ext uri="{FF2B5EF4-FFF2-40B4-BE49-F238E27FC236}">
                <a16:creationId xmlns:a16="http://schemas.microsoft.com/office/drawing/2014/main" id="{BB18563C-7A3C-45CB-A727-D94C6B32964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757447" y="2804944"/>
            <a:ext cx="2465594" cy="2461358"/>
          </a:xfrm>
          <a:prstGeom prst="rect">
            <a:avLst/>
          </a:prstGeom>
        </p:spPr>
      </p:pic>
      <p:pic>
        <p:nvPicPr>
          <p:cNvPr id="5" name="Picture 4">
            <a:extLst>
              <a:ext uri="{FF2B5EF4-FFF2-40B4-BE49-F238E27FC236}">
                <a16:creationId xmlns:a16="http://schemas.microsoft.com/office/drawing/2014/main" id="{D77806CE-BB79-4443-AEAF-D4F1A75853E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386767" y="2714230"/>
            <a:ext cx="2699176" cy="2699176"/>
          </a:xfrm>
          <a:prstGeom prst="rect">
            <a:avLst/>
          </a:prstGeom>
        </p:spPr>
      </p:pic>
    </p:spTree>
    <p:extLst>
      <p:ext uri="{BB962C8B-B14F-4D97-AF65-F5344CB8AC3E}">
        <p14:creationId xmlns:p14="http://schemas.microsoft.com/office/powerpoint/2010/main" val="24917613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High School</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Career Related Electives</a:t>
            </a:r>
          </a:p>
          <a:p>
            <a:pPr lvl="2"/>
            <a:r>
              <a:rPr lang="en-US" sz="2400" dirty="0"/>
              <a:t>9th – Introduction to Cosmetology</a:t>
            </a:r>
          </a:p>
          <a:p>
            <a:pPr lvl="2"/>
            <a:r>
              <a:rPr lang="en-US" sz="2400" dirty="0"/>
              <a:t>10th – Business Information Management I</a:t>
            </a:r>
          </a:p>
          <a:p>
            <a:pPr lvl="2"/>
            <a:r>
              <a:rPr lang="en-US" sz="2400" dirty="0"/>
              <a:t>11th – Cosmetology I</a:t>
            </a:r>
          </a:p>
          <a:p>
            <a:pPr lvl="2"/>
            <a:r>
              <a:rPr lang="en-US" sz="2400" dirty="0"/>
              <a:t>12th – Cosmetology II, Entrepreneurship or Problems and Solutions</a:t>
            </a:r>
          </a:p>
          <a:p>
            <a:pPr lvl="1"/>
            <a:endParaRPr lang="en-US" sz="2400" dirty="0"/>
          </a:p>
          <a:p>
            <a:pPr lvl="1"/>
            <a:r>
              <a:rPr lang="en-US" sz="2000" i="1" dirty="0"/>
              <a:t>Note - Sequence of courses in your school may be different from the recommended sequence of coursework. </a:t>
            </a:r>
          </a:p>
          <a:p>
            <a:pPr marL="0" lvl="1" indent="0">
              <a:buNone/>
            </a:pPr>
            <a:endParaRPr lang="en-US" dirty="0"/>
          </a:p>
        </p:txBody>
      </p:sp>
    </p:spTree>
    <p:extLst>
      <p:ext uri="{BB962C8B-B14F-4D97-AF65-F5344CB8AC3E}">
        <p14:creationId xmlns:p14="http://schemas.microsoft.com/office/powerpoint/2010/main" val="33751097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On the Job Training</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Salon/Beauty Supply Retail Salesperson</a:t>
            </a:r>
          </a:p>
          <a:p>
            <a:pPr lvl="1"/>
            <a:r>
              <a:rPr lang="en-US" dirty="0"/>
              <a:t>Salon Receptionist</a:t>
            </a:r>
          </a:p>
          <a:p>
            <a:pPr lvl="1"/>
            <a:r>
              <a:rPr lang="en-US" dirty="0"/>
              <a:t>Shampoo Apprentice</a:t>
            </a:r>
          </a:p>
          <a:p>
            <a:pPr lvl="1"/>
            <a:r>
              <a:rPr lang="en-US" dirty="0"/>
              <a:t>Spa Attendant</a:t>
            </a:r>
          </a:p>
          <a:p>
            <a:pPr lvl="1"/>
            <a:endParaRPr lang="en-US" dirty="0"/>
          </a:p>
          <a:p>
            <a:pPr lvl="1"/>
            <a:endParaRPr lang="en-US" dirty="0"/>
          </a:p>
          <a:p>
            <a:pPr lvl="1"/>
            <a:r>
              <a:rPr lang="en-US" sz="2000" i="1" dirty="0"/>
              <a:t>Note: These experiences may be started and/or completed as part of the high school experience.</a:t>
            </a:r>
          </a:p>
          <a:p>
            <a:pPr lvl="1"/>
            <a:endParaRPr lang="en-US" dirty="0"/>
          </a:p>
          <a:p>
            <a:endParaRPr lang="en-US" dirty="0"/>
          </a:p>
        </p:txBody>
      </p:sp>
    </p:spTree>
    <p:extLst>
      <p:ext uri="{BB962C8B-B14F-4D97-AF65-F5344CB8AC3E}">
        <p14:creationId xmlns:p14="http://schemas.microsoft.com/office/powerpoint/2010/main" val="231485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Possible Certificates (HS)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Cosmetology Operator License</a:t>
            </a:r>
          </a:p>
          <a:p>
            <a:pPr lvl="1"/>
            <a:r>
              <a:rPr lang="en-US" dirty="0" err="1"/>
              <a:t>Facialist</a:t>
            </a:r>
            <a:r>
              <a:rPr lang="en-US" dirty="0"/>
              <a:t> Specialty License</a:t>
            </a:r>
          </a:p>
          <a:p>
            <a:pPr lvl="1"/>
            <a:r>
              <a:rPr lang="en-US" dirty="0"/>
              <a:t>Hair Braiding Specialty</a:t>
            </a:r>
          </a:p>
          <a:p>
            <a:pPr lvl="1"/>
            <a:r>
              <a:rPr lang="en-US" dirty="0"/>
              <a:t>Hair Weaving Specialty</a:t>
            </a:r>
          </a:p>
          <a:p>
            <a:pPr lvl="1"/>
            <a:r>
              <a:rPr lang="en-US" dirty="0"/>
              <a:t>Manicurist Specialty License</a:t>
            </a:r>
          </a:p>
          <a:p>
            <a:pPr lvl="1"/>
            <a:r>
              <a:rPr lang="en-US" dirty="0"/>
              <a:t>Shampoo Conditioning Specialty</a:t>
            </a:r>
          </a:p>
          <a:p>
            <a:pPr lvl="1"/>
            <a:endParaRPr lang="en-US" dirty="0"/>
          </a:p>
          <a:p>
            <a:pPr lvl="1"/>
            <a:r>
              <a:rPr lang="en-US" sz="2000" i="1" dirty="0"/>
              <a:t>Note: Students may earn all or part of these certificates as part of the high school experience.</a:t>
            </a:r>
          </a:p>
          <a:p>
            <a:pPr lvl="1"/>
            <a:endParaRPr lang="en-US" dirty="0"/>
          </a:p>
          <a:p>
            <a:endParaRPr lang="en-US" dirty="0"/>
          </a:p>
        </p:txBody>
      </p:sp>
      <p:sp>
        <p:nvSpPr>
          <p:cNvPr id="4" name="Content Placeholder 3">
            <a:extLst>
              <a:ext uri="{FF2B5EF4-FFF2-40B4-BE49-F238E27FC236}">
                <a16:creationId xmlns:a16="http://schemas.microsoft.com/office/drawing/2014/main" id="{F5E6A674-04D0-442E-A2C3-79BE99DACA9A}"/>
              </a:ext>
            </a:extLst>
          </p:cNvPr>
          <p:cNvSpPr>
            <a:spLocks noGrp="1"/>
          </p:cNvSpPr>
          <p:nvPr>
            <p:ph sz="half" idx="10"/>
          </p:nvPr>
        </p:nvSpPr>
        <p:spPr/>
        <p:txBody>
          <a:bodyPr/>
          <a:lstStyle/>
          <a:p>
            <a:pPr lvl="1"/>
            <a:r>
              <a:rPr lang="en-US" dirty="0"/>
              <a:t>Career Options:</a:t>
            </a:r>
          </a:p>
          <a:p>
            <a:pPr lvl="2"/>
            <a:r>
              <a:rPr lang="en-US" dirty="0"/>
              <a:t>Beauty Supply Sales/Manager/Owner</a:t>
            </a:r>
          </a:p>
          <a:p>
            <a:pPr lvl="2"/>
            <a:r>
              <a:rPr lang="en-US" dirty="0"/>
              <a:t>Cosmetologist</a:t>
            </a:r>
          </a:p>
          <a:p>
            <a:pPr lvl="2"/>
            <a:r>
              <a:rPr lang="en-US" dirty="0"/>
              <a:t>Hairstylist</a:t>
            </a:r>
          </a:p>
          <a:p>
            <a:pPr lvl="2"/>
            <a:r>
              <a:rPr lang="en-US" dirty="0"/>
              <a:t>Salon Manager</a:t>
            </a:r>
          </a:p>
          <a:p>
            <a:endParaRPr lang="en-US" dirty="0"/>
          </a:p>
          <a:p>
            <a:endParaRPr lang="en-US" dirty="0"/>
          </a:p>
        </p:txBody>
      </p:sp>
    </p:spTree>
    <p:extLst>
      <p:ext uri="{BB962C8B-B14F-4D97-AF65-F5344CB8AC3E}">
        <p14:creationId xmlns:p14="http://schemas.microsoft.com/office/powerpoint/2010/main" val="3158257470"/>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71B5C7F-2497-4FAB-9E2E-E6A7EB669C3E}">
  <ds:schemaRefs>
    <ds:schemaRef ds:uri="http://schemas.microsoft.com/office/2006/documentManagement/types"/>
    <ds:schemaRef ds:uri="http://purl.org/dc/dcmitype/"/>
    <ds:schemaRef ds:uri="http://schemas.microsoft.com/office/infopath/2007/PartnerControls"/>
    <ds:schemaRef ds:uri="http://purl.org/dc/elements/1.1/"/>
    <ds:schemaRef ds:uri="http://schemas.microsoft.com/office/2006/metadata/properties"/>
    <ds:schemaRef ds:uri="http://schemas.microsoft.com/sharepoint/v3"/>
    <ds:schemaRef ds:uri="http://schemas.openxmlformats.org/package/2006/metadata/core-properties"/>
    <ds:schemaRef ds:uri="http://purl.org/dc/terms/"/>
    <ds:schemaRef ds:uri="05d88611-e516-4d1a-b12e-39107e78b3d0"/>
    <ds:schemaRef ds:uri="56ea17bb-c96d-4826-b465-01eec0dd23dd"/>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137</TotalTime>
  <Words>1505</Words>
  <Application>Microsoft Office PowerPoint</Application>
  <PresentationFormat>Widescreen</PresentationFormat>
  <Paragraphs>286</Paragraphs>
  <Slides>23</Slides>
  <Notes>20</Notes>
  <HiddenSlides>0</HiddenSlides>
  <MMClips>0</MMClips>
  <ScaleCrop>false</ScaleCrop>
  <HeadingPairs>
    <vt:vector size="8" baseType="variant">
      <vt:variant>
        <vt:lpstr>Fonts Used</vt:lpstr>
      </vt:variant>
      <vt:variant>
        <vt:i4>5</vt:i4>
      </vt:variant>
      <vt:variant>
        <vt:lpstr>Theme</vt:lpstr>
      </vt:variant>
      <vt:variant>
        <vt:i4>2</vt:i4>
      </vt:variant>
      <vt:variant>
        <vt:lpstr>Embedded OLE Servers</vt:lpstr>
      </vt:variant>
      <vt:variant>
        <vt:i4>1</vt:i4>
      </vt:variant>
      <vt:variant>
        <vt:lpstr>Slide Titles</vt:lpstr>
      </vt:variant>
      <vt:variant>
        <vt:i4>23</vt:i4>
      </vt:variant>
    </vt:vector>
  </HeadingPairs>
  <TitlesOfParts>
    <vt:vector size="31" baseType="lpstr">
      <vt:lpstr>.AppleSystemUIFont</vt:lpstr>
      <vt:lpstr>Arial</vt:lpstr>
      <vt:lpstr>Calibri</vt:lpstr>
      <vt:lpstr>Open Sans</vt:lpstr>
      <vt:lpstr>Open Sans SemiBold</vt:lpstr>
      <vt:lpstr>2_Office Theme</vt:lpstr>
      <vt:lpstr>3_Office Theme</vt:lpstr>
      <vt:lpstr>Acrobat Document</vt:lpstr>
      <vt:lpstr>Exploring Careers in Cosmetology</vt:lpstr>
      <vt:lpstr>PowerPoint Presentation</vt:lpstr>
      <vt:lpstr>Human Services Cluster</vt:lpstr>
      <vt:lpstr>Human Services </vt:lpstr>
      <vt:lpstr>AchieveTexas College and Career Initiative</vt:lpstr>
      <vt:lpstr>Personal Care Services</vt:lpstr>
      <vt:lpstr>High School</vt:lpstr>
      <vt:lpstr>On the Job Training</vt:lpstr>
      <vt:lpstr>Possible Certificates (HS)</vt:lpstr>
      <vt:lpstr>Associate Degrees</vt:lpstr>
      <vt:lpstr>Bachelor Degrees</vt:lpstr>
      <vt:lpstr>Graduate Degrees</vt:lpstr>
      <vt:lpstr>Knowledge and Skills Needed</vt:lpstr>
      <vt:lpstr>Careers</vt:lpstr>
      <vt:lpstr>Obtaining Employment</vt:lpstr>
      <vt:lpstr>Maintaining Employment</vt:lpstr>
      <vt:lpstr>Terminating Employment</vt:lpstr>
      <vt:lpstr>Continuing Education</vt:lpstr>
      <vt:lpstr>Entrepreneurship Opportunities</vt:lpstr>
      <vt:lpstr>What career are you interested in?</vt:lpstr>
      <vt:lpstr>Questions?</vt:lpstr>
      <vt:lpstr>References and Resources</vt:lpstr>
      <vt:lpstr>References and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Madhuri Dhariwal</cp:lastModifiedBy>
  <cp:revision>10</cp:revision>
  <cp:lastPrinted>2017-07-07T16:17:37Z</cp:lastPrinted>
  <dcterms:created xsi:type="dcterms:W3CDTF">2017-07-11T23:58:30Z</dcterms:created>
  <dcterms:modified xsi:type="dcterms:W3CDTF">2017-11-22T12:44:09Z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