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22"/>
  </p:notesMasterIdLst>
  <p:sldIdLst>
    <p:sldId id="256" r:id="rId2"/>
    <p:sldId id="260" r:id="rId3"/>
    <p:sldId id="259" r:id="rId4"/>
    <p:sldId id="258" r:id="rId5"/>
    <p:sldId id="263" r:id="rId6"/>
    <p:sldId id="264" r:id="rId7"/>
    <p:sldId id="266" r:id="rId8"/>
    <p:sldId id="267" r:id="rId9"/>
    <p:sldId id="268" r:id="rId10"/>
    <p:sldId id="269" r:id="rId11"/>
    <p:sldId id="270" r:id="rId12"/>
    <p:sldId id="271" r:id="rId13"/>
    <p:sldId id="274" r:id="rId14"/>
    <p:sldId id="275" r:id="rId15"/>
    <p:sldId id="276" r:id="rId16"/>
    <p:sldId id="277" r:id="rId17"/>
    <p:sldId id="273" r:id="rId18"/>
    <p:sldId id="272" r:id="rId19"/>
    <p:sldId id="261" r:id="rId20"/>
    <p:sldId id="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124" autoAdjust="0"/>
  </p:normalViewPr>
  <p:slideViewPr>
    <p:cSldViewPr snapToGrid="0">
      <p:cViewPr varScale="1">
        <p:scale>
          <a:sx n="58" d="100"/>
          <a:sy n="58" d="100"/>
        </p:scale>
        <p:origin x="114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AD8F3-80EB-47BF-907C-9DA7EBD8B548}" type="datetimeFigureOut">
              <a:rPr lang="en-US" smtClean="0"/>
              <a:t>12/17/2013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D28FF1-C17E-4CE0-8983-7F83C0297AEA}" type="slidenum">
              <a:rPr lang="en-US" smtClean="0"/>
              <a:t>‹#›</a:t>
            </a:fld>
            <a:endParaRPr lang="en-US"/>
          </a:p>
        </p:txBody>
      </p:sp>
    </p:spTree>
    <p:extLst>
      <p:ext uri="{BB962C8B-B14F-4D97-AF65-F5344CB8AC3E}">
        <p14:creationId xmlns:p14="http://schemas.microsoft.com/office/powerpoint/2010/main" val="3703792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youtu.be/p8HyUgDDXl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D28FF1-C17E-4CE0-8983-7F83C0297AEA}" type="slidenum">
              <a:rPr lang="en-US" smtClean="0"/>
              <a:t>2</a:t>
            </a:fld>
            <a:endParaRPr lang="en-US"/>
          </a:p>
        </p:txBody>
      </p:sp>
    </p:spTree>
    <p:extLst>
      <p:ext uri="{BB962C8B-B14F-4D97-AF65-F5344CB8AC3E}">
        <p14:creationId xmlns:p14="http://schemas.microsoft.com/office/powerpoint/2010/main" val="267806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Bachelors</a:t>
            </a:r>
            <a:r>
              <a:rPr lang="en-US" baseline="0" dirty="0" smtClean="0"/>
              <a:t> Degrees are generally f</a:t>
            </a:r>
            <a:r>
              <a:rPr lang="en-US" dirty="0" smtClean="0"/>
              <a:t>our</a:t>
            </a:r>
            <a:r>
              <a:rPr lang="en-US" baseline="0" dirty="0" smtClean="0"/>
              <a:t> year programs that will assist the student as they continue in their careers.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9FE7DB4-7841-4D47-9464-8400B0DF9017}" type="slidenum">
              <a:rPr lang="en-US" smtClean="0"/>
              <a:pPr>
                <a:defRPr/>
              </a:pPr>
              <a:t>11</a:t>
            </a:fld>
            <a:endParaRPr lang="en-US"/>
          </a:p>
        </p:txBody>
      </p:sp>
    </p:spTree>
    <p:extLst>
      <p:ext uri="{BB962C8B-B14F-4D97-AF65-F5344CB8AC3E}">
        <p14:creationId xmlns:p14="http://schemas.microsoft.com/office/powerpoint/2010/main" val="129558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Management Careers are at the top of the ladder</a:t>
            </a:r>
            <a:r>
              <a:rPr lang="en-US" baseline="0" dirty="0" smtClean="0"/>
              <a:t> of success.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9FE7DB4-7841-4D47-9464-8400B0DF9017}" type="slidenum">
              <a:rPr lang="en-US" smtClean="0"/>
              <a:pPr>
                <a:defRPr/>
              </a:pPr>
              <a:t>12</a:t>
            </a:fld>
            <a:endParaRPr lang="en-US"/>
          </a:p>
        </p:txBody>
      </p:sp>
    </p:spTree>
    <p:extLst>
      <p:ext uri="{BB962C8B-B14F-4D97-AF65-F5344CB8AC3E}">
        <p14:creationId xmlns:p14="http://schemas.microsoft.com/office/powerpoint/2010/main" val="2036201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note: The career portfolio and interview skills may be taught</a:t>
            </a:r>
            <a:r>
              <a:rPr lang="en-US" baseline="0" dirty="0" smtClean="0"/>
              <a:t> in another lesson but you can introduce the information at this time.  </a:t>
            </a:r>
          </a:p>
        </p:txBody>
      </p:sp>
      <p:sp>
        <p:nvSpPr>
          <p:cNvPr id="4" name="Slide Number Placeholder 3"/>
          <p:cNvSpPr>
            <a:spLocks noGrp="1"/>
          </p:cNvSpPr>
          <p:nvPr>
            <p:ph type="sldNum" sz="quarter" idx="10"/>
          </p:nvPr>
        </p:nvSpPr>
        <p:spPr/>
        <p:txBody>
          <a:bodyPr/>
          <a:lstStyle/>
          <a:p>
            <a:pPr>
              <a:defRPr/>
            </a:pPr>
            <a:fld id="{2B94EE44-F8B1-4BBD-B12A-641449AD50D2}" type="slidenum">
              <a:rPr lang="en-US" smtClean="0"/>
              <a:pPr>
                <a:defRPr/>
              </a:pPr>
              <a:t>13</a:t>
            </a:fld>
            <a:endParaRPr lang="en-US" dirty="0"/>
          </a:p>
        </p:txBody>
      </p:sp>
    </p:spTree>
    <p:extLst>
      <p:ext uri="{BB962C8B-B14F-4D97-AF65-F5344CB8AC3E}">
        <p14:creationId xmlns:p14="http://schemas.microsoft.com/office/powerpoint/2010/main" val="1699661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with students other responsibilities</a:t>
            </a:r>
            <a:r>
              <a:rPr lang="en-US" baseline="0" dirty="0" smtClean="0"/>
              <a:t> they would need to keep their jobs.</a:t>
            </a:r>
            <a:endParaRPr lang="en-US" dirty="0"/>
          </a:p>
        </p:txBody>
      </p:sp>
      <p:sp>
        <p:nvSpPr>
          <p:cNvPr id="4" name="Slide Number Placeholder 3"/>
          <p:cNvSpPr>
            <a:spLocks noGrp="1"/>
          </p:cNvSpPr>
          <p:nvPr>
            <p:ph type="sldNum" sz="quarter" idx="10"/>
          </p:nvPr>
        </p:nvSpPr>
        <p:spPr/>
        <p:txBody>
          <a:bodyPr/>
          <a:lstStyle/>
          <a:p>
            <a:pPr>
              <a:defRPr/>
            </a:pPr>
            <a:fld id="{2B94EE44-F8B1-4BBD-B12A-641449AD50D2}" type="slidenum">
              <a:rPr lang="en-US" smtClean="0"/>
              <a:pPr>
                <a:defRPr/>
              </a:pPr>
              <a:t>14</a:t>
            </a:fld>
            <a:endParaRPr lang="en-US" dirty="0"/>
          </a:p>
        </p:txBody>
      </p:sp>
    </p:spTree>
    <p:extLst>
      <p:ext uri="{BB962C8B-B14F-4D97-AF65-F5344CB8AC3E}">
        <p14:creationId xmlns:p14="http://schemas.microsoft.com/office/powerpoint/2010/main" val="4142441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may be several reasons to leave employment.  </a:t>
            </a:r>
          </a:p>
          <a:p>
            <a:endParaRPr lang="en-US" baseline="0" dirty="0" smtClean="0"/>
          </a:p>
          <a:p>
            <a:r>
              <a:rPr lang="en-US" baseline="0" dirty="0" smtClean="0"/>
              <a:t>Students may have: </a:t>
            </a:r>
          </a:p>
          <a:p>
            <a:pPr marL="171450" indent="-171450">
              <a:buFont typeface="Arial" panose="020B0604020202020204" pitchFamily="34" charset="0"/>
              <a:buChar char="•"/>
            </a:pPr>
            <a:r>
              <a:rPr lang="en-US" baseline="0" dirty="0" smtClean="0"/>
              <a:t>moved away to college</a:t>
            </a:r>
          </a:p>
          <a:p>
            <a:pPr marL="171450" indent="-171450">
              <a:buFont typeface="Arial" panose="020B0604020202020204" pitchFamily="34" charset="0"/>
              <a:buChar char="•"/>
            </a:pPr>
            <a:r>
              <a:rPr lang="en-US" baseline="0" dirty="0" smtClean="0"/>
              <a:t>found another job with better pay</a:t>
            </a:r>
          </a:p>
          <a:p>
            <a:pPr marL="171450" indent="-171450">
              <a:buFont typeface="Arial" panose="020B0604020202020204" pitchFamily="34" charset="0"/>
              <a:buChar char="•"/>
            </a:pPr>
            <a:r>
              <a:rPr lang="en-US" baseline="0" dirty="0" smtClean="0"/>
              <a:t>decided to return to school</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Whatever the reasons may be, students should leave the job on good terms with the previous employer.  </a:t>
            </a:r>
          </a:p>
          <a:p>
            <a:pPr marL="0" indent="0">
              <a:buFont typeface="Arial" panose="020B0604020202020204" pitchFamily="34" charset="0"/>
              <a:buNone/>
            </a:pPr>
            <a:r>
              <a:rPr lang="en-US" baseline="0" dirty="0" smtClean="0"/>
              <a:t>This may lead to:</a:t>
            </a:r>
          </a:p>
          <a:p>
            <a:pPr marL="171450" indent="-171450">
              <a:buFont typeface="Arial" panose="020B0604020202020204" pitchFamily="34" charset="0"/>
              <a:buChar char="•"/>
            </a:pPr>
            <a:r>
              <a:rPr lang="en-US" baseline="0" dirty="0" smtClean="0"/>
              <a:t>good job references</a:t>
            </a:r>
          </a:p>
          <a:p>
            <a:pPr marL="171450" indent="-171450">
              <a:buFont typeface="Arial" panose="020B0604020202020204" pitchFamily="34" charset="0"/>
              <a:buChar char="•"/>
            </a:pPr>
            <a:r>
              <a:rPr lang="en-US" baseline="0" dirty="0" smtClean="0"/>
              <a:t>letter of recommendation</a:t>
            </a:r>
          </a:p>
          <a:p>
            <a:pPr marL="171450" indent="-171450">
              <a:buFont typeface="Arial" panose="020B0604020202020204" pitchFamily="34" charset="0"/>
              <a:buChar char="•"/>
            </a:pPr>
            <a:r>
              <a:rPr lang="en-US" baseline="0" dirty="0" smtClean="0"/>
              <a:t>return employment</a:t>
            </a:r>
            <a:endParaRPr lang="en-US" dirty="0"/>
          </a:p>
        </p:txBody>
      </p:sp>
      <p:sp>
        <p:nvSpPr>
          <p:cNvPr id="4" name="Slide Number Placeholder 3"/>
          <p:cNvSpPr>
            <a:spLocks noGrp="1"/>
          </p:cNvSpPr>
          <p:nvPr>
            <p:ph type="sldNum" sz="quarter" idx="10"/>
          </p:nvPr>
        </p:nvSpPr>
        <p:spPr/>
        <p:txBody>
          <a:bodyPr/>
          <a:lstStyle/>
          <a:p>
            <a:pPr>
              <a:defRPr/>
            </a:pPr>
            <a:fld id="{2B94EE44-F8B1-4BBD-B12A-641449AD50D2}" type="slidenum">
              <a:rPr lang="en-US" smtClean="0"/>
              <a:pPr>
                <a:defRPr/>
              </a:pPr>
              <a:t>15</a:t>
            </a:fld>
            <a:endParaRPr lang="en-US" dirty="0"/>
          </a:p>
        </p:txBody>
      </p:sp>
    </p:spTree>
    <p:extLst>
      <p:ext uri="{BB962C8B-B14F-4D97-AF65-F5344CB8AC3E}">
        <p14:creationId xmlns:p14="http://schemas.microsoft.com/office/powerpoint/2010/main" val="71128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Stress</a:t>
            </a:r>
            <a:r>
              <a:rPr lang="en-US" baseline="0" dirty="0" smtClean="0"/>
              <a:t> to students the need for updating their skills to keep up with current trends. </a:t>
            </a:r>
          </a:p>
          <a:p>
            <a:endParaRPr lang="en-US" baseline="0" dirty="0" smtClean="0"/>
          </a:p>
          <a:p>
            <a:r>
              <a:rPr lang="en-US" baseline="0" dirty="0" smtClean="0"/>
              <a:t>What other ways can students update their skills?</a:t>
            </a:r>
            <a:endParaRPr lang="en-US" dirty="0"/>
          </a:p>
        </p:txBody>
      </p:sp>
      <p:sp>
        <p:nvSpPr>
          <p:cNvPr id="4" name="Slide Number Placeholder 3"/>
          <p:cNvSpPr>
            <a:spLocks noGrp="1"/>
          </p:cNvSpPr>
          <p:nvPr>
            <p:ph type="sldNum" sz="quarter" idx="10"/>
          </p:nvPr>
        </p:nvSpPr>
        <p:spPr/>
        <p:txBody>
          <a:bodyPr/>
          <a:lstStyle/>
          <a:p>
            <a:pPr>
              <a:defRPr/>
            </a:pPr>
            <a:fld id="{2B94EE44-F8B1-4BBD-B12A-641449AD50D2}" type="slidenum">
              <a:rPr lang="en-US" smtClean="0"/>
              <a:pPr>
                <a:defRPr/>
              </a:pPr>
              <a:t>16</a:t>
            </a:fld>
            <a:endParaRPr lang="en-US" dirty="0"/>
          </a:p>
        </p:txBody>
      </p:sp>
    </p:spTree>
    <p:extLst>
      <p:ext uri="{BB962C8B-B14F-4D97-AF65-F5344CB8AC3E}">
        <p14:creationId xmlns:p14="http://schemas.microsoft.com/office/powerpoint/2010/main" val="2522136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entrepreneur</a:t>
            </a:r>
            <a:r>
              <a:rPr lang="en-US" baseline="0" dirty="0" smtClean="0"/>
              <a:t> is a self-motivated person who creates and runs a business.  </a:t>
            </a:r>
          </a:p>
          <a:p>
            <a:endParaRPr lang="en-US" baseline="0" dirty="0" smtClean="0"/>
          </a:p>
          <a:p>
            <a:r>
              <a:rPr lang="en-US" baseline="0" dirty="0" smtClean="0"/>
              <a:t>The changing world creates a strong need for new food products. Opening a food business has both advantages and disadvantages.</a:t>
            </a:r>
          </a:p>
          <a:p>
            <a:endParaRPr lang="en-US" baseline="0" dirty="0" smtClean="0"/>
          </a:p>
          <a:p>
            <a:r>
              <a:rPr lang="en-US" b="1" baseline="0" dirty="0" smtClean="0"/>
              <a:t>Advantages</a:t>
            </a:r>
          </a:p>
          <a:p>
            <a:r>
              <a:rPr lang="en-US" baseline="0" dirty="0" smtClean="0"/>
              <a:t>Ownership – you decide what to produce and how to produce it</a:t>
            </a:r>
          </a:p>
          <a:p>
            <a:r>
              <a:rPr lang="en-US" baseline="0" dirty="0" smtClean="0"/>
              <a:t>Job satisfaction – your secret recipe can be marketed</a:t>
            </a:r>
          </a:p>
          <a:p>
            <a:r>
              <a:rPr lang="en-US" baseline="0" dirty="0" smtClean="0"/>
              <a:t>Earning potential – can make lots of money if product is popular</a:t>
            </a:r>
          </a:p>
          <a:p>
            <a:endParaRPr lang="en-US" baseline="0" dirty="0" smtClean="0"/>
          </a:p>
          <a:p>
            <a:r>
              <a:rPr lang="en-US" b="1" baseline="0" dirty="0" smtClean="0"/>
              <a:t>Disadvantages</a:t>
            </a:r>
          </a:p>
          <a:p>
            <a:r>
              <a:rPr lang="en-US" baseline="0" dirty="0" smtClean="0"/>
              <a:t>Financial risk – investing your money to take a product from idea to market is a gamble</a:t>
            </a:r>
          </a:p>
          <a:p>
            <a:r>
              <a:rPr lang="en-US" baseline="0" dirty="0" smtClean="0"/>
              <a:t>Competition – many people are creating new foods so thoroughly evaluating competition is essential</a:t>
            </a:r>
          </a:p>
          <a:p>
            <a:r>
              <a:rPr lang="en-US" baseline="0" dirty="0" smtClean="0"/>
              <a:t>No guarantees – strict government regulations and a high rate of failure are things to consider</a:t>
            </a:r>
          </a:p>
          <a:p>
            <a:endParaRPr lang="en-US" baseline="0" dirty="0" smtClean="0"/>
          </a:p>
          <a:p>
            <a:r>
              <a:rPr lang="en-US" baseline="0" dirty="0" smtClean="0"/>
              <a:t>Which careers in Family and Community Services can be entrepreneurial? </a:t>
            </a:r>
            <a:endParaRPr lang="en-US" dirty="0"/>
          </a:p>
        </p:txBody>
      </p:sp>
      <p:sp>
        <p:nvSpPr>
          <p:cNvPr id="4" name="Slide Number Placeholder 3"/>
          <p:cNvSpPr>
            <a:spLocks noGrp="1"/>
          </p:cNvSpPr>
          <p:nvPr>
            <p:ph type="sldNum" sz="quarter" idx="10"/>
          </p:nvPr>
        </p:nvSpPr>
        <p:spPr/>
        <p:txBody>
          <a:bodyPr/>
          <a:lstStyle/>
          <a:p>
            <a:fld id="{2CCB232D-7099-4150-95E4-343AFAAC4139}" type="slidenum">
              <a:rPr lang="en-US" smtClean="0"/>
              <a:pPr/>
              <a:t>17</a:t>
            </a:fld>
            <a:endParaRPr lang="en-US"/>
          </a:p>
        </p:txBody>
      </p:sp>
    </p:spTree>
    <p:extLst>
      <p:ext uri="{BB962C8B-B14F-4D97-AF65-F5344CB8AC3E}">
        <p14:creationId xmlns:p14="http://schemas.microsoft.com/office/powerpoint/2010/main" val="2697363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a:t>
            </a:r>
            <a:r>
              <a:rPr lang="en-US" baseline="0" dirty="0" smtClean="0"/>
              <a:t> a discussion with students that the </a:t>
            </a:r>
            <a:r>
              <a:rPr lang="en-US" b="1" baseline="0" dirty="0" smtClean="0"/>
              <a:t>FCCLA Planning Process </a:t>
            </a:r>
            <a:r>
              <a:rPr lang="en-US" b="0" baseline="0" dirty="0" smtClean="0"/>
              <a:t>(see All Lesson Attachments tab) </a:t>
            </a:r>
            <a:r>
              <a:rPr lang="en-US" baseline="0" dirty="0" smtClean="0"/>
              <a:t>may assist them in making a decision about a career.</a:t>
            </a:r>
            <a:endParaRPr lang="en-US" dirty="0"/>
          </a:p>
        </p:txBody>
      </p:sp>
      <p:sp>
        <p:nvSpPr>
          <p:cNvPr id="4" name="Slide Number Placeholder 3"/>
          <p:cNvSpPr>
            <a:spLocks noGrp="1"/>
          </p:cNvSpPr>
          <p:nvPr>
            <p:ph type="sldNum" sz="quarter" idx="10"/>
          </p:nvPr>
        </p:nvSpPr>
        <p:spPr/>
        <p:txBody>
          <a:bodyPr/>
          <a:lstStyle/>
          <a:p>
            <a:fld id="{3ED28FF1-C17E-4CE0-8983-7F83C0297AEA}" type="slidenum">
              <a:rPr lang="en-US" smtClean="0"/>
              <a:t>18</a:t>
            </a:fld>
            <a:endParaRPr lang="en-US"/>
          </a:p>
        </p:txBody>
      </p:sp>
    </p:spTree>
    <p:extLst>
      <p:ext uri="{BB962C8B-B14F-4D97-AF65-F5344CB8AC3E}">
        <p14:creationId xmlns:p14="http://schemas.microsoft.com/office/powerpoint/2010/main" val="2375793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28FF1-C17E-4CE0-8983-7F83C0297AEA}" type="slidenum">
              <a:rPr lang="en-US" smtClean="0"/>
              <a:t>20</a:t>
            </a:fld>
            <a:endParaRPr lang="en-US"/>
          </a:p>
        </p:txBody>
      </p:sp>
    </p:spTree>
    <p:extLst>
      <p:ext uri="{BB962C8B-B14F-4D97-AF65-F5344CB8AC3E}">
        <p14:creationId xmlns:p14="http://schemas.microsoft.com/office/powerpoint/2010/main" val="3770615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Information</a:t>
            </a:r>
            <a:r>
              <a:rPr lang="en-US" baseline="0" dirty="0" smtClean="0"/>
              <a:t> from CTE – Learning what works for America</a:t>
            </a:r>
          </a:p>
          <a:p>
            <a:r>
              <a:rPr lang="en-US" dirty="0" smtClean="0"/>
              <a:t>http://www.careertech.org/career-clusters/glance/clusters.html</a:t>
            </a:r>
          </a:p>
        </p:txBody>
      </p:sp>
      <p:sp>
        <p:nvSpPr>
          <p:cNvPr id="4" name="Slide Number Placeholder 3"/>
          <p:cNvSpPr>
            <a:spLocks noGrp="1"/>
          </p:cNvSpPr>
          <p:nvPr>
            <p:ph type="sldNum" sz="quarter" idx="10"/>
          </p:nvPr>
        </p:nvSpPr>
        <p:spPr/>
        <p:txBody>
          <a:bodyPr/>
          <a:lstStyle/>
          <a:p>
            <a:pPr>
              <a:defRPr/>
            </a:pPr>
            <a:fld id="{49FE7DB4-7841-4D47-9464-8400B0DF9017}" type="slidenum">
              <a:rPr lang="en-US" smtClean="0"/>
              <a:pPr>
                <a:defRPr/>
              </a:pPr>
              <a:t>3</a:t>
            </a:fld>
            <a:endParaRPr lang="en-US"/>
          </a:p>
        </p:txBody>
      </p:sp>
    </p:spTree>
    <p:extLst>
      <p:ext uri="{BB962C8B-B14F-4D97-AF65-F5344CB8AC3E}">
        <p14:creationId xmlns:p14="http://schemas.microsoft.com/office/powerpoint/2010/main" val="3904254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Family</a:t>
            </a:r>
            <a:r>
              <a:rPr lang="en-US" baseline="0" dirty="0" smtClean="0"/>
              <a:t> and Community </a:t>
            </a:r>
            <a:r>
              <a:rPr lang="en-US" dirty="0" smtClean="0"/>
              <a:t>Services recommended sequence</a:t>
            </a:r>
            <a:r>
              <a:rPr lang="en-US" baseline="0" dirty="0" smtClean="0"/>
              <a:t> of courses.</a:t>
            </a:r>
            <a:endParaRPr lang="en-US" dirty="0"/>
          </a:p>
        </p:txBody>
      </p:sp>
      <p:sp>
        <p:nvSpPr>
          <p:cNvPr id="4" name="Slide Number Placeholder 3"/>
          <p:cNvSpPr>
            <a:spLocks noGrp="1"/>
          </p:cNvSpPr>
          <p:nvPr>
            <p:ph type="sldNum" sz="quarter" idx="10"/>
          </p:nvPr>
        </p:nvSpPr>
        <p:spPr/>
        <p:txBody>
          <a:bodyPr/>
          <a:lstStyle/>
          <a:p>
            <a:pPr>
              <a:defRPr/>
            </a:pPr>
            <a:fld id="{49FE7DB4-7841-4D47-9464-8400B0DF9017}" type="slidenum">
              <a:rPr lang="en-US" smtClean="0"/>
              <a:pPr>
                <a:defRPr/>
              </a:pPr>
              <a:t>4</a:t>
            </a:fld>
            <a:endParaRPr lang="en-US"/>
          </a:p>
        </p:txBody>
      </p:sp>
    </p:spTree>
    <p:extLst>
      <p:ext uri="{BB962C8B-B14F-4D97-AF65-F5344CB8AC3E}">
        <p14:creationId xmlns:p14="http://schemas.microsoft.com/office/powerpoint/2010/main" val="3473591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err="1" smtClean="0">
                <a:solidFill>
                  <a:schemeClr val="tx1"/>
                </a:solidFill>
                <a:latin typeface="+mn-lt"/>
                <a:ea typeface="+mn-ea"/>
                <a:cs typeface="+mn-cs"/>
              </a:rPr>
              <a:t>AchieveTexas</a:t>
            </a:r>
            <a:r>
              <a:rPr lang="en-US" sz="1200" b="1" kern="1200" dirty="0" smtClean="0">
                <a:solidFill>
                  <a:schemeClr val="tx1"/>
                </a:solidFill>
                <a:latin typeface="+mn-lt"/>
                <a:ea typeface="+mn-ea"/>
                <a:cs typeface="+mn-cs"/>
              </a:rPr>
              <a:t> College and Career Initiative</a:t>
            </a:r>
            <a:r>
              <a:rPr lang="en-US" sz="1200" kern="1200" dirty="0" smtClean="0">
                <a:solidFill>
                  <a:schemeClr val="tx1"/>
                </a:solidFill>
                <a:latin typeface="+mn-lt"/>
                <a:ea typeface="+mn-ea"/>
                <a:cs typeface="+mn-cs"/>
              </a:rPr>
              <a:t> is an education initiative designed to prepare students for a lifetime of success. It allows students to achieve excellence by preparing them for secondary and postsecondary opportunities, career preparation and advancement, meaningful work, and active citizenship.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err="1" smtClean="0">
                <a:solidFill>
                  <a:schemeClr val="tx1"/>
                </a:solidFill>
                <a:latin typeface="+mn-lt"/>
                <a:ea typeface="+mn-ea"/>
                <a:cs typeface="+mn-cs"/>
              </a:rPr>
              <a:t>AchieveTexas</a:t>
            </a:r>
            <a:r>
              <a:rPr lang="en-US" sz="1200" kern="1200" dirty="0" smtClean="0">
                <a:solidFill>
                  <a:schemeClr val="tx1"/>
                </a:solidFill>
                <a:latin typeface="+mn-lt"/>
                <a:ea typeface="+mn-ea"/>
                <a:cs typeface="+mn-cs"/>
              </a:rPr>
              <a:t> is designed to help students (and their parents) make wise education choices. It is based on the belief that the curricula of the 21st century should combine </a:t>
            </a:r>
            <a:r>
              <a:rPr lang="en-US" sz="1200" i="1" kern="1200" dirty="0" smtClean="0">
                <a:solidFill>
                  <a:schemeClr val="tx1"/>
                </a:solidFill>
                <a:latin typeface="+mn-lt"/>
                <a:ea typeface="+mn-ea"/>
                <a:cs typeface="+mn-cs"/>
              </a:rPr>
              <a:t>rigorous</a:t>
            </a:r>
            <a:r>
              <a:rPr lang="en-US" sz="1200" kern="1200" dirty="0" smtClean="0">
                <a:solidFill>
                  <a:schemeClr val="tx1"/>
                </a:solidFill>
                <a:latin typeface="+mn-lt"/>
                <a:ea typeface="+mn-ea"/>
                <a:cs typeface="+mn-cs"/>
              </a:rPr>
              <a:t> academics with </a:t>
            </a:r>
            <a:r>
              <a:rPr lang="en-US" sz="1200" i="1" kern="1200" dirty="0" smtClean="0">
                <a:solidFill>
                  <a:schemeClr val="tx1"/>
                </a:solidFill>
                <a:latin typeface="+mn-lt"/>
                <a:ea typeface="+mn-ea"/>
                <a:cs typeface="+mn-cs"/>
              </a:rPr>
              <a:t>relevant</a:t>
            </a:r>
            <a:r>
              <a:rPr lang="en-US" sz="1200" kern="1200" dirty="0" smtClean="0">
                <a:solidFill>
                  <a:schemeClr val="tx1"/>
                </a:solidFill>
                <a:latin typeface="+mn-lt"/>
                <a:ea typeface="+mn-ea"/>
                <a:cs typeface="+mn-cs"/>
              </a:rPr>
              <a:t> career education. When schools integrate academic and technical education, students can see the “usefulness” of what they are learning. The system also facilitates a seamless transition from secondary to postsecondary opportunities.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6106FE2-C513-482A-AC32-15B84AE12DCF}" type="slidenum">
              <a:rPr lang="en-US" smtClean="0"/>
              <a:pPr>
                <a:defRPr/>
              </a:pPr>
              <a:t>5</a:t>
            </a:fld>
            <a:endParaRPr lang="en-US"/>
          </a:p>
        </p:txBody>
      </p:sp>
    </p:spTree>
    <p:extLst>
      <p:ext uri="{BB962C8B-B14F-4D97-AF65-F5344CB8AC3E}">
        <p14:creationId xmlns:p14="http://schemas.microsoft.com/office/powerpoint/2010/main" val="1604336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Programsof</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Study (</a:t>
            </a:r>
            <a:r>
              <a:rPr lang="en-US" sz="1200" kern="1200" dirty="0" smtClean="0">
                <a:solidFill>
                  <a:schemeClr val="tx1"/>
                </a:solidFill>
                <a:latin typeface="+mn-lt"/>
                <a:ea typeface="+mn-ea"/>
                <a:cs typeface="+mn-cs"/>
              </a:rPr>
              <a:t>POS) represent a </a:t>
            </a:r>
            <a:r>
              <a:rPr lang="en-US" sz="1200" b="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sequence of coursework based on a student’s interest and career goal.</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Programs of Study contain lots of helpful information, including the core courses and career-related electives in high school that will help prepare students for their career goals.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POS are based upon the Recommended High School Graduation Plan and can easily be adapted for the Distinguished Achievement High School Graduation Plan.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Family and Community</a:t>
            </a:r>
            <a:r>
              <a:rPr lang="en-US" sz="1200" kern="1200" baseline="0" dirty="0" smtClean="0">
                <a:solidFill>
                  <a:schemeClr val="tx1"/>
                </a:solidFill>
                <a:latin typeface="+mn-lt"/>
                <a:ea typeface="+mn-ea"/>
                <a:cs typeface="+mn-cs"/>
              </a:rPr>
              <a:t> Services is one of the </a:t>
            </a:r>
            <a:r>
              <a:rPr lang="en-US" sz="1200" kern="1200" dirty="0" smtClean="0">
                <a:solidFill>
                  <a:schemeClr val="tx1"/>
                </a:solidFill>
                <a:latin typeface="+mn-lt"/>
                <a:ea typeface="+mn-ea"/>
                <a:cs typeface="+mn-cs"/>
              </a:rPr>
              <a:t>Programs of Study for the Human</a:t>
            </a:r>
            <a:r>
              <a:rPr lang="en-US" sz="1200" kern="1200" baseline="0" dirty="0" smtClean="0">
                <a:solidFill>
                  <a:schemeClr val="tx1"/>
                </a:solidFill>
                <a:latin typeface="+mn-lt"/>
                <a:ea typeface="+mn-ea"/>
                <a:cs typeface="+mn-cs"/>
              </a:rPr>
              <a:t> Services Cluster </a:t>
            </a:r>
            <a:r>
              <a:rPr lang="en-US" sz="1200" kern="1200" dirty="0" smtClean="0">
                <a:solidFill>
                  <a:schemeClr val="tx1"/>
                </a:solidFill>
                <a:latin typeface="+mn-lt"/>
                <a:ea typeface="+mn-ea"/>
                <a:cs typeface="+mn-cs"/>
              </a:rPr>
              <a:t>and has three models for this career cluster.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schools</a:t>
            </a:r>
            <a:r>
              <a:rPr lang="en-US" sz="1200" kern="1200" baseline="0" dirty="0" smtClean="0">
                <a:solidFill>
                  <a:schemeClr val="tx1"/>
                </a:solidFill>
                <a:latin typeface="+mn-lt"/>
                <a:ea typeface="+mn-ea"/>
                <a:cs typeface="+mn-cs"/>
              </a:rPr>
              <a:t> are different and may choose to follow other Programs of Study.  Be sure to tell students what your school has to offer.</a:t>
            </a:r>
          </a:p>
          <a:p>
            <a:endParaRPr lang="en-US" sz="120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See Programs of Study Models for </a:t>
            </a:r>
            <a:r>
              <a:rPr lang="en-US" b="1" baseline="0" dirty="0" smtClean="0"/>
              <a:t>Dietitian, Geriatric Care Manager </a:t>
            </a:r>
            <a:r>
              <a:rPr lang="en-US" b="0" baseline="0" dirty="0" smtClean="0"/>
              <a:t>and</a:t>
            </a:r>
            <a:r>
              <a:rPr lang="en-US" b="1" baseline="0" dirty="0" smtClean="0"/>
              <a:t> Social and Community Services Manager </a:t>
            </a:r>
            <a:r>
              <a:rPr lang="en-US" baseline="0" dirty="0" smtClean="0"/>
              <a:t>(see All Lesson Attachments tab) to follow along with the slide presentation.  The slides include information from the model in alphabetical order.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fontAlgn="base"/>
            <a:r>
              <a:rPr lang="en-US" sz="1200" b="0" i="0" kern="1200" dirty="0" smtClean="0">
                <a:solidFill>
                  <a:schemeClr val="tx1"/>
                </a:solidFill>
                <a:effectLst/>
                <a:latin typeface="+mn-lt"/>
                <a:ea typeface="+mn-ea"/>
                <a:cs typeface="+mn-cs"/>
              </a:rPr>
              <a:t>Click</a:t>
            </a:r>
            <a:r>
              <a:rPr lang="en-US" sz="1200" b="0" i="0" kern="1200" baseline="0" dirty="0" smtClean="0">
                <a:solidFill>
                  <a:schemeClr val="tx1"/>
                </a:solidFill>
                <a:effectLst/>
                <a:latin typeface="+mn-lt"/>
                <a:ea typeface="+mn-ea"/>
                <a:cs typeface="+mn-cs"/>
              </a:rPr>
              <a:t> on hyperlink to v</a:t>
            </a:r>
            <a:r>
              <a:rPr lang="en-US" sz="1200" b="0" i="0" kern="1200" dirty="0" smtClean="0">
                <a:solidFill>
                  <a:schemeClr val="tx1"/>
                </a:solidFill>
                <a:effectLst/>
                <a:latin typeface="+mn-lt"/>
                <a:ea typeface="+mn-ea"/>
                <a:cs typeface="+mn-cs"/>
              </a:rPr>
              <a:t>iew the YouTube™ video:</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Become a Personal and Home Care Aide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Assist elderly or disabled adults with daily living activities at the person’s home or in a daytime non-residential facility. Duties performed at a place of residence may include keeping house (making beds, doing laundry, washing dishes) and preparing meals. </a:t>
            </a:r>
            <a:br>
              <a:rPr lang="en-US" sz="1200" b="0" i="0"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hlinkClick r:id="rId3"/>
              </a:rPr>
              <a:t>http://youtu.be/p8HyUgDDXlE</a:t>
            </a:r>
            <a:endParaRPr lang="en-US" sz="1200" b="0" i="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49FE7DB4-7841-4D47-9464-8400B0DF9017}" type="slidenum">
              <a:rPr lang="en-US" smtClean="0"/>
              <a:pPr>
                <a:defRPr/>
              </a:pPr>
              <a:t>6</a:t>
            </a:fld>
            <a:endParaRPr lang="en-US"/>
          </a:p>
        </p:txBody>
      </p:sp>
    </p:spTree>
    <p:extLst>
      <p:ext uri="{BB962C8B-B14F-4D97-AF65-F5344CB8AC3E}">
        <p14:creationId xmlns:p14="http://schemas.microsoft.com/office/powerpoint/2010/main" val="4152296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These are recommended sequence of courses but</a:t>
            </a:r>
            <a:r>
              <a:rPr lang="en-US" baseline="0" dirty="0" smtClean="0"/>
              <a:t> _____________ (name of your school) offers _______________________.</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9FE7DB4-7841-4D47-9464-8400B0DF9017}" type="slidenum">
              <a:rPr lang="en-US" smtClean="0"/>
              <a:pPr>
                <a:defRPr/>
              </a:pPr>
              <a:t>7</a:t>
            </a:fld>
            <a:endParaRPr lang="en-US"/>
          </a:p>
        </p:txBody>
      </p:sp>
    </p:spTree>
    <p:extLst>
      <p:ext uri="{BB962C8B-B14F-4D97-AF65-F5344CB8AC3E}">
        <p14:creationId xmlns:p14="http://schemas.microsoft.com/office/powerpoint/2010/main" val="1960583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Discuss employment opportunities</a:t>
            </a:r>
            <a:r>
              <a:rPr lang="en-US" baseline="0" dirty="0" smtClean="0"/>
              <a:t> in your town or city.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9FE7DB4-7841-4D47-9464-8400B0DF9017}" type="slidenum">
              <a:rPr lang="en-US" smtClean="0"/>
              <a:pPr>
                <a:defRPr/>
              </a:pPr>
              <a:t>8</a:t>
            </a:fld>
            <a:endParaRPr lang="en-US"/>
          </a:p>
        </p:txBody>
      </p:sp>
    </p:spTree>
    <p:extLst>
      <p:ext uri="{BB962C8B-B14F-4D97-AF65-F5344CB8AC3E}">
        <p14:creationId xmlns:p14="http://schemas.microsoft.com/office/powerpoint/2010/main" val="2482262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Education never ends. Students should be aware that earning certifications will help their careers as they move up</a:t>
            </a:r>
            <a:r>
              <a:rPr lang="en-US" baseline="0" dirty="0" smtClean="0"/>
              <a:t> the ladder of success.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9FE7DB4-7841-4D47-9464-8400B0DF9017}" type="slidenum">
              <a:rPr lang="en-US" smtClean="0"/>
              <a:pPr>
                <a:defRPr/>
              </a:pPr>
              <a:t>9</a:t>
            </a:fld>
            <a:endParaRPr lang="en-US"/>
          </a:p>
        </p:txBody>
      </p:sp>
    </p:spTree>
    <p:extLst>
      <p:ext uri="{BB962C8B-B14F-4D97-AF65-F5344CB8AC3E}">
        <p14:creationId xmlns:p14="http://schemas.microsoft.com/office/powerpoint/2010/main" val="615085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Associate Degrees are generally</a:t>
            </a:r>
            <a:r>
              <a:rPr lang="en-US" baseline="0" dirty="0" smtClean="0"/>
              <a:t> t</a:t>
            </a:r>
            <a:r>
              <a:rPr lang="en-US" dirty="0" smtClean="0"/>
              <a:t>wo year programs</a:t>
            </a:r>
            <a:r>
              <a:rPr lang="en-US" baseline="0" dirty="0" smtClean="0"/>
              <a:t> at a community college.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9FE7DB4-7841-4D47-9464-8400B0DF9017}" type="slidenum">
              <a:rPr lang="en-US" smtClean="0"/>
              <a:pPr>
                <a:defRPr/>
              </a:pPr>
              <a:t>10</a:t>
            </a:fld>
            <a:endParaRPr lang="en-US"/>
          </a:p>
        </p:txBody>
      </p:sp>
    </p:spTree>
    <p:extLst>
      <p:ext uri="{BB962C8B-B14F-4D97-AF65-F5344CB8AC3E}">
        <p14:creationId xmlns:p14="http://schemas.microsoft.com/office/powerpoint/2010/main" val="3494663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FA54F5-9FBC-46A4-A463-21E9E9B5A342}" type="datetime1">
              <a:rPr lang="en-US" smtClean="0"/>
              <a:t>12/17/2013</a:t>
            </a:fld>
            <a:endParaRPr lang="en-US"/>
          </a:p>
        </p:txBody>
      </p:sp>
      <p:sp>
        <p:nvSpPr>
          <p:cNvPr id="5" name="Footer Placeholder 4"/>
          <p:cNvSpPr>
            <a:spLocks noGrp="1"/>
          </p:cNvSpPr>
          <p:nvPr>
            <p:ph type="ftr" sz="quarter" idx="11"/>
          </p:nvPr>
        </p:nvSpPr>
        <p:spPr/>
        <p:txBody>
          <a:bodyPr/>
          <a:lstStyle/>
          <a:p>
            <a:r>
              <a:rPr lang="en-US" smtClean="0"/>
              <a:t>Copyright © Texas Education Agency, 2013. All rights reserved.</a:t>
            </a:r>
            <a:endParaRPr lang="en-US"/>
          </a:p>
        </p:txBody>
      </p:sp>
      <p:sp>
        <p:nvSpPr>
          <p:cNvPr id="6" name="Slide Number Placeholder 5"/>
          <p:cNvSpPr>
            <a:spLocks noGrp="1"/>
          </p:cNvSpPr>
          <p:nvPr>
            <p:ph type="sldNum" sz="quarter" idx="12"/>
          </p:nvPr>
        </p:nvSpPr>
        <p:spPr/>
        <p:txBody>
          <a:bodyPr/>
          <a:lstStyle/>
          <a:p>
            <a:fld id="{07BB042D-3A6B-4680-A882-4F230087622B}" type="slidenum">
              <a:rPr lang="en-US" smtClean="0"/>
              <a:t>‹#›</a:t>
            </a:fld>
            <a:endParaRPr lang="en-US"/>
          </a:p>
        </p:txBody>
      </p:sp>
    </p:spTree>
    <p:extLst>
      <p:ext uri="{BB962C8B-B14F-4D97-AF65-F5344CB8AC3E}">
        <p14:creationId xmlns:p14="http://schemas.microsoft.com/office/powerpoint/2010/main" val="520033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CB806A-4196-4D7C-B5CF-84E2FC60512C}" type="datetime1">
              <a:rPr lang="en-US" smtClean="0"/>
              <a:t>12/17/2013</a:t>
            </a:fld>
            <a:endParaRPr lang="en-US"/>
          </a:p>
        </p:txBody>
      </p:sp>
      <p:sp>
        <p:nvSpPr>
          <p:cNvPr id="6" name="Footer Placeholder 5"/>
          <p:cNvSpPr>
            <a:spLocks noGrp="1"/>
          </p:cNvSpPr>
          <p:nvPr>
            <p:ph type="ftr" sz="quarter" idx="11"/>
          </p:nvPr>
        </p:nvSpPr>
        <p:spPr/>
        <p:txBody>
          <a:bodyPr/>
          <a:lstStyle/>
          <a:p>
            <a:r>
              <a:rPr lang="en-US" smtClean="0"/>
              <a:t>Copyright © Texas Education Agency, 2013. All rights reserved.</a:t>
            </a:r>
            <a:endParaRPr lang="en-US"/>
          </a:p>
        </p:txBody>
      </p:sp>
      <p:sp>
        <p:nvSpPr>
          <p:cNvPr id="7" name="Slide Number Placeholder 6"/>
          <p:cNvSpPr>
            <a:spLocks noGrp="1"/>
          </p:cNvSpPr>
          <p:nvPr>
            <p:ph type="sldNum" sz="quarter" idx="12"/>
          </p:nvPr>
        </p:nvSpPr>
        <p:spPr/>
        <p:txBody>
          <a:bodyPr/>
          <a:lstStyle/>
          <a:p>
            <a:fld id="{07BB042D-3A6B-4680-A882-4F230087622B}" type="slidenum">
              <a:rPr lang="en-US" smtClean="0"/>
              <a:t>‹#›</a:t>
            </a:fld>
            <a:endParaRPr lang="en-US"/>
          </a:p>
        </p:txBody>
      </p:sp>
    </p:spTree>
    <p:extLst>
      <p:ext uri="{BB962C8B-B14F-4D97-AF65-F5344CB8AC3E}">
        <p14:creationId xmlns:p14="http://schemas.microsoft.com/office/powerpoint/2010/main" val="1334753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57E1B0-4664-4555-AF99-1E50FBA1D26A}" type="datetime1">
              <a:rPr lang="en-US" smtClean="0"/>
              <a:t>12/17/2013</a:t>
            </a:fld>
            <a:endParaRPr lang="en-US"/>
          </a:p>
        </p:txBody>
      </p:sp>
      <p:sp>
        <p:nvSpPr>
          <p:cNvPr id="5" name="Footer Placeholder 4"/>
          <p:cNvSpPr>
            <a:spLocks noGrp="1"/>
          </p:cNvSpPr>
          <p:nvPr>
            <p:ph type="ftr" sz="quarter" idx="11"/>
          </p:nvPr>
        </p:nvSpPr>
        <p:spPr/>
        <p:txBody>
          <a:bodyPr/>
          <a:lstStyle/>
          <a:p>
            <a:r>
              <a:rPr lang="en-US" smtClean="0"/>
              <a:t>Copyright © Texas Education Agency, 2013. All rights reserved.</a:t>
            </a:r>
            <a:endParaRPr lang="en-US"/>
          </a:p>
        </p:txBody>
      </p:sp>
      <p:sp>
        <p:nvSpPr>
          <p:cNvPr id="6" name="Slide Number Placeholder 5"/>
          <p:cNvSpPr>
            <a:spLocks noGrp="1"/>
          </p:cNvSpPr>
          <p:nvPr>
            <p:ph type="sldNum" sz="quarter" idx="12"/>
          </p:nvPr>
        </p:nvSpPr>
        <p:spPr/>
        <p:txBody>
          <a:bodyPr/>
          <a:lstStyle/>
          <a:p>
            <a:fld id="{07BB042D-3A6B-4680-A882-4F230087622B}" type="slidenum">
              <a:rPr lang="en-US" smtClean="0"/>
              <a:t>‹#›</a:t>
            </a:fld>
            <a:endParaRPr lang="en-US"/>
          </a:p>
        </p:txBody>
      </p:sp>
    </p:spTree>
    <p:extLst>
      <p:ext uri="{BB962C8B-B14F-4D97-AF65-F5344CB8AC3E}">
        <p14:creationId xmlns:p14="http://schemas.microsoft.com/office/powerpoint/2010/main" val="4231063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69BFBD-D7F4-461E-888A-FC24B67F3AD6}" type="datetime1">
              <a:rPr lang="en-US" smtClean="0"/>
              <a:t>12/17/2013</a:t>
            </a:fld>
            <a:endParaRPr lang="en-US"/>
          </a:p>
        </p:txBody>
      </p:sp>
      <p:sp>
        <p:nvSpPr>
          <p:cNvPr id="5" name="Footer Placeholder 4"/>
          <p:cNvSpPr>
            <a:spLocks noGrp="1"/>
          </p:cNvSpPr>
          <p:nvPr>
            <p:ph type="ftr" sz="quarter" idx="11"/>
          </p:nvPr>
        </p:nvSpPr>
        <p:spPr/>
        <p:txBody>
          <a:bodyPr/>
          <a:lstStyle/>
          <a:p>
            <a:r>
              <a:rPr lang="en-US" smtClean="0"/>
              <a:t>Copyright © Texas Education Agency, 2013. All rights reserved.</a:t>
            </a:r>
            <a:endParaRPr lang="en-US"/>
          </a:p>
        </p:txBody>
      </p:sp>
      <p:sp>
        <p:nvSpPr>
          <p:cNvPr id="6" name="Slide Number Placeholder 5"/>
          <p:cNvSpPr>
            <a:spLocks noGrp="1"/>
          </p:cNvSpPr>
          <p:nvPr>
            <p:ph type="sldNum" sz="quarter" idx="12"/>
          </p:nvPr>
        </p:nvSpPr>
        <p:spPr/>
        <p:txBody>
          <a:bodyPr/>
          <a:lstStyle/>
          <a:p>
            <a:fld id="{07BB042D-3A6B-4680-A882-4F230087622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55086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5FB799-9198-4AC3-B223-D41B70047FC2}" type="datetime1">
              <a:rPr lang="en-US" smtClean="0"/>
              <a:t>12/17/2013</a:t>
            </a:fld>
            <a:endParaRPr lang="en-US"/>
          </a:p>
        </p:txBody>
      </p:sp>
      <p:sp>
        <p:nvSpPr>
          <p:cNvPr id="5" name="Footer Placeholder 4"/>
          <p:cNvSpPr>
            <a:spLocks noGrp="1"/>
          </p:cNvSpPr>
          <p:nvPr>
            <p:ph type="ftr" sz="quarter" idx="11"/>
          </p:nvPr>
        </p:nvSpPr>
        <p:spPr/>
        <p:txBody>
          <a:bodyPr/>
          <a:lstStyle/>
          <a:p>
            <a:r>
              <a:rPr lang="en-US" smtClean="0"/>
              <a:t>Copyright © Texas Education Agency, 2013. All rights reserved.</a:t>
            </a:r>
            <a:endParaRPr lang="en-US"/>
          </a:p>
        </p:txBody>
      </p:sp>
      <p:sp>
        <p:nvSpPr>
          <p:cNvPr id="6" name="Slide Number Placeholder 5"/>
          <p:cNvSpPr>
            <a:spLocks noGrp="1"/>
          </p:cNvSpPr>
          <p:nvPr>
            <p:ph type="sldNum" sz="quarter" idx="12"/>
          </p:nvPr>
        </p:nvSpPr>
        <p:spPr/>
        <p:txBody>
          <a:bodyPr/>
          <a:lstStyle/>
          <a:p>
            <a:fld id="{07BB042D-3A6B-4680-A882-4F230087622B}" type="slidenum">
              <a:rPr lang="en-US" smtClean="0"/>
              <a:t>‹#›</a:t>
            </a:fld>
            <a:endParaRPr lang="en-US"/>
          </a:p>
        </p:txBody>
      </p:sp>
    </p:spTree>
    <p:extLst>
      <p:ext uri="{BB962C8B-B14F-4D97-AF65-F5344CB8AC3E}">
        <p14:creationId xmlns:p14="http://schemas.microsoft.com/office/powerpoint/2010/main" val="1545180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CDEE306-DAAD-4920-A148-49B6523A10E4}" type="datetime1">
              <a:rPr lang="en-US" smtClean="0"/>
              <a:t>12/17/2013</a:t>
            </a:fld>
            <a:endParaRPr lang="en-US"/>
          </a:p>
        </p:txBody>
      </p:sp>
      <p:sp>
        <p:nvSpPr>
          <p:cNvPr id="4" name="Footer Placeholder 4"/>
          <p:cNvSpPr>
            <a:spLocks noGrp="1"/>
          </p:cNvSpPr>
          <p:nvPr>
            <p:ph type="ftr" sz="quarter" idx="11"/>
          </p:nvPr>
        </p:nvSpPr>
        <p:spPr/>
        <p:txBody>
          <a:bodyPr/>
          <a:lstStyle/>
          <a:p>
            <a:r>
              <a:rPr lang="en-US" smtClean="0"/>
              <a:t>Copyright © Texas Education Agency, 2013. All rights reserved.</a:t>
            </a:r>
            <a:endParaRPr lang="en-US"/>
          </a:p>
        </p:txBody>
      </p:sp>
      <p:sp>
        <p:nvSpPr>
          <p:cNvPr id="6" name="Slide Number Placeholder 5"/>
          <p:cNvSpPr>
            <a:spLocks noGrp="1"/>
          </p:cNvSpPr>
          <p:nvPr>
            <p:ph type="sldNum" sz="quarter" idx="12"/>
          </p:nvPr>
        </p:nvSpPr>
        <p:spPr/>
        <p:txBody>
          <a:bodyPr/>
          <a:lstStyle/>
          <a:p>
            <a:fld id="{07BB042D-3A6B-4680-A882-4F230087622B}" type="slidenum">
              <a:rPr lang="en-US" smtClean="0"/>
              <a:t>‹#›</a:t>
            </a:fld>
            <a:endParaRPr lang="en-US"/>
          </a:p>
        </p:txBody>
      </p:sp>
    </p:spTree>
    <p:extLst>
      <p:ext uri="{BB962C8B-B14F-4D97-AF65-F5344CB8AC3E}">
        <p14:creationId xmlns:p14="http://schemas.microsoft.com/office/powerpoint/2010/main" val="3983939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F6EFF30-97F6-41BC-8A1F-52269DE73155}" type="datetime1">
              <a:rPr lang="en-US" smtClean="0"/>
              <a:t>12/17/2013</a:t>
            </a:fld>
            <a:endParaRPr lang="en-US"/>
          </a:p>
        </p:txBody>
      </p:sp>
      <p:sp>
        <p:nvSpPr>
          <p:cNvPr id="4" name="Footer Placeholder 4"/>
          <p:cNvSpPr>
            <a:spLocks noGrp="1"/>
          </p:cNvSpPr>
          <p:nvPr>
            <p:ph type="ftr" sz="quarter" idx="11"/>
          </p:nvPr>
        </p:nvSpPr>
        <p:spPr/>
        <p:txBody>
          <a:bodyPr/>
          <a:lstStyle/>
          <a:p>
            <a:r>
              <a:rPr lang="en-US" smtClean="0"/>
              <a:t>Copyright © Texas Education Agency, 2013. All rights reserved.</a:t>
            </a:r>
            <a:endParaRPr lang="en-US"/>
          </a:p>
        </p:txBody>
      </p:sp>
      <p:sp>
        <p:nvSpPr>
          <p:cNvPr id="6" name="Slide Number Placeholder 5"/>
          <p:cNvSpPr>
            <a:spLocks noGrp="1"/>
          </p:cNvSpPr>
          <p:nvPr>
            <p:ph type="sldNum" sz="quarter" idx="12"/>
          </p:nvPr>
        </p:nvSpPr>
        <p:spPr/>
        <p:txBody>
          <a:bodyPr/>
          <a:lstStyle/>
          <a:p>
            <a:fld id="{07BB042D-3A6B-4680-A882-4F230087622B}" type="slidenum">
              <a:rPr lang="en-US" smtClean="0"/>
              <a:t>‹#›</a:t>
            </a:fld>
            <a:endParaRPr lang="en-US"/>
          </a:p>
        </p:txBody>
      </p:sp>
    </p:spTree>
    <p:extLst>
      <p:ext uri="{BB962C8B-B14F-4D97-AF65-F5344CB8AC3E}">
        <p14:creationId xmlns:p14="http://schemas.microsoft.com/office/powerpoint/2010/main" val="47390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B24C24-CF7C-4951-A91A-3C29F90964B0}" type="datetime1">
              <a:rPr lang="en-US" smtClean="0"/>
              <a:t>12/17/2013</a:t>
            </a:fld>
            <a:endParaRPr lang="en-US"/>
          </a:p>
        </p:txBody>
      </p:sp>
      <p:sp>
        <p:nvSpPr>
          <p:cNvPr id="5" name="Footer Placeholder 4"/>
          <p:cNvSpPr>
            <a:spLocks noGrp="1"/>
          </p:cNvSpPr>
          <p:nvPr>
            <p:ph type="ftr" sz="quarter" idx="11"/>
          </p:nvPr>
        </p:nvSpPr>
        <p:spPr/>
        <p:txBody>
          <a:bodyPr/>
          <a:lstStyle/>
          <a:p>
            <a:r>
              <a:rPr lang="en-US" smtClean="0"/>
              <a:t>Copyright © Texas Education Agency, 2013. All rights reserved.</a:t>
            </a:r>
            <a:endParaRPr lang="en-US"/>
          </a:p>
        </p:txBody>
      </p:sp>
      <p:sp>
        <p:nvSpPr>
          <p:cNvPr id="6" name="Slide Number Placeholder 5"/>
          <p:cNvSpPr>
            <a:spLocks noGrp="1"/>
          </p:cNvSpPr>
          <p:nvPr>
            <p:ph type="sldNum" sz="quarter" idx="12"/>
          </p:nvPr>
        </p:nvSpPr>
        <p:spPr/>
        <p:txBody>
          <a:bodyPr/>
          <a:lstStyle/>
          <a:p>
            <a:fld id="{07BB042D-3A6B-4680-A882-4F230087622B}" type="slidenum">
              <a:rPr lang="en-US" smtClean="0"/>
              <a:t>‹#›</a:t>
            </a:fld>
            <a:endParaRPr lang="en-US"/>
          </a:p>
        </p:txBody>
      </p:sp>
    </p:spTree>
    <p:extLst>
      <p:ext uri="{BB962C8B-B14F-4D97-AF65-F5344CB8AC3E}">
        <p14:creationId xmlns:p14="http://schemas.microsoft.com/office/powerpoint/2010/main" val="468558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D09B58-1F3D-453E-8D96-68514132CD6B}" type="datetime1">
              <a:rPr lang="en-US" smtClean="0"/>
              <a:t>12/17/2013</a:t>
            </a:fld>
            <a:endParaRPr lang="en-US"/>
          </a:p>
        </p:txBody>
      </p:sp>
      <p:sp>
        <p:nvSpPr>
          <p:cNvPr id="5" name="Footer Placeholder 4"/>
          <p:cNvSpPr>
            <a:spLocks noGrp="1"/>
          </p:cNvSpPr>
          <p:nvPr>
            <p:ph type="ftr" sz="quarter" idx="11"/>
          </p:nvPr>
        </p:nvSpPr>
        <p:spPr/>
        <p:txBody>
          <a:bodyPr/>
          <a:lstStyle/>
          <a:p>
            <a:r>
              <a:rPr lang="en-US" smtClean="0"/>
              <a:t>Copyright © Texas Education Agency, 2013. All rights reserved.</a:t>
            </a:r>
            <a:endParaRPr lang="en-US"/>
          </a:p>
        </p:txBody>
      </p:sp>
      <p:sp>
        <p:nvSpPr>
          <p:cNvPr id="6" name="Slide Number Placeholder 5"/>
          <p:cNvSpPr>
            <a:spLocks noGrp="1"/>
          </p:cNvSpPr>
          <p:nvPr>
            <p:ph type="sldNum" sz="quarter" idx="12"/>
          </p:nvPr>
        </p:nvSpPr>
        <p:spPr/>
        <p:txBody>
          <a:bodyPr/>
          <a:lstStyle/>
          <a:p>
            <a:fld id="{07BB042D-3A6B-4680-A882-4F230087622B}" type="slidenum">
              <a:rPr lang="en-US" smtClean="0"/>
              <a:t>‹#›</a:t>
            </a:fld>
            <a:endParaRPr lang="en-US"/>
          </a:p>
        </p:txBody>
      </p:sp>
    </p:spTree>
    <p:extLst>
      <p:ext uri="{BB962C8B-B14F-4D97-AF65-F5344CB8AC3E}">
        <p14:creationId xmlns:p14="http://schemas.microsoft.com/office/powerpoint/2010/main" val="42506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FD6F416-DD06-4615-BF51-21E039E16B52}" type="datetime1">
              <a:rPr lang="en-US" smtClean="0"/>
              <a:t>12/17/2013</a:t>
            </a:fld>
            <a:endParaRPr lang="en-US"/>
          </a:p>
        </p:txBody>
      </p:sp>
      <p:sp>
        <p:nvSpPr>
          <p:cNvPr id="5" name="Footer Placeholder 4"/>
          <p:cNvSpPr>
            <a:spLocks noGrp="1"/>
          </p:cNvSpPr>
          <p:nvPr>
            <p:ph type="ftr" sz="quarter" idx="11"/>
          </p:nvPr>
        </p:nvSpPr>
        <p:spPr/>
        <p:txBody>
          <a:bodyPr/>
          <a:lstStyle/>
          <a:p>
            <a:r>
              <a:rPr lang="en-US" smtClean="0"/>
              <a:t>Copyright © Texas Education Agency, 2013. All rights reserved.</a:t>
            </a:r>
            <a:endParaRPr lang="en-US"/>
          </a:p>
        </p:txBody>
      </p:sp>
      <p:sp>
        <p:nvSpPr>
          <p:cNvPr id="6" name="Slide Number Placeholder 5"/>
          <p:cNvSpPr>
            <a:spLocks noGrp="1"/>
          </p:cNvSpPr>
          <p:nvPr>
            <p:ph type="sldNum" sz="quarter" idx="12"/>
          </p:nvPr>
        </p:nvSpPr>
        <p:spPr/>
        <p:txBody>
          <a:bodyPr/>
          <a:lstStyle/>
          <a:p>
            <a:fld id="{07BB042D-3A6B-4680-A882-4F230087622B}" type="slidenum">
              <a:rPr lang="en-US" smtClean="0"/>
              <a:t>‹#›</a:t>
            </a:fld>
            <a:endParaRPr lang="en-US"/>
          </a:p>
        </p:txBody>
      </p:sp>
    </p:spTree>
    <p:extLst>
      <p:ext uri="{BB962C8B-B14F-4D97-AF65-F5344CB8AC3E}">
        <p14:creationId xmlns:p14="http://schemas.microsoft.com/office/powerpoint/2010/main" val="1156288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43C67-D3A1-43E7-A45A-23331C822709}" type="datetime1">
              <a:rPr lang="en-US" smtClean="0"/>
              <a:t>12/17/2013</a:t>
            </a:fld>
            <a:endParaRPr lang="en-US"/>
          </a:p>
        </p:txBody>
      </p:sp>
      <p:sp>
        <p:nvSpPr>
          <p:cNvPr id="5" name="Footer Placeholder 4"/>
          <p:cNvSpPr>
            <a:spLocks noGrp="1"/>
          </p:cNvSpPr>
          <p:nvPr>
            <p:ph type="ftr" sz="quarter" idx="11"/>
          </p:nvPr>
        </p:nvSpPr>
        <p:spPr/>
        <p:txBody>
          <a:bodyPr/>
          <a:lstStyle/>
          <a:p>
            <a:r>
              <a:rPr lang="en-US" smtClean="0"/>
              <a:t>Copyright © Texas Education Agency, 2013. All rights reserved.</a:t>
            </a:r>
            <a:endParaRPr lang="en-US"/>
          </a:p>
        </p:txBody>
      </p:sp>
      <p:sp>
        <p:nvSpPr>
          <p:cNvPr id="6" name="Slide Number Placeholder 5"/>
          <p:cNvSpPr>
            <a:spLocks noGrp="1"/>
          </p:cNvSpPr>
          <p:nvPr>
            <p:ph type="sldNum" sz="quarter" idx="12"/>
          </p:nvPr>
        </p:nvSpPr>
        <p:spPr/>
        <p:txBody>
          <a:bodyPr/>
          <a:lstStyle/>
          <a:p>
            <a:fld id="{07BB042D-3A6B-4680-A882-4F230087622B}" type="slidenum">
              <a:rPr lang="en-US" smtClean="0"/>
              <a:t>‹#›</a:t>
            </a:fld>
            <a:endParaRPr lang="en-US"/>
          </a:p>
        </p:txBody>
      </p:sp>
    </p:spTree>
    <p:extLst>
      <p:ext uri="{BB962C8B-B14F-4D97-AF65-F5344CB8AC3E}">
        <p14:creationId xmlns:p14="http://schemas.microsoft.com/office/powerpoint/2010/main" val="3843772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29820E-E364-477D-80A8-C6CDEBDFC12F}" type="datetime1">
              <a:rPr lang="en-US" smtClean="0"/>
              <a:t>12/17/2013</a:t>
            </a:fld>
            <a:endParaRPr lang="en-US"/>
          </a:p>
        </p:txBody>
      </p:sp>
      <p:sp>
        <p:nvSpPr>
          <p:cNvPr id="6" name="Footer Placeholder 5"/>
          <p:cNvSpPr>
            <a:spLocks noGrp="1"/>
          </p:cNvSpPr>
          <p:nvPr>
            <p:ph type="ftr" sz="quarter" idx="11"/>
          </p:nvPr>
        </p:nvSpPr>
        <p:spPr/>
        <p:txBody>
          <a:bodyPr/>
          <a:lstStyle/>
          <a:p>
            <a:r>
              <a:rPr lang="en-US" smtClean="0"/>
              <a:t>Copyright © Texas Education Agency, 2013. All rights reserved.</a:t>
            </a:r>
            <a:endParaRPr lang="en-US"/>
          </a:p>
        </p:txBody>
      </p:sp>
      <p:sp>
        <p:nvSpPr>
          <p:cNvPr id="7" name="Slide Number Placeholder 6"/>
          <p:cNvSpPr>
            <a:spLocks noGrp="1"/>
          </p:cNvSpPr>
          <p:nvPr>
            <p:ph type="sldNum" sz="quarter" idx="12"/>
          </p:nvPr>
        </p:nvSpPr>
        <p:spPr/>
        <p:txBody>
          <a:bodyPr/>
          <a:lstStyle/>
          <a:p>
            <a:fld id="{07BB042D-3A6B-4680-A882-4F230087622B}" type="slidenum">
              <a:rPr lang="en-US" smtClean="0"/>
              <a:t>‹#›</a:t>
            </a:fld>
            <a:endParaRPr lang="en-US"/>
          </a:p>
        </p:txBody>
      </p:sp>
    </p:spTree>
    <p:extLst>
      <p:ext uri="{BB962C8B-B14F-4D97-AF65-F5344CB8AC3E}">
        <p14:creationId xmlns:p14="http://schemas.microsoft.com/office/powerpoint/2010/main" val="3017126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C16FBE-1CDF-414A-B226-AF467D082DDF}" type="datetime1">
              <a:rPr lang="en-US" smtClean="0"/>
              <a:t>12/17/2013</a:t>
            </a:fld>
            <a:endParaRPr lang="en-US"/>
          </a:p>
        </p:txBody>
      </p:sp>
      <p:sp>
        <p:nvSpPr>
          <p:cNvPr id="8" name="Footer Placeholder 7"/>
          <p:cNvSpPr>
            <a:spLocks noGrp="1"/>
          </p:cNvSpPr>
          <p:nvPr>
            <p:ph type="ftr" sz="quarter" idx="11"/>
          </p:nvPr>
        </p:nvSpPr>
        <p:spPr/>
        <p:txBody>
          <a:bodyPr/>
          <a:lstStyle/>
          <a:p>
            <a:r>
              <a:rPr lang="en-US" smtClean="0"/>
              <a:t>Copyright © Texas Education Agency, 2013. All rights reserved.</a:t>
            </a:r>
            <a:endParaRPr lang="en-US"/>
          </a:p>
        </p:txBody>
      </p:sp>
      <p:sp>
        <p:nvSpPr>
          <p:cNvPr id="9" name="Slide Number Placeholder 8"/>
          <p:cNvSpPr>
            <a:spLocks noGrp="1"/>
          </p:cNvSpPr>
          <p:nvPr>
            <p:ph type="sldNum" sz="quarter" idx="12"/>
          </p:nvPr>
        </p:nvSpPr>
        <p:spPr/>
        <p:txBody>
          <a:bodyPr/>
          <a:lstStyle/>
          <a:p>
            <a:fld id="{07BB042D-3A6B-4680-A882-4F230087622B}" type="slidenum">
              <a:rPr lang="en-US" smtClean="0"/>
              <a:t>‹#›</a:t>
            </a:fld>
            <a:endParaRPr lang="en-US"/>
          </a:p>
        </p:txBody>
      </p:sp>
    </p:spTree>
    <p:extLst>
      <p:ext uri="{BB962C8B-B14F-4D97-AF65-F5344CB8AC3E}">
        <p14:creationId xmlns:p14="http://schemas.microsoft.com/office/powerpoint/2010/main" val="139446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8FD3007-610B-46D7-BC28-B71DCDFFC3F7}" type="datetime1">
              <a:rPr lang="en-US" smtClean="0"/>
              <a:t>12/17/2013</a:t>
            </a:fld>
            <a:endParaRPr lang="en-US"/>
          </a:p>
        </p:txBody>
      </p:sp>
      <p:sp>
        <p:nvSpPr>
          <p:cNvPr id="5" name="Footer Placeholder 3"/>
          <p:cNvSpPr>
            <a:spLocks noGrp="1"/>
          </p:cNvSpPr>
          <p:nvPr>
            <p:ph type="ftr" sz="quarter" idx="11"/>
          </p:nvPr>
        </p:nvSpPr>
        <p:spPr/>
        <p:txBody>
          <a:bodyPr/>
          <a:lstStyle/>
          <a:p>
            <a:r>
              <a:rPr lang="en-US" smtClean="0"/>
              <a:t>Copyright © Texas Education Agency, 2013. All rights reserved.</a:t>
            </a:r>
            <a:endParaRPr lang="en-US"/>
          </a:p>
        </p:txBody>
      </p:sp>
      <p:sp>
        <p:nvSpPr>
          <p:cNvPr id="6" name="Slide Number Placeholder 4"/>
          <p:cNvSpPr>
            <a:spLocks noGrp="1"/>
          </p:cNvSpPr>
          <p:nvPr>
            <p:ph type="sldNum" sz="quarter" idx="12"/>
          </p:nvPr>
        </p:nvSpPr>
        <p:spPr/>
        <p:txBody>
          <a:bodyPr/>
          <a:lstStyle/>
          <a:p>
            <a:fld id="{07BB042D-3A6B-4680-A882-4F230087622B}" type="slidenum">
              <a:rPr lang="en-US" smtClean="0"/>
              <a:t>‹#›</a:t>
            </a:fld>
            <a:endParaRPr lang="en-US"/>
          </a:p>
        </p:txBody>
      </p:sp>
    </p:spTree>
    <p:extLst>
      <p:ext uri="{BB962C8B-B14F-4D97-AF65-F5344CB8AC3E}">
        <p14:creationId xmlns:p14="http://schemas.microsoft.com/office/powerpoint/2010/main" val="146816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D677BB1-6EE0-488F-AE97-70B068762A4E}" type="datetime1">
              <a:rPr lang="en-US" smtClean="0"/>
              <a:t>12/17/2013</a:t>
            </a:fld>
            <a:endParaRPr lang="en-US"/>
          </a:p>
        </p:txBody>
      </p:sp>
      <p:sp>
        <p:nvSpPr>
          <p:cNvPr id="5" name="Footer Placeholder 2"/>
          <p:cNvSpPr>
            <a:spLocks noGrp="1"/>
          </p:cNvSpPr>
          <p:nvPr>
            <p:ph type="ftr" sz="quarter" idx="11"/>
          </p:nvPr>
        </p:nvSpPr>
        <p:spPr/>
        <p:txBody>
          <a:bodyPr/>
          <a:lstStyle/>
          <a:p>
            <a:r>
              <a:rPr lang="en-US" smtClean="0"/>
              <a:t>Copyright © Texas Education Agency, 2013. All rights reserved.</a:t>
            </a:r>
            <a:endParaRPr lang="en-US"/>
          </a:p>
        </p:txBody>
      </p:sp>
      <p:sp>
        <p:nvSpPr>
          <p:cNvPr id="6" name="Slide Number Placeholder 3"/>
          <p:cNvSpPr>
            <a:spLocks noGrp="1"/>
          </p:cNvSpPr>
          <p:nvPr>
            <p:ph type="sldNum" sz="quarter" idx="12"/>
          </p:nvPr>
        </p:nvSpPr>
        <p:spPr/>
        <p:txBody>
          <a:bodyPr/>
          <a:lstStyle/>
          <a:p>
            <a:fld id="{07BB042D-3A6B-4680-A882-4F230087622B}" type="slidenum">
              <a:rPr lang="en-US" smtClean="0"/>
              <a:t>‹#›</a:t>
            </a:fld>
            <a:endParaRPr lang="en-US"/>
          </a:p>
        </p:txBody>
      </p:sp>
    </p:spTree>
    <p:extLst>
      <p:ext uri="{BB962C8B-B14F-4D97-AF65-F5344CB8AC3E}">
        <p14:creationId xmlns:p14="http://schemas.microsoft.com/office/powerpoint/2010/main" val="2173113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023D1F0-2714-4F63-927F-A99E66829121}" type="datetime1">
              <a:rPr lang="en-US" smtClean="0"/>
              <a:t>12/17/2013</a:t>
            </a:fld>
            <a:endParaRPr lang="en-US"/>
          </a:p>
        </p:txBody>
      </p:sp>
      <p:sp>
        <p:nvSpPr>
          <p:cNvPr id="5" name="Footer Placeholder 5"/>
          <p:cNvSpPr>
            <a:spLocks noGrp="1"/>
          </p:cNvSpPr>
          <p:nvPr>
            <p:ph type="ftr" sz="quarter" idx="11"/>
          </p:nvPr>
        </p:nvSpPr>
        <p:spPr/>
        <p:txBody>
          <a:bodyPr/>
          <a:lstStyle/>
          <a:p>
            <a:r>
              <a:rPr lang="en-US" smtClean="0"/>
              <a:t>Copyright © Texas Education Agency, 2013. All rights reserved.</a:t>
            </a:r>
            <a:endParaRPr lang="en-US"/>
          </a:p>
        </p:txBody>
      </p:sp>
      <p:sp>
        <p:nvSpPr>
          <p:cNvPr id="6" name="Slide Number Placeholder 6"/>
          <p:cNvSpPr>
            <a:spLocks noGrp="1"/>
          </p:cNvSpPr>
          <p:nvPr>
            <p:ph type="sldNum" sz="quarter" idx="12"/>
          </p:nvPr>
        </p:nvSpPr>
        <p:spPr/>
        <p:txBody>
          <a:bodyPr/>
          <a:lstStyle/>
          <a:p>
            <a:fld id="{07BB042D-3A6B-4680-A882-4F230087622B}" type="slidenum">
              <a:rPr lang="en-US" smtClean="0"/>
              <a:t>‹#›</a:t>
            </a:fld>
            <a:endParaRPr lang="en-US"/>
          </a:p>
        </p:txBody>
      </p:sp>
    </p:spTree>
    <p:extLst>
      <p:ext uri="{BB962C8B-B14F-4D97-AF65-F5344CB8AC3E}">
        <p14:creationId xmlns:p14="http://schemas.microsoft.com/office/powerpoint/2010/main" val="33513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529101-4729-43BC-AB59-6B645C7A58CA}" type="datetime1">
              <a:rPr lang="en-US" smtClean="0"/>
              <a:t>12/17/2013</a:t>
            </a:fld>
            <a:endParaRPr lang="en-US"/>
          </a:p>
        </p:txBody>
      </p:sp>
      <p:sp>
        <p:nvSpPr>
          <p:cNvPr id="6" name="Footer Placeholder 5"/>
          <p:cNvSpPr>
            <a:spLocks noGrp="1"/>
          </p:cNvSpPr>
          <p:nvPr>
            <p:ph type="ftr" sz="quarter" idx="11"/>
          </p:nvPr>
        </p:nvSpPr>
        <p:spPr/>
        <p:txBody>
          <a:bodyPr/>
          <a:lstStyle/>
          <a:p>
            <a:r>
              <a:rPr lang="en-US" smtClean="0"/>
              <a:t>Copyright © Texas Education Agency, 2013. All rights reserved.</a:t>
            </a:r>
            <a:endParaRPr lang="en-US"/>
          </a:p>
        </p:txBody>
      </p:sp>
      <p:sp>
        <p:nvSpPr>
          <p:cNvPr id="7" name="Slide Number Placeholder 6"/>
          <p:cNvSpPr>
            <a:spLocks noGrp="1"/>
          </p:cNvSpPr>
          <p:nvPr>
            <p:ph type="sldNum" sz="quarter" idx="12"/>
          </p:nvPr>
        </p:nvSpPr>
        <p:spPr/>
        <p:txBody>
          <a:bodyPr/>
          <a:lstStyle/>
          <a:p>
            <a:fld id="{07BB042D-3A6B-4680-A882-4F230087622B}" type="slidenum">
              <a:rPr lang="en-US" smtClean="0"/>
              <a:t>‹#›</a:t>
            </a:fld>
            <a:endParaRPr lang="en-US"/>
          </a:p>
        </p:txBody>
      </p:sp>
    </p:spTree>
    <p:extLst>
      <p:ext uri="{BB962C8B-B14F-4D97-AF65-F5344CB8AC3E}">
        <p14:creationId xmlns:p14="http://schemas.microsoft.com/office/powerpoint/2010/main" val="1903687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25FFEC8-D4A2-41CC-8250-76638C9D1374}" type="datetime1">
              <a:rPr lang="en-US" smtClean="0"/>
              <a:t>12/17/2013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Copyright © Texas Education Agency, 2013. All rights reserved.</a:t>
            </a:r>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7BB042D-3A6B-4680-A882-4F230087622B}" type="slidenum">
              <a:rPr lang="en-US" smtClean="0"/>
              <a:t>‹#›</a:t>
            </a:fld>
            <a:endParaRPr lang="en-US"/>
          </a:p>
        </p:txBody>
      </p:sp>
    </p:spTree>
    <p:extLst>
      <p:ext uri="{BB962C8B-B14F-4D97-AF65-F5344CB8AC3E}">
        <p14:creationId xmlns:p14="http://schemas.microsoft.com/office/powerpoint/2010/main" val="230007478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copyrights@tea.state.tx.u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chievetexas.org/" TargetMode="External"/><Relationship Id="rId7" Type="http://schemas.openxmlformats.org/officeDocument/2006/relationships/hyperlink" Target="http://youtu.be/p8HyUgDDXl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onetonline.org/find/career?c=10&amp;g=G" TargetMode="External"/><Relationship Id="rId5" Type="http://schemas.openxmlformats.org/officeDocument/2006/relationships/hyperlink" Target="http://www.mynextmove.org/" TargetMode="External"/><Relationship Id="rId4" Type="http://schemas.openxmlformats.org/officeDocument/2006/relationships/hyperlink" Target="http://www.careertech.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youtu.be/p8HyUgDDXl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wmf"/><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92835" y="1954775"/>
            <a:ext cx="8825658" cy="3329581"/>
          </a:xfrm>
        </p:spPr>
        <p:txBody>
          <a:bodyPr/>
          <a:lstStyle/>
          <a:p>
            <a:pPr algn="ctr"/>
            <a:r>
              <a:rPr lang="en-US" sz="6000" dirty="0" smtClean="0"/>
              <a:t>Exploring Careers in Family and Community Services</a:t>
            </a:r>
            <a:endParaRPr lang="en-US" sz="6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6717" y="118101"/>
            <a:ext cx="3578566" cy="2284384"/>
          </a:xfrm>
          <a:prstGeom prst="rect">
            <a:avLst/>
          </a:prstGeom>
        </p:spPr>
      </p:pic>
    </p:spTree>
    <p:extLst>
      <p:ext uri="{BB962C8B-B14F-4D97-AF65-F5344CB8AC3E}">
        <p14:creationId xmlns:p14="http://schemas.microsoft.com/office/powerpoint/2010/main" val="1082710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Associate Degrees</a:t>
            </a:r>
            <a:endParaRPr lang="en-US" dirty="0"/>
          </a:p>
        </p:txBody>
      </p:sp>
      <p:sp>
        <p:nvSpPr>
          <p:cNvPr id="9" name="Text Placeholder 8"/>
          <p:cNvSpPr>
            <a:spLocks noGrp="1"/>
          </p:cNvSpPr>
          <p:nvPr>
            <p:ph type="body" sz="half" idx="15"/>
          </p:nvPr>
        </p:nvSpPr>
        <p:spPr>
          <a:xfrm>
            <a:off x="652463" y="2202974"/>
            <a:ext cx="2927350" cy="3589338"/>
          </a:xfrm>
        </p:spPr>
        <p:txBody>
          <a:bodyPr/>
          <a:lstStyle/>
          <a:p>
            <a:r>
              <a:rPr lang="en-US" dirty="0"/>
              <a:t>Administrative and Secretarial Services</a:t>
            </a:r>
          </a:p>
          <a:p>
            <a:r>
              <a:rPr lang="en-US" dirty="0"/>
              <a:t>Behavioral Sciences</a:t>
            </a:r>
          </a:p>
          <a:p>
            <a:r>
              <a:rPr lang="en-US" dirty="0"/>
              <a:t>Business Administration and Management</a:t>
            </a:r>
          </a:p>
          <a:p>
            <a:r>
              <a:rPr lang="en-US" dirty="0"/>
              <a:t>Community Health Services</a:t>
            </a:r>
          </a:p>
          <a:p>
            <a:r>
              <a:rPr lang="en-US" dirty="0"/>
              <a:t>Dietetic Technology</a:t>
            </a:r>
          </a:p>
          <a:p>
            <a:r>
              <a:rPr lang="en-US" dirty="0"/>
              <a:t>Financial Management and Services</a:t>
            </a:r>
          </a:p>
          <a:p>
            <a:r>
              <a:rPr lang="en-US" dirty="0"/>
              <a:t>Foods and Nutrition Studies</a:t>
            </a:r>
          </a:p>
          <a:p>
            <a:r>
              <a:rPr lang="en-US" dirty="0"/>
              <a:t>Health and Medical Administration Services</a:t>
            </a:r>
          </a:p>
        </p:txBody>
      </p:sp>
      <p:sp>
        <p:nvSpPr>
          <p:cNvPr id="10" name="Text Placeholder 9"/>
          <p:cNvSpPr>
            <a:spLocks noGrp="1"/>
          </p:cNvSpPr>
          <p:nvPr>
            <p:ph type="body" sz="half" idx="16"/>
          </p:nvPr>
        </p:nvSpPr>
        <p:spPr>
          <a:xfrm>
            <a:off x="3873106" y="2216620"/>
            <a:ext cx="2946794" cy="3589338"/>
          </a:xfrm>
        </p:spPr>
        <p:txBody>
          <a:bodyPr/>
          <a:lstStyle/>
          <a:p>
            <a:r>
              <a:rPr lang="en-US" dirty="0"/>
              <a:t>Individual and Family Development Studies</a:t>
            </a:r>
          </a:p>
          <a:p>
            <a:r>
              <a:rPr lang="en-US" dirty="0"/>
              <a:t>Health and Medical Administration Services</a:t>
            </a:r>
          </a:p>
          <a:p>
            <a:r>
              <a:rPr lang="en-US" dirty="0"/>
              <a:t>Mental Health Services</a:t>
            </a:r>
          </a:p>
          <a:p>
            <a:r>
              <a:rPr lang="en-US" dirty="0"/>
              <a:t>Physical Therapy Assistant</a:t>
            </a:r>
          </a:p>
          <a:p>
            <a:r>
              <a:rPr lang="en-US" dirty="0"/>
              <a:t>Psychology</a:t>
            </a:r>
          </a:p>
          <a:p>
            <a:r>
              <a:rPr lang="en-US" dirty="0"/>
              <a:t>Public Administration</a:t>
            </a:r>
          </a:p>
          <a:p>
            <a:r>
              <a:rPr lang="en-US" dirty="0"/>
              <a:t>Social Science Studies</a:t>
            </a:r>
          </a:p>
          <a:p>
            <a:r>
              <a:rPr lang="en-US" dirty="0"/>
              <a:t>Social Work</a:t>
            </a:r>
          </a:p>
          <a:p>
            <a:endParaRPr lang="en-US" dirty="0"/>
          </a:p>
        </p:txBody>
      </p:sp>
      <p:sp>
        <p:nvSpPr>
          <p:cNvPr id="8" name="Text Placeholder 7"/>
          <p:cNvSpPr>
            <a:spLocks noGrp="1"/>
          </p:cNvSpPr>
          <p:nvPr>
            <p:ph type="body" sz="quarter" idx="13"/>
          </p:nvPr>
        </p:nvSpPr>
        <p:spPr>
          <a:xfrm>
            <a:off x="7124700" y="1462581"/>
            <a:ext cx="2932113" cy="576262"/>
          </a:xfrm>
        </p:spPr>
        <p:txBody>
          <a:bodyPr/>
          <a:lstStyle/>
          <a:p>
            <a:r>
              <a:rPr lang="en-US" dirty="0" smtClean="0"/>
              <a:t>Career Options</a:t>
            </a:r>
            <a:endParaRPr lang="en-US" dirty="0"/>
          </a:p>
        </p:txBody>
      </p:sp>
      <p:sp>
        <p:nvSpPr>
          <p:cNvPr id="11" name="Text Placeholder 10"/>
          <p:cNvSpPr>
            <a:spLocks noGrp="1"/>
          </p:cNvSpPr>
          <p:nvPr>
            <p:ph type="body" sz="half" idx="17"/>
          </p:nvPr>
        </p:nvSpPr>
        <p:spPr>
          <a:xfrm>
            <a:off x="7124700" y="2189326"/>
            <a:ext cx="2932113" cy="3589338"/>
          </a:xfrm>
        </p:spPr>
        <p:txBody>
          <a:bodyPr>
            <a:normAutofit lnSpcReduction="10000"/>
          </a:bodyPr>
          <a:lstStyle/>
          <a:p>
            <a:r>
              <a:rPr lang="en-US" dirty="0"/>
              <a:t>Case Management Aide</a:t>
            </a:r>
          </a:p>
          <a:p>
            <a:r>
              <a:rPr lang="en-US" dirty="0"/>
              <a:t>Community Outreach Worker</a:t>
            </a:r>
          </a:p>
          <a:p>
            <a:r>
              <a:rPr lang="en-US" dirty="0"/>
              <a:t>Community Support Worker</a:t>
            </a:r>
          </a:p>
          <a:p>
            <a:r>
              <a:rPr lang="en-US" dirty="0"/>
              <a:t>Dietetic Technician-Registered</a:t>
            </a:r>
          </a:p>
          <a:p>
            <a:r>
              <a:rPr lang="en-US" dirty="0"/>
              <a:t>Certified Dietary Manager</a:t>
            </a:r>
          </a:p>
          <a:p>
            <a:r>
              <a:rPr lang="en-US" dirty="0"/>
              <a:t>Government - Eligibility Interviewer</a:t>
            </a:r>
          </a:p>
          <a:p>
            <a:r>
              <a:rPr lang="en-US" dirty="0"/>
              <a:t>Personal/Home Care Services Manager</a:t>
            </a:r>
          </a:p>
          <a:p>
            <a:r>
              <a:rPr lang="en-US" dirty="0"/>
              <a:t>Physical Therapist Assistant</a:t>
            </a:r>
          </a:p>
          <a:p>
            <a:r>
              <a:rPr lang="en-US" dirty="0"/>
              <a:t>Social and Human Services Assistant</a:t>
            </a:r>
          </a:p>
          <a:p>
            <a:endParaRPr lang="en-US" dirty="0"/>
          </a:p>
        </p:txBody>
      </p:sp>
      <p:sp>
        <p:nvSpPr>
          <p:cNvPr id="4" name="Footer Placeholder 3"/>
          <p:cNvSpPr>
            <a:spLocks noGrp="1"/>
          </p:cNvSpPr>
          <p:nvPr>
            <p:ph type="ftr" sz="quarter" idx="11"/>
          </p:nvPr>
        </p:nvSpPr>
        <p:spPr>
          <a:xfrm>
            <a:off x="4214301" y="6459817"/>
            <a:ext cx="3859795" cy="304801"/>
          </a:xfrm>
        </p:spPr>
        <p:txBody>
          <a:bodyPr/>
          <a:lstStyle/>
          <a:p>
            <a:pPr>
              <a:defRPr/>
            </a:pPr>
            <a:r>
              <a:rPr lang="en-US" sz="1000" dirty="0">
                <a:latin typeface="Arial" pitchFamily="34" charset="0"/>
                <a:cs typeface="Arial" pitchFamily="34" charset="0"/>
              </a:rPr>
              <a:t>  Copyright © Texas Education Agency, </a:t>
            </a:r>
            <a:r>
              <a:rPr lang="en-US" sz="1000" dirty="0" smtClean="0">
                <a:latin typeface="Arial" pitchFamily="34" charset="0"/>
                <a:cs typeface="Arial" pitchFamily="34" charset="0"/>
              </a:rPr>
              <a:t>2013 </a:t>
            </a:r>
            <a:r>
              <a:rPr lang="en-US" sz="1000" dirty="0">
                <a:latin typeface="Arial" pitchFamily="34" charset="0"/>
                <a:cs typeface="Arial" pitchFamily="34" charset="0"/>
              </a:rPr>
              <a:t>. All rights reserved. </a:t>
            </a:r>
          </a:p>
        </p:txBody>
      </p:sp>
      <p:sp>
        <p:nvSpPr>
          <p:cNvPr id="5" name="Slide Number Placeholder 4"/>
          <p:cNvSpPr>
            <a:spLocks noGrp="1"/>
          </p:cNvSpPr>
          <p:nvPr>
            <p:ph type="sldNum" sz="quarter" idx="12"/>
          </p:nvPr>
        </p:nvSpPr>
        <p:spPr/>
        <p:txBody>
          <a:bodyPr/>
          <a:lstStyle/>
          <a:p>
            <a:pPr>
              <a:defRPr/>
            </a:pPr>
            <a:fld id="{63C79F8F-8DA2-48F7-B341-3EDA9E7398D2}" type="slidenum">
              <a:rPr lang="en-US" smtClean="0"/>
              <a:pPr>
                <a:defRPr/>
              </a:pPr>
              <a:t>10</a:t>
            </a:fld>
            <a:endParaRPr lang="en-US" dirty="0"/>
          </a:p>
        </p:txBody>
      </p:sp>
    </p:spTree>
    <p:extLst>
      <p:ext uri="{BB962C8B-B14F-4D97-AF65-F5344CB8AC3E}">
        <p14:creationId xmlns:p14="http://schemas.microsoft.com/office/powerpoint/2010/main" val="2346680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Bachelor Degrees</a:t>
            </a:r>
            <a:endParaRPr lang="en-US" dirty="0"/>
          </a:p>
        </p:txBody>
      </p:sp>
      <p:sp>
        <p:nvSpPr>
          <p:cNvPr id="9" name="Text Placeholder 8"/>
          <p:cNvSpPr>
            <a:spLocks noGrp="1"/>
          </p:cNvSpPr>
          <p:nvPr>
            <p:ph type="body" sz="half" idx="15"/>
          </p:nvPr>
        </p:nvSpPr>
        <p:spPr>
          <a:xfrm>
            <a:off x="652463" y="2189328"/>
            <a:ext cx="2927350" cy="3589338"/>
          </a:xfrm>
        </p:spPr>
        <p:txBody>
          <a:bodyPr>
            <a:normAutofit lnSpcReduction="10000"/>
          </a:bodyPr>
          <a:lstStyle/>
          <a:p>
            <a:r>
              <a:rPr lang="en-US" dirty="0"/>
              <a:t>Dietetics</a:t>
            </a:r>
          </a:p>
          <a:p>
            <a:r>
              <a:rPr lang="en-US" dirty="0"/>
              <a:t>Foods and Nutrition</a:t>
            </a:r>
          </a:p>
          <a:p>
            <a:r>
              <a:rPr lang="en-US" dirty="0"/>
              <a:t>Gerontology and Geriatric Services</a:t>
            </a:r>
          </a:p>
          <a:p>
            <a:r>
              <a:rPr lang="en-US" dirty="0"/>
              <a:t>Gerontology Counseling Services</a:t>
            </a:r>
          </a:p>
          <a:p>
            <a:r>
              <a:rPr lang="en-US" dirty="0"/>
              <a:t>Health Information Manager</a:t>
            </a:r>
          </a:p>
          <a:p>
            <a:r>
              <a:rPr lang="en-US" dirty="0"/>
              <a:t>Health Promotion</a:t>
            </a:r>
          </a:p>
          <a:p>
            <a:r>
              <a:rPr lang="en-US" dirty="0"/>
              <a:t>Health and Wellness Promotion</a:t>
            </a:r>
          </a:p>
          <a:p>
            <a:r>
              <a:rPr lang="en-US" dirty="0"/>
              <a:t>Health Services Administration</a:t>
            </a:r>
          </a:p>
          <a:p>
            <a:r>
              <a:rPr lang="en-US" dirty="0"/>
              <a:t>Human Development and Family Studies</a:t>
            </a:r>
          </a:p>
          <a:p>
            <a:endParaRPr lang="en-US" dirty="0"/>
          </a:p>
        </p:txBody>
      </p:sp>
      <p:sp>
        <p:nvSpPr>
          <p:cNvPr id="10" name="Text Placeholder 9"/>
          <p:cNvSpPr>
            <a:spLocks noGrp="1"/>
          </p:cNvSpPr>
          <p:nvPr>
            <p:ph type="body" sz="half" idx="16"/>
          </p:nvPr>
        </p:nvSpPr>
        <p:spPr>
          <a:xfrm>
            <a:off x="3873106" y="2175677"/>
            <a:ext cx="2946794" cy="3589338"/>
          </a:xfrm>
        </p:spPr>
        <p:txBody>
          <a:bodyPr/>
          <a:lstStyle/>
          <a:p>
            <a:r>
              <a:rPr lang="en-US" dirty="0"/>
              <a:t>Community Health</a:t>
            </a:r>
          </a:p>
          <a:p>
            <a:r>
              <a:rPr lang="en-US" dirty="0"/>
              <a:t>Developmental Psychology</a:t>
            </a:r>
          </a:p>
          <a:p>
            <a:r>
              <a:rPr lang="en-US" dirty="0"/>
              <a:t>Long-Term Care Administration</a:t>
            </a:r>
          </a:p>
          <a:p>
            <a:r>
              <a:rPr lang="en-US" dirty="0"/>
              <a:t>Nutrition</a:t>
            </a:r>
          </a:p>
          <a:p>
            <a:r>
              <a:rPr lang="en-US" dirty="0"/>
              <a:t>Public Administration</a:t>
            </a:r>
          </a:p>
          <a:p>
            <a:r>
              <a:rPr lang="en-US" dirty="0"/>
              <a:t>Social Work</a:t>
            </a:r>
          </a:p>
          <a:p>
            <a:r>
              <a:rPr lang="en-US" dirty="0"/>
              <a:t>Sociology</a:t>
            </a:r>
          </a:p>
          <a:p>
            <a:r>
              <a:rPr lang="en-US" dirty="0"/>
              <a:t>Youth and Community Studies</a:t>
            </a:r>
          </a:p>
          <a:p>
            <a:endParaRPr lang="en-US" dirty="0"/>
          </a:p>
        </p:txBody>
      </p:sp>
      <p:sp>
        <p:nvSpPr>
          <p:cNvPr id="8" name="Text Placeholder 7"/>
          <p:cNvSpPr>
            <a:spLocks noGrp="1"/>
          </p:cNvSpPr>
          <p:nvPr>
            <p:ph type="body" sz="quarter" idx="13"/>
          </p:nvPr>
        </p:nvSpPr>
        <p:spPr>
          <a:xfrm>
            <a:off x="7124700" y="1503524"/>
            <a:ext cx="2932113" cy="576262"/>
          </a:xfrm>
        </p:spPr>
        <p:txBody>
          <a:bodyPr/>
          <a:lstStyle/>
          <a:p>
            <a:r>
              <a:rPr lang="en-US" dirty="0" smtClean="0"/>
              <a:t>Career Options</a:t>
            </a:r>
            <a:endParaRPr lang="en-US" dirty="0"/>
          </a:p>
        </p:txBody>
      </p:sp>
      <p:sp>
        <p:nvSpPr>
          <p:cNvPr id="11" name="Text Placeholder 10"/>
          <p:cNvSpPr>
            <a:spLocks noGrp="1"/>
          </p:cNvSpPr>
          <p:nvPr>
            <p:ph type="body" sz="half" idx="17"/>
          </p:nvPr>
        </p:nvSpPr>
        <p:spPr>
          <a:xfrm>
            <a:off x="7124700" y="2148384"/>
            <a:ext cx="2932113" cy="4102841"/>
          </a:xfrm>
        </p:spPr>
        <p:txBody>
          <a:bodyPr>
            <a:normAutofit fontScale="77500" lnSpcReduction="20000"/>
          </a:bodyPr>
          <a:lstStyle/>
          <a:p>
            <a:r>
              <a:rPr lang="en-US" sz="1800" dirty="0"/>
              <a:t>Administrative Assistant</a:t>
            </a:r>
          </a:p>
          <a:p>
            <a:r>
              <a:rPr lang="en-US" sz="1800" dirty="0"/>
              <a:t>Adult Educator</a:t>
            </a:r>
          </a:p>
          <a:p>
            <a:r>
              <a:rPr lang="en-US" sz="1800" dirty="0"/>
              <a:t>Community and Social Services Specialist</a:t>
            </a:r>
          </a:p>
          <a:p>
            <a:r>
              <a:rPr lang="en-US" sz="1800" dirty="0"/>
              <a:t>Counseling Aide</a:t>
            </a:r>
          </a:p>
          <a:p>
            <a:r>
              <a:rPr lang="en-US" sz="1800" dirty="0"/>
              <a:t>Counseling/Gerontology Aide</a:t>
            </a:r>
          </a:p>
          <a:p>
            <a:r>
              <a:rPr lang="en-US" sz="1800" dirty="0"/>
              <a:t>Food Services Manager</a:t>
            </a:r>
          </a:p>
          <a:p>
            <a:r>
              <a:rPr lang="en-US" sz="1800" dirty="0"/>
              <a:t>Medical Office Manager/Administrator</a:t>
            </a:r>
          </a:p>
          <a:p>
            <a:r>
              <a:rPr lang="en-US" sz="1800" dirty="0"/>
              <a:t>Nutritionist</a:t>
            </a:r>
          </a:p>
          <a:p>
            <a:r>
              <a:rPr lang="en-US" sz="1800" dirty="0"/>
              <a:t>Registered Dietician</a:t>
            </a:r>
          </a:p>
          <a:p>
            <a:r>
              <a:rPr lang="en-US" sz="1800" dirty="0"/>
              <a:t>Social Services Caseworker</a:t>
            </a:r>
          </a:p>
          <a:p>
            <a:r>
              <a:rPr lang="en-US" sz="1800" dirty="0"/>
              <a:t>Social Services Worker</a:t>
            </a:r>
          </a:p>
          <a:p>
            <a:r>
              <a:rPr lang="en-US" sz="1800" dirty="0"/>
              <a:t>Volunteer Coordinator</a:t>
            </a:r>
          </a:p>
          <a:p>
            <a:endParaRPr lang="en-US" dirty="0"/>
          </a:p>
          <a:p>
            <a:endParaRPr lang="en-US" dirty="0"/>
          </a:p>
        </p:txBody>
      </p:sp>
      <p:sp>
        <p:nvSpPr>
          <p:cNvPr id="4" name="Footer Placeholder 3"/>
          <p:cNvSpPr>
            <a:spLocks noGrp="1"/>
          </p:cNvSpPr>
          <p:nvPr>
            <p:ph type="ftr" sz="quarter" idx="11"/>
          </p:nvPr>
        </p:nvSpPr>
        <p:spPr>
          <a:xfrm>
            <a:off x="4125726" y="6395604"/>
            <a:ext cx="3859795" cy="304801"/>
          </a:xfrm>
        </p:spPr>
        <p:txBody>
          <a:bodyPr/>
          <a:lstStyle/>
          <a:p>
            <a:pPr>
              <a:defRPr/>
            </a:pPr>
            <a:r>
              <a:rPr lang="en-US" sz="1000" dirty="0">
                <a:latin typeface="Arial" pitchFamily="34" charset="0"/>
                <a:cs typeface="Arial" pitchFamily="34" charset="0"/>
              </a:rPr>
              <a:t>  Copyright © Texas Education Agency, </a:t>
            </a:r>
            <a:r>
              <a:rPr lang="en-US" sz="1000" dirty="0" smtClean="0">
                <a:latin typeface="Arial" pitchFamily="34" charset="0"/>
                <a:cs typeface="Arial" pitchFamily="34" charset="0"/>
              </a:rPr>
              <a:t>2013 </a:t>
            </a:r>
            <a:r>
              <a:rPr lang="en-US" sz="1000" dirty="0">
                <a:latin typeface="Arial" pitchFamily="34" charset="0"/>
                <a:cs typeface="Arial" pitchFamily="34" charset="0"/>
              </a:rPr>
              <a:t>. All rights reserved. </a:t>
            </a:r>
          </a:p>
        </p:txBody>
      </p:sp>
      <p:sp>
        <p:nvSpPr>
          <p:cNvPr id="5" name="Slide Number Placeholder 4"/>
          <p:cNvSpPr>
            <a:spLocks noGrp="1"/>
          </p:cNvSpPr>
          <p:nvPr>
            <p:ph type="sldNum" sz="quarter" idx="12"/>
          </p:nvPr>
        </p:nvSpPr>
        <p:spPr/>
        <p:txBody>
          <a:bodyPr/>
          <a:lstStyle/>
          <a:p>
            <a:pPr>
              <a:defRPr/>
            </a:pPr>
            <a:fld id="{63C79F8F-8DA2-48F7-B341-3EDA9E7398D2}" type="slidenum">
              <a:rPr lang="en-US" smtClean="0"/>
              <a:pPr>
                <a:defRPr/>
              </a:pPr>
              <a:t>11</a:t>
            </a:fld>
            <a:endParaRPr lang="en-US" dirty="0"/>
          </a:p>
        </p:txBody>
      </p:sp>
    </p:spTree>
    <p:extLst>
      <p:ext uri="{BB962C8B-B14F-4D97-AF65-F5344CB8AC3E}">
        <p14:creationId xmlns:p14="http://schemas.microsoft.com/office/powerpoint/2010/main" val="3723501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Graduate Degrees</a:t>
            </a:r>
            <a:endParaRPr lang="en-US" dirty="0"/>
          </a:p>
        </p:txBody>
      </p:sp>
      <p:sp>
        <p:nvSpPr>
          <p:cNvPr id="7" name="Text Placeholder 6"/>
          <p:cNvSpPr>
            <a:spLocks noGrp="1"/>
          </p:cNvSpPr>
          <p:nvPr>
            <p:ph type="body" sz="half" idx="15"/>
          </p:nvPr>
        </p:nvSpPr>
        <p:spPr>
          <a:xfrm>
            <a:off x="652463" y="2189328"/>
            <a:ext cx="2927350" cy="3589338"/>
          </a:xfrm>
        </p:spPr>
        <p:txBody>
          <a:bodyPr/>
          <a:lstStyle/>
          <a:p>
            <a:r>
              <a:rPr lang="en-US" dirty="0"/>
              <a:t>Counseling Psychology</a:t>
            </a:r>
          </a:p>
          <a:p>
            <a:r>
              <a:rPr lang="en-US" dirty="0"/>
              <a:t>Developmental Psychology</a:t>
            </a:r>
          </a:p>
          <a:p>
            <a:r>
              <a:rPr lang="en-US" dirty="0"/>
              <a:t>Family Psychology</a:t>
            </a:r>
          </a:p>
          <a:p>
            <a:r>
              <a:rPr lang="en-US" dirty="0"/>
              <a:t>Foods and Nutrition</a:t>
            </a:r>
          </a:p>
          <a:p>
            <a:r>
              <a:rPr lang="en-US" dirty="0"/>
              <a:t>Food Science</a:t>
            </a:r>
          </a:p>
          <a:p>
            <a:r>
              <a:rPr lang="en-US" dirty="0"/>
              <a:t>Health Administration</a:t>
            </a:r>
          </a:p>
          <a:p>
            <a:r>
              <a:rPr lang="en-US" dirty="0"/>
              <a:t>Health Promotion</a:t>
            </a:r>
          </a:p>
          <a:p>
            <a:r>
              <a:rPr lang="en-US" dirty="0"/>
              <a:t>Health Services Management</a:t>
            </a:r>
          </a:p>
          <a:p>
            <a:r>
              <a:rPr lang="en-US" dirty="0"/>
              <a:t>Health Services Research</a:t>
            </a:r>
          </a:p>
          <a:p>
            <a:endParaRPr lang="en-US" dirty="0"/>
          </a:p>
        </p:txBody>
      </p:sp>
      <p:sp>
        <p:nvSpPr>
          <p:cNvPr id="3" name="Text Placeholder 2"/>
          <p:cNvSpPr>
            <a:spLocks noGrp="1"/>
          </p:cNvSpPr>
          <p:nvPr>
            <p:ph type="body" sz="quarter" idx="13"/>
          </p:nvPr>
        </p:nvSpPr>
        <p:spPr>
          <a:xfrm>
            <a:off x="7124700" y="1476229"/>
            <a:ext cx="2932113" cy="576262"/>
          </a:xfrm>
        </p:spPr>
        <p:txBody>
          <a:bodyPr/>
          <a:lstStyle/>
          <a:p>
            <a:r>
              <a:rPr lang="en-US" dirty="0" smtClean="0"/>
              <a:t>Career Options</a:t>
            </a:r>
            <a:endParaRPr lang="en-US" dirty="0"/>
          </a:p>
        </p:txBody>
      </p:sp>
      <p:sp>
        <p:nvSpPr>
          <p:cNvPr id="11" name="Text Placeholder 10"/>
          <p:cNvSpPr>
            <a:spLocks noGrp="1"/>
          </p:cNvSpPr>
          <p:nvPr>
            <p:ph type="body" sz="half" idx="17"/>
          </p:nvPr>
        </p:nvSpPr>
        <p:spPr>
          <a:xfrm>
            <a:off x="7124700" y="2202974"/>
            <a:ext cx="2932113" cy="3589338"/>
          </a:xfrm>
        </p:spPr>
        <p:txBody>
          <a:bodyPr>
            <a:normAutofit fontScale="92500" lnSpcReduction="20000"/>
          </a:bodyPr>
          <a:lstStyle/>
          <a:p>
            <a:r>
              <a:rPr lang="en-US" dirty="0"/>
              <a:t>Career Counselor</a:t>
            </a:r>
          </a:p>
          <a:p>
            <a:r>
              <a:rPr lang="en-US" dirty="0"/>
              <a:t>Geriatric Care Manager</a:t>
            </a:r>
          </a:p>
          <a:p>
            <a:r>
              <a:rPr lang="en-US" dirty="0"/>
              <a:t>Gerontology Counselor</a:t>
            </a:r>
          </a:p>
          <a:p>
            <a:r>
              <a:rPr lang="en-US" dirty="0"/>
              <a:t>Life Skill Counselor</a:t>
            </a:r>
          </a:p>
          <a:p>
            <a:r>
              <a:rPr lang="en-US" dirty="0"/>
              <a:t>Medical and Health Services Manager</a:t>
            </a:r>
          </a:p>
          <a:p>
            <a:r>
              <a:rPr lang="en-US" dirty="0"/>
              <a:t>Nutrition Consultant</a:t>
            </a:r>
          </a:p>
          <a:p>
            <a:r>
              <a:rPr lang="en-US" dirty="0"/>
              <a:t>Nutrition Educator</a:t>
            </a:r>
          </a:p>
          <a:p>
            <a:r>
              <a:rPr lang="en-US" dirty="0"/>
              <a:t>Nutrition Researcher</a:t>
            </a:r>
          </a:p>
          <a:p>
            <a:r>
              <a:rPr lang="en-US" dirty="0"/>
              <a:t>Residential Advisor</a:t>
            </a:r>
          </a:p>
          <a:p>
            <a:r>
              <a:rPr lang="en-US" dirty="0"/>
              <a:t>Social and Community Services Manager</a:t>
            </a:r>
          </a:p>
          <a:p>
            <a:r>
              <a:rPr lang="en-US" dirty="0"/>
              <a:t>State TANF </a:t>
            </a:r>
            <a:r>
              <a:rPr lang="en-US" dirty="0" smtClean="0"/>
              <a:t>Administrator</a:t>
            </a:r>
            <a:endParaRPr lang="en-US" dirty="0"/>
          </a:p>
        </p:txBody>
      </p:sp>
      <p:sp>
        <p:nvSpPr>
          <p:cNvPr id="4" name="Footer Placeholder 3"/>
          <p:cNvSpPr>
            <a:spLocks noGrp="1"/>
          </p:cNvSpPr>
          <p:nvPr>
            <p:ph type="ftr" sz="quarter" idx="11"/>
          </p:nvPr>
        </p:nvSpPr>
        <p:spPr>
          <a:xfrm>
            <a:off x="4001462" y="6367758"/>
            <a:ext cx="4187198" cy="336522"/>
          </a:xfrm>
        </p:spPr>
        <p:txBody>
          <a:bodyPr/>
          <a:lstStyle/>
          <a:p>
            <a:pPr>
              <a:defRPr/>
            </a:pPr>
            <a:r>
              <a:rPr lang="en-US" dirty="0" smtClean="0"/>
              <a:t>  </a:t>
            </a: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2013 </a:t>
            </a:r>
            <a:r>
              <a:rPr lang="en-US" sz="1000" dirty="0">
                <a:latin typeface="Arial" pitchFamily="34" charset="0"/>
                <a:cs typeface="Arial" pitchFamily="34" charset="0"/>
              </a:rPr>
              <a:t>. All rights reserved. </a:t>
            </a:r>
          </a:p>
        </p:txBody>
      </p:sp>
      <p:sp>
        <p:nvSpPr>
          <p:cNvPr id="5" name="Slide Number Placeholder 4"/>
          <p:cNvSpPr>
            <a:spLocks noGrp="1"/>
          </p:cNvSpPr>
          <p:nvPr>
            <p:ph type="sldNum" sz="quarter" idx="12"/>
          </p:nvPr>
        </p:nvSpPr>
        <p:spPr/>
        <p:txBody>
          <a:bodyPr/>
          <a:lstStyle/>
          <a:p>
            <a:pPr>
              <a:defRPr/>
            </a:pPr>
            <a:fld id="{63C79F8F-8DA2-48F7-B341-3EDA9E7398D2}" type="slidenum">
              <a:rPr lang="en-US" smtClean="0"/>
              <a:pPr>
                <a:defRPr/>
              </a:pPr>
              <a:t>12</a:t>
            </a:fld>
            <a:endParaRPr lang="en-US" dirty="0"/>
          </a:p>
        </p:txBody>
      </p:sp>
      <p:sp>
        <p:nvSpPr>
          <p:cNvPr id="13" name="Text Placeholder 11"/>
          <p:cNvSpPr>
            <a:spLocks noGrp="1"/>
          </p:cNvSpPr>
          <p:nvPr>
            <p:ph type="body" sz="half" idx="16"/>
          </p:nvPr>
        </p:nvSpPr>
        <p:spPr>
          <a:xfrm>
            <a:off x="3873500" y="2189802"/>
            <a:ext cx="2946400" cy="3589338"/>
          </a:xfrm>
        </p:spPr>
        <p:txBody>
          <a:bodyPr>
            <a:normAutofit/>
          </a:bodyPr>
          <a:lstStyle/>
          <a:p>
            <a:r>
              <a:rPr lang="en-US" dirty="0"/>
              <a:t>Long-Term Care Senior Housing and Aging Services</a:t>
            </a:r>
          </a:p>
          <a:p>
            <a:r>
              <a:rPr lang="en-US" dirty="0" smtClean="0"/>
              <a:t>Long-Term </a:t>
            </a:r>
            <a:r>
              <a:rPr lang="en-US" dirty="0"/>
              <a:t>Health Care Administration</a:t>
            </a:r>
          </a:p>
          <a:p>
            <a:r>
              <a:rPr lang="en-US" dirty="0"/>
              <a:t>Management – Health Services</a:t>
            </a:r>
          </a:p>
          <a:p>
            <a:r>
              <a:rPr lang="en-US" dirty="0"/>
              <a:t>Nutrition</a:t>
            </a:r>
          </a:p>
          <a:p>
            <a:r>
              <a:rPr lang="en-US" dirty="0"/>
              <a:t>Nutrition Science</a:t>
            </a:r>
          </a:p>
          <a:p>
            <a:r>
              <a:rPr lang="en-US" dirty="0"/>
              <a:t>Public Administration</a:t>
            </a:r>
          </a:p>
          <a:p>
            <a:r>
              <a:rPr lang="en-US" dirty="0"/>
              <a:t>Public Health – Community Health</a:t>
            </a:r>
          </a:p>
          <a:p>
            <a:r>
              <a:rPr lang="en-US" dirty="0"/>
              <a:t>Public Policy</a:t>
            </a:r>
          </a:p>
          <a:p>
            <a:endParaRPr lang="en-US" dirty="0"/>
          </a:p>
        </p:txBody>
      </p:sp>
    </p:spTree>
    <p:extLst>
      <p:ext uri="{BB962C8B-B14F-4D97-AF65-F5344CB8AC3E}">
        <p14:creationId xmlns:p14="http://schemas.microsoft.com/office/powerpoint/2010/main" val="524350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Obtaining Employment</a:t>
            </a:r>
            <a:endParaRPr lang="en-US" dirty="0"/>
          </a:p>
        </p:txBody>
      </p:sp>
      <p:sp>
        <p:nvSpPr>
          <p:cNvPr id="2" name="Content Placeholder 1"/>
          <p:cNvSpPr>
            <a:spLocks noGrp="1"/>
          </p:cNvSpPr>
          <p:nvPr>
            <p:ph idx="1"/>
          </p:nvPr>
        </p:nvSpPr>
        <p:spPr/>
        <p:txBody>
          <a:bodyPr/>
          <a:lstStyle/>
          <a:p>
            <a:r>
              <a:rPr lang="en-US" sz="2400" dirty="0" smtClean="0"/>
              <a:t>When seeking employment, have available:</a:t>
            </a:r>
          </a:p>
          <a:p>
            <a:pPr lvl="1"/>
            <a:r>
              <a:rPr lang="en-US" sz="2400" dirty="0" smtClean="0"/>
              <a:t>Career portfolio </a:t>
            </a:r>
          </a:p>
          <a:p>
            <a:pPr lvl="2"/>
            <a:r>
              <a:rPr lang="en-US" sz="2400" dirty="0"/>
              <a:t>r</a:t>
            </a:r>
            <a:r>
              <a:rPr lang="en-US" sz="2400" dirty="0" smtClean="0"/>
              <a:t>ésumé </a:t>
            </a:r>
          </a:p>
          <a:p>
            <a:pPr lvl="2"/>
            <a:r>
              <a:rPr lang="en-US" sz="2400" dirty="0"/>
              <a:t>c</a:t>
            </a:r>
            <a:r>
              <a:rPr lang="en-US" sz="2400" dirty="0" smtClean="0"/>
              <a:t>ertifications</a:t>
            </a:r>
          </a:p>
          <a:p>
            <a:pPr lvl="2"/>
            <a:r>
              <a:rPr lang="en-US" sz="2400" dirty="0"/>
              <a:t>r</a:t>
            </a:r>
            <a:r>
              <a:rPr lang="en-US" sz="2400" dirty="0" smtClean="0"/>
              <a:t>ecord of skills attained</a:t>
            </a:r>
          </a:p>
          <a:p>
            <a:pPr lvl="2"/>
            <a:r>
              <a:rPr lang="en-US" sz="2400" dirty="0"/>
              <a:t>l</a:t>
            </a:r>
            <a:r>
              <a:rPr lang="en-US" sz="2400" dirty="0" smtClean="0"/>
              <a:t>etters of reference</a:t>
            </a:r>
          </a:p>
          <a:p>
            <a:pPr lvl="1"/>
            <a:r>
              <a:rPr lang="en-US" sz="2400" dirty="0" smtClean="0"/>
              <a:t>Completed job application</a:t>
            </a:r>
          </a:p>
          <a:p>
            <a:pPr lvl="1"/>
            <a:r>
              <a:rPr lang="en-US" sz="2400" dirty="0" smtClean="0"/>
              <a:t>Interview skills</a:t>
            </a:r>
          </a:p>
          <a:p>
            <a:pPr lvl="1"/>
            <a:endParaRPr lang="en-US" dirty="0" smtClean="0"/>
          </a:p>
        </p:txBody>
      </p:sp>
      <p:sp>
        <p:nvSpPr>
          <p:cNvPr id="4" name="Footer Placeholder 3"/>
          <p:cNvSpPr>
            <a:spLocks noGrp="1"/>
          </p:cNvSpPr>
          <p:nvPr>
            <p:ph type="ftr" sz="quarter" idx="11"/>
          </p:nvPr>
        </p:nvSpPr>
        <p:spPr>
          <a:xfrm>
            <a:off x="4180084" y="6448069"/>
            <a:ext cx="3859795" cy="304801"/>
          </a:xfrm>
          <a:prstGeom prst="rect">
            <a:avLst/>
          </a:prstGeom>
        </p:spPr>
        <p:txBody>
          <a:bodyPr/>
          <a:lstStyle/>
          <a:p>
            <a:pPr>
              <a:defRPr/>
            </a:pP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2013. </a:t>
            </a:r>
            <a:r>
              <a:rPr lang="en-US" sz="1000" dirty="0">
                <a:latin typeface="Arial" pitchFamily="34" charset="0"/>
                <a:cs typeface="Arial" pitchFamily="34" charset="0"/>
              </a:rPr>
              <a:t>All rights reserved.</a:t>
            </a:r>
          </a:p>
        </p:txBody>
      </p:sp>
      <p:sp>
        <p:nvSpPr>
          <p:cNvPr id="5" name="Slide Number Placeholder 4"/>
          <p:cNvSpPr>
            <a:spLocks noGrp="1"/>
          </p:cNvSpPr>
          <p:nvPr>
            <p:ph type="sldNum" sz="quarter" idx="12"/>
          </p:nvPr>
        </p:nvSpPr>
        <p:spPr>
          <a:prstGeom prst="rect">
            <a:avLst/>
          </a:prstGeom>
        </p:spPr>
        <p:txBody>
          <a:bodyPr/>
          <a:lstStyle/>
          <a:p>
            <a:pPr>
              <a:defRPr/>
            </a:pPr>
            <a:fld id="{F51E2FAA-C045-490D-B779-9BA61BDD7D18}" type="slidenum">
              <a:rPr lang="en-US"/>
              <a:pPr>
                <a:defRPr/>
              </a:pPr>
              <a:t>13</a:t>
            </a:fld>
            <a:endParaRPr lang="en-US" dirty="0"/>
          </a:p>
        </p:txBody>
      </p:sp>
    </p:spTree>
    <p:extLst>
      <p:ext uri="{BB962C8B-B14F-4D97-AF65-F5344CB8AC3E}">
        <p14:creationId xmlns:p14="http://schemas.microsoft.com/office/powerpoint/2010/main" val="780812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Maintaining Employment</a:t>
            </a:r>
            <a:endParaRPr lang="en-US" dirty="0"/>
          </a:p>
        </p:txBody>
      </p:sp>
      <p:sp>
        <p:nvSpPr>
          <p:cNvPr id="2" name="Content Placeholder 1"/>
          <p:cNvSpPr>
            <a:spLocks noGrp="1"/>
          </p:cNvSpPr>
          <p:nvPr>
            <p:ph idx="1"/>
          </p:nvPr>
        </p:nvSpPr>
        <p:spPr/>
        <p:txBody>
          <a:bodyPr>
            <a:normAutofit/>
          </a:bodyPr>
          <a:lstStyle/>
          <a:p>
            <a:r>
              <a:rPr lang="en-US" sz="2400" dirty="0" smtClean="0"/>
              <a:t>Once you have secured employment, be sure to:</a:t>
            </a:r>
          </a:p>
          <a:p>
            <a:pPr lvl="1"/>
            <a:r>
              <a:rPr lang="en-US" sz="2400" dirty="0"/>
              <a:t>a</a:t>
            </a:r>
            <a:r>
              <a:rPr lang="en-US" sz="2400" dirty="0" smtClean="0"/>
              <a:t>rrive to work on time</a:t>
            </a:r>
          </a:p>
          <a:p>
            <a:pPr lvl="1"/>
            <a:r>
              <a:rPr lang="en-US" sz="2400" dirty="0"/>
              <a:t>w</a:t>
            </a:r>
            <a:r>
              <a:rPr lang="en-US" sz="2400" dirty="0" smtClean="0"/>
              <a:t>ork responsibly</a:t>
            </a:r>
          </a:p>
          <a:p>
            <a:pPr lvl="1"/>
            <a:r>
              <a:rPr lang="en-US" sz="2400" dirty="0"/>
              <a:t>w</a:t>
            </a:r>
            <a:r>
              <a:rPr lang="en-US" sz="2400" dirty="0" smtClean="0"/>
              <a:t>ork safely</a:t>
            </a:r>
          </a:p>
          <a:p>
            <a:pPr lvl="1"/>
            <a:r>
              <a:rPr lang="en-US" sz="2400" dirty="0"/>
              <a:t>r</a:t>
            </a:r>
            <a:r>
              <a:rPr lang="en-US" sz="2400" dirty="0" smtClean="0"/>
              <a:t>espect the business</a:t>
            </a:r>
          </a:p>
          <a:p>
            <a:pPr lvl="1"/>
            <a:r>
              <a:rPr lang="en-US" sz="2400" dirty="0"/>
              <a:t>m</a:t>
            </a:r>
            <a:r>
              <a:rPr lang="en-US" sz="2400" dirty="0" smtClean="0"/>
              <a:t>aintain a positive attitude</a:t>
            </a:r>
          </a:p>
          <a:p>
            <a:pPr lvl="1"/>
            <a:r>
              <a:rPr lang="en-US" sz="2400" dirty="0"/>
              <a:t>c</a:t>
            </a:r>
            <a:r>
              <a:rPr lang="en-US" sz="2400" dirty="0" smtClean="0"/>
              <a:t>omplete assigned tasks</a:t>
            </a:r>
            <a:endParaRPr lang="en-US" sz="2400" dirty="0"/>
          </a:p>
        </p:txBody>
      </p:sp>
      <p:sp>
        <p:nvSpPr>
          <p:cNvPr id="4" name="Footer Placeholder 3"/>
          <p:cNvSpPr>
            <a:spLocks noGrp="1"/>
          </p:cNvSpPr>
          <p:nvPr>
            <p:ph type="ftr" sz="quarter" idx="11"/>
          </p:nvPr>
        </p:nvSpPr>
        <p:spPr>
          <a:xfrm>
            <a:off x="4189073" y="6409968"/>
            <a:ext cx="3859795" cy="304801"/>
          </a:xfrm>
          <a:prstGeom prst="rect">
            <a:avLst/>
          </a:prstGeom>
        </p:spPr>
        <p:txBody>
          <a:bodyPr/>
          <a:lstStyle/>
          <a:p>
            <a:pPr>
              <a:defRPr/>
            </a:pP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2013. </a:t>
            </a:r>
            <a:r>
              <a:rPr lang="en-US" sz="1000" dirty="0">
                <a:latin typeface="Arial" pitchFamily="34" charset="0"/>
                <a:cs typeface="Arial" pitchFamily="34" charset="0"/>
              </a:rPr>
              <a:t>All rights reserved.</a:t>
            </a:r>
          </a:p>
        </p:txBody>
      </p:sp>
      <p:sp>
        <p:nvSpPr>
          <p:cNvPr id="5" name="Slide Number Placeholder 4"/>
          <p:cNvSpPr>
            <a:spLocks noGrp="1"/>
          </p:cNvSpPr>
          <p:nvPr>
            <p:ph type="sldNum" sz="quarter" idx="12"/>
          </p:nvPr>
        </p:nvSpPr>
        <p:spPr>
          <a:prstGeom prst="rect">
            <a:avLst/>
          </a:prstGeom>
        </p:spPr>
        <p:txBody>
          <a:bodyPr/>
          <a:lstStyle/>
          <a:p>
            <a:pPr>
              <a:defRPr/>
            </a:pPr>
            <a:fld id="{F51E2FAA-C045-490D-B779-9BA61BDD7D18}" type="slidenum">
              <a:rPr lang="en-US"/>
              <a:pPr>
                <a:defRPr/>
              </a:pPr>
              <a:t>14</a:t>
            </a:fld>
            <a:endParaRPr lang="en-US" dirty="0"/>
          </a:p>
        </p:txBody>
      </p:sp>
    </p:spTree>
    <p:extLst>
      <p:ext uri="{BB962C8B-B14F-4D97-AF65-F5344CB8AC3E}">
        <p14:creationId xmlns:p14="http://schemas.microsoft.com/office/powerpoint/2010/main" val="1309912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Terminating Employment</a:t>
            </a:r>
            <a:endParaRPr lang="en-US" dirty="0"/>
          </a:p>
        </p:txBody>
      </p:sp>
      <p:sp>
        <p:nvSpPr>
          <p:cNvPr id="2" name="Content Placeholder 1"/>
          <p:cNvSpPr>
            <a:spLocks noGrp="1"/>
          </p:cNvSpPr>
          <p:nvPr>
            <p:ph idx="1"/>
          </p:nvPr>
        </p:nvSpPr>
        <p:spPr/>
        <p:txBody>
          <a:bodyPr>
            <a:normAutofit/>
          </a:bodyPr>
          <a:lstStyle/>
          <a:p>
            <a:r>
              <a:rPr lang="en-US" sz="2400" dirty="0" smtClean="0"/>
              <a:t>If you have to quit your job, be sure to follow these steps:</a:t>
            </a:r>
          </a:p>
          <a:p>
            <a:pPr lvl="1"/>
            <a:r>
              <a:rPr lang="en-US" sz="2400" dirty="0"/>
              <a:t>g</a:t>
            </a:r>
            <a:r>
              <a:rPr lang="en-US" sz="2400" dirty="0" smtClean="0"/>
              <a:t>ive at least two weeks notice</a:t>
            </a:r>
          </a:p>
          <a:p>
            <a:pPr lvl="1"/>
            <a:r>
              <a:rPr lang="en-US" sz="2400" dirty="0"/>
              <a:t>s</a:t>
            </a:r>
            <a:r>
              <a:rPr lang="en-US" sz="2400" dirty="0" smtClean="0"/>
              <a:t>ubmit a letter of resignation which may include:</a:t>
            </a:r>
          </a:p>
          <a:p>
            <a:pPr lvl="2"/>
            <a:r>
              <a:rPr lang="en-US" sz="2400" dirty="0"/>
              <a:t>r</a:t>
            </a:r>
            <a:r>
              <a:rPr lang="en-US" sz="2400" dirty="0" smtClean="0"/>
              <a:t>eason for leaving</a:t>
            </a:r>
          </a:p>
          <a:p>
            <a:pPr lvl="2"/>
            <a:r>
              <a:rPr lang="en-US" sz="2400" dirty="0"/>
              <a:t>t</a:t>
            </a:r>
            <a:r>
              <a:rPr lang="en-US" sz="2400" dirty="0" smtClean="0"/>
              <a:t>hanking employer for experience</a:t>
            </a:r>
          </a:p>
          <a:p>
            <a:pPr lvl="2"/>
            <a:r>
              <a:rPr lang="en-US" sz="2400" dirty="0"/>
              <a:t>o</a:t>
            </a:r>
            <a:r>
              <a:rPr lang="en-US" sz="2400" dirty="0" smtClean="0"/>
              <a:t>ffering to train new employee</a:t>
            </a:r>
          </a:p>
          <a:p>
            <a:pPr lvl="2"/>
            <a:endParaRPr lang="en-US" sz="2400" dirty="0" smtClean="0"/>
          </a:p>
        </p:txBody>
      </p:sp>
      <p:sp>
        <p:nvSpPr>
          <p:cNvPr id="4" name="Footer Placeholder 3"/>
          <p:cNvSpPr>
            <a:spLocks noGrp="1"/>
          </p:cNvSpPr>
          <p:nvPr>
            <p:ph type="ftr" sz="quarter" idx="11"/>
          </p:nvPr>
        </p:nvSpPr>
        <p:spPr>
          <a:xfrm>
            <a:off x="4150973" y="6390918"/>
            <a:ext cx="3859795" cy="304801"/>
          </a:xfrm>
          <a:prstGeom prst="rect">
            <a:avLst/>
          </a:prstGeom>
        </p:spPr>
        <p:txBody>
          <a:bodyPr/>
          <a:lstStyle/>
          <a:p>
            <a:pPr>
              <a:defRPr/>
            </a:pP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2013. </a:t>
            </a:r>
            <a:r>
              <a:rPr lang="en-US" sz="1000" dirty="0">
                <a:latin typeface="Arial" pitchFamily="34" charset="0"/>
                <a:cs typeface="Arial" pitchFamily="34" charset="0"/>
              </a:rPr>
              <a:t>All rights reserved.</a:t>
            </a:r>
          </a:p>
        </p:txBody>
      </p:sp>
      <p:sp>
        <p:nvSpPr>
          <p:cNvPr id="5" name="Slide Number Placeholder 4"/>
          <p:cNvSpPr>
            <a:spLocks noGrp="1"/>
          </p:cNvSpPr>
          <p:nvPr>
            <p:ph type="sldNum" sz="quarter" idx="12"/>
          </p:nvPr>
        </p:nvSpPr>
        <p:spPr>
          <a:prstGeom prst="rect">
            <a:avLst/>
          </a:prstGeom>
        </p:spPr>
        <p:txBody>
          <a:bodyPr/>
          <a:lstStyle/>
          <a:p>
            <a:pPr>
              <a:defRPr/>
            </a:pPr>
            <a:fld id="{F51E2FAA-C045-490D-B779-9BA61BDD7D18}" type="slidenum">
              <a:rPr lang="en-US"/>
              <a:pPr>
                <a:defRPr/>
              </a:pPr>
              <a:t>15</a:t>
            </a:fld>
            <a:endParaRPr lang="en-US" dirty="0"/>
          </a:p>
        </p:txBody>
      </p:sp>
    </p:spTree>
    <p:extLst>
      <p:ext uri="{BB962C8B-B14F-4D97-AF65-F5344CB8AC3E}">
        <p14:creationId xmlns:p14="http://schemas.microsoft.com/office/powerpoint/2010/main" val="806780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Continuing </a:t>
            </a:r>
            <a:r>
              <a:rPr lang="en-US" dirty="0" smtClean="0"/>
              <a:t>Education</a:t>
            </a:r>
            <a:endParaRPr lang="en-US" dirty="0"/>
          </a:p>
        </p:txBody>
      </p:sp>
      <p:sp>
        <p:nvSpPr>
          <p:cNvPr id="10" name="Content Placeholder 9"/>
          <p:cNvSpPr>
            <a:spLocks noGrp="1"/>
          </p:cNvSpPr>
          <p:nvPr>
            <p:ph idx="1"/>
          </p:nvPr>
        </p:nvSpPr>
        <p:spPr>
          <a:xfrm>
            <a:off x="1103312" y="1900518"/>
            <a:ext cx="8946541" cy="4195481"/>
          </a:xfrm>
        </p:spPr>
        <p:txBody>
          <a:bodyPr>
            <a:normAutofit lnSpcReduction="10000"/>
          </a:bodyPr>
          <a:lstStyle/>
          <a:p>
            <a:r>
              <a:rPr lang="en-US" sz="2400" dirty="0"/>
              <a:t>Learning does not stop after completing a program</a:t>
            </a:r>
          </a:p>
          <a:p>
            <a:r>
              <a:rPr lang="en-US" sz="2400" dirty="0"/>
              <a:t>Must keep up with current trends in the industry</a:t>
            </a:r>
          </a:p>
          <a:p>
            <a:r>
              <a:rPr lang="en-US" sz="2400" dirty="0"/>
              <a:t>Continue updating your skills through:</a:t>
            </a:r>
          </a:p>
          <a:p>
            <a:pPr lvl="1"/>
            <a:r>
              <a:rPr lang="en-US" sz="2400" dirty="0"/>
              <a:t>c</a:t>
            </a:r>
            <a:r>
              <a:rPr lang="en-US" sz="2400" dirty="0" smtClean="0"/>
              <a:t>ertificate programs</a:t>
            </a:r>
          </a:p>
          <a:p>
            <a:pPr lvl="1"/>
            <a:r>
              <a:rPr lang="en-US" sz="2400" dirty="0"/>
              <a:t>c</a:t>
            </a:r>
            <a:r>
              <a:rPr lang="en-US" sz="2400" dirty="0" smtClean="0"/>
              <a:t>onferences</a:t>
            </a:r>
          </a:p>
          <a:p>
            <a:pPr lvl="1"/>
            <a:r>
              <a:rPr lang="en-US" sz="2400" dirty="0"/>
              <a:t>e</a:t>
            </a:r>
            <a:r>
              <a:rPr lang="en-US" sz="2400" dirty="0" smtClean="0"/>
              <a:t>ducational opportunities</a:t>
            </a:r>
          </a:p>
          <a:p>
            <a:pPr lvl="1"/>
            <a:r>
              <a:rPr lang="en-US" sz="2400" dirty="0"/>
              <a:t>m</a:t>
            </a:r>
            <a:r>
              <a:rPr lang="en-US" sz="2400" dirty="0" smtClean="0"/>
              <a:t>eetings</a:t>
            </a:r>
          </a:p>
          <a:p>
            <a:pPr lvl="1"/>
            <a:r>
              <a:rPr lang="en-US" sz="2400" dirty="0"/>
              <a:t>s</a:t>
            </a:r>
            <a:r>
              <a:rPr lang="en-US" sz="2400" dirty="0" smtClean="0"/>
              <a:t>eminars</a:t>
            </a:r>
          </a:p>
          <a:p>
            <a:pPr lvl="1"/>
            <a:r>
              <a:rPr lang="en-US" sz="2400" dirty="0"/>
              <a:t>w</a:t>
            </a:r>
            <a:r>
              <a:rPr lang="en-US" sz="2400" dirty="0" smtClean="0"/>
              <a:t>ebinars</a:t>
            </a:r>
          </a:p>
          <a:p>
            <a:pPr lvl="1"/>
            <a:endParaRPr lang="en-US" dirty="0"/>
          </a:p>
        </p:txBody>
      </p:sp>
      <p:sp>
        <p:nvSpPr>
          <p:cNvPr id="7" name="Footer Placeholder 6"/>
          <p:cNvSpPr>
            <a:spLocks noGrp="1"/>
          </p:cNvSpPr>
          <p:nvPr>
            <p:ph type="ftr" sz="quarter" idx="11"/>
          </p:nvPr>
        </p:nvSpPr>
        <p:spPr>
          <a:xfrm>
            <a:off x="4189073" y="6448069"/>
            <a:ext cx="3859795" cy="304801"/>
          </a:xfrm>
          <a:prstGeom prst="rect">
            <a:avLst/>
          </a:prstGeom>
        </p:spPr>
        <p:txBody>
          <a:bodyPr/>
          <a:lstStyle/>
          <a:p>
            <a:pPr>
              <a:defRPr/>
            </a:pP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2013. </a:t>
            </a:r>
            <a:r>
              <a:rPr lang="en-US" sz="1000" dirty="0">
                <a:latin typeface="Arial" pitchFamily="34" charset="0"/>
                <a:cs typeface="Arial" pitchFamily="34" charset="0"/>
              </a:rPr>
              <a:t>All rights reserved.</a:t>
            </a:r>
          </a:p>
        </p:txBody>
      </p:sp>
      <p:sp>
        <p:nvSpPr>
          <p:cNvPr id="8" name="Slide Number Placeholder 7"/>
          <p:cNvSpPr>
            <a:spLocks noGrp="1"/>
          </p:cNvSpPr>
          <p:nvPr>
            <p:ph type="sldNum" sz="quarter" idx="12"/>
          </p:nvPr>
        </p:nvSpPr>
        <p:spPr>
          <a:prstGeom prst="rect">
            <a:avLst/>
          </a:prstGeom>
        </p:spPr>
        <p:txBody>
          <a:bodyPr/>
          <a:lstStyle/>
          <a:p>
            <a:pPr>
              <a:defRPr/>
            </a:pPr>
            <a:fld id="{005C5785-8EC1-4A52-8233-D2E31100206A}" type="slidenum">
              <a:rPr lang="en-US"/>
              <a:pPr>
                <a:defRPr/>
              </a:pPr>
              <a:t>16</a:t>
            </a:fld>
            <a:endParaRPr lang="en-US" dirty="0"/>
          </a:p>
        </p:txBody>
      </p:sp>
    </p:spTree>
    <p:extLst>
      <p:ext uri="{BB962C8B-B14F-4D97-AF65-F5344CB8AC3E}">
        <p14:creationId xmlns:p14="http://schemas.microsoft.com/office/powerpoint/2010/main" val="3347361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Entrepreneurship Opportunities</a:t>
            </a:r>
            <a:endParaRPr lang="en-US" dirty="0"/>
          </a:p>
        </p:txBody>
      </p:sp>
      <p:sp>
        <p:nvSpPr>
          <p:cNvPr id="9" name="Text Placeholder 8"/>
          <p:cNvSpPr>
            <a:spLocks noGrp="1"/>
          </p:cNvSpPr>
          <p:nvPr>
            <p:ph type="body" idx="1"/>
          </p:nvPr>
        </p:nvSpPr>
        <p:spPr/>
        <p:txBody>
          <a:bodyPr>
            <a:normAutofit fontScale="92500" lnSpcReduction="20000"/>
          </a:bodyPr>
          <a:lstStyle/>
          <a:p>
            <a:r>
              <a:rPr lang="en-US" sz="4000" dirty="0"/>
              <a:t>Advantages</a:t>
            </a:r>
          </a:p>
        </p:txBody>
      </p:sp>
      <p:sp>
        <p:nvSpPr>
          <p:cNvPr id="10" name="Content Placeholder 9"/>
          <p:cNvSpPr>
            <a:spLocks noGrp="1"/>
          </p:cNvSpPr>
          <p:nvPr>
            <p:ph sz="half" idx="2"/>
          </p:nvPr>
        </p:nvSpPr>
        <p:spPr/>
        <p:txBody>
          <a:bodyPr>
            <a:normAutofit/>
          </a:bodyPr>
          <a:lstStyle/>
          <a:p>
            <a:r>
              <a:rPr lang="en-US" sz="3200" dirty="0" smtClean="0"/>
              <a:t>ownership</a:t>
            </a:r>
            <a:endParaRPr lang="en-US" sz="3200" dirty="0"/>
          </a:p>
          <a:p>
            <a:r>
              <a:rPr lang="en-US" sz="3200" dirty="0" smtClean="0"/>
              <a:t>job </a:t>
            </a:r>
            <a:r>
              <a:rPr lang="en-US" sz="3200" dirty="0"/>
              <a:t>satisfaction</a:t>
            </a:r>
          </a:p>
          <a:p>
            <a:r>
              <a:rPr lang="en-US" sz="3200" dirty="0" smtClean="0"/>
              <a:t>earning </a:t>
            </a:r>
            <a:r>
              <a:rPr lang="en-US" sz="3200" dirty="0"/>
              <a:t>potential</a:t>
            </a:r>
          </a:p>
          <a:p>
            <a:endParaRPr lang="en-US" dirty="0"/>
          </a:p>
        </p:txBody>
      </p:sp>
      <p:sp>
        <p:nvSpPr>
          <p:cNvPr id="11" name="Text Placeholder 10"/>
          <p:cNvSpPr>
            <a:spLocks noGrp="1"/>
          </p:cNvSpPr>
          <p:nvPr>
            <p:ph type="body" sz="quarter" idx="3"/>
          </p:nvPr>
        </p:nvSpPr>
        <p:spPr/>
        <p:txBody>
          <a:bodyPr>
            <a:normAutofit fontScale="92500" lnSpcReduction="20000"/>
          </a:bodyPr>
          <a:lstStyle/>
          <a:p>
            <a:r>
              <a:rPr lang="en-US" sz="4000" dirty="0"/>
              <a:t>Disadvantages</a:t>
            </a:r>
          </a:p>
        </p:txBody>
      </p:sp>
      <p:sp>
        <p:nvSpPr>
          <p:cNvPr id="12" name="Content Placeholder 11"/>
          <p:cNvSpPr>
            <a:spLocks noGrp="1"/>
          </p:cNvSpPr>
          <p:nvPr>
            <p:ph sz="quarter" idx="4"/>
          </p:nvPr>
        </p:nvSpPr>
        <p:spPr/>
        <p:txBody>
          <a:bodyPr>
            <a:normAutofit/>
          </a:bodyPr>
          <a:lstStyle/>
          <a:p>
            <a:r>
              <a:rPr lang="en-US" sz="3200" dirty="0" smtClean="0"/>
              <a:t>financial </a:t>
            </a:r>
            <a:r>
              <a:rPr lang="en-US" sz="3200" dirty="0"/>
              <a:t>risk</a:t>
            </a:r>
          </a:p>
          <a:p>
            <a:r>
              <a:rPr lang="en-US" sz="3200" dirty="0" smtClean="0"/>
              <a:t>competition</a:t>
            </a:r>
            <a:endParaRPr lang="en-US" sz="3200" dirty="0"/>
          </a:p>
          <a:p>
            <a:r>
              <a:rPr lang="en-US" sz="3200" dirty="0" smtClean="0"/>
              <a:t>no </a:t>
            </a:r>
            <a:r>
              <a:rPr lang="en-US" sz="3200" dirty="0"/>
              <a:t>guarantees</a:t>
            </a:r>
          </a:p>
        </p:txBody>
      </p:sp>
      <p:sp>
        <p:nvSpPr>
          <p:cNvPr id="8" name="Rectangle 7"/>
          <p:cNvSpPr/>
          <p:nvPr/>
        </p:nvSpPr>
        <p:spPr>
          <a:xfrm>
            <a:off x="3810000" y="6381690"/>
            <a:ext cx="4572000" cy="400110"/>
          </a:xfrm>
          <a:prstGeom prst="rect">
            <a:avLst/>
          </a:prstGeom>
        </p:spPr>
        <p:txBody>
          <a:bodyPr>
            <a:spAutoFit/>
          </a:bodyPr>
          <a:lstStyle/>
          <a:p>
            <a:pPr lvl="0" algn="ctr">
              <a:defRPr/>
            </a:pPr>
            <a:endParaRPr lang="en-US" sz="1000" dirty="0">
              <a:latin typeface="Arial" pitchFamily="34" charset="0"/>
              <a:cs typeface="Arial" pitchFamily="34" charset="0"/>
            </a:endParaRPr>
          </a:p>
          <a:p>
            <a:pPr lvl="0" algn="ctr">
              <a:defRPr/>
            </a:pP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2013 </a:t>
            </a:r>
            <a:r>
              <a:rPr lang="en-US" sz="1000" dirty="0">
                <a:latin typeface="Arial" pitchFamily="34" charset="0"/>
                <a:cs typeface="Arial" pitchFamily="34" charset="0"/>
              </a:rPr>
              <a:t>. All rights reserved.</a:t>
            </a:r>
          </a:p>
        </p:txBody>
      </p:sp>
      <p:sp>
        <p:nvSpPr>
          <p:cNvPr id="13" name="Rectangle 12"/>
          <p:cNvSpPr/>
          <p:nvPr/>
        </p:nvSpPr>
        <p:spPr>
          <a:xfrm>
            <a:off x="10510142" y="559456"/>
            <a:ext cx="582211" cy="523220"/>
          </a:xfrm>
          <a:prstGeom prst="rect">
            <a:avLst/>
          </a:prstGeom>
        </p:spPr>
        <p:txBody>
          <a:bodyPr wrap="none">
            <a:spAutoFit/>
          </a:bodyPr>
          <a:lstStyle/>
          <a:p>
            <a:fld id="{25D5AB30-3624-460C-99ED-E586351A0F5B}" type="slidenum">
              <a:rPr lang="en-US" sz="2800"/>
              <a:pPr/>
              <a:t>17</a:t>
            </a:fld>
            <a:endParaRPr lang="en-US" sz="2800" dirty="0"/>
          </a:p>
        </p:txBody>
      </p:sp>
    </p:spTree>
    <p:extLst>
      <p:ext uri="{BB962C8B-B14F-4D97-AF65-F5344CB8AC3E}">
        <p14:creationId xmlns:p14="http://schemas.microsoft.com/office/powerpoint/2010/main" val="3935863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210" y="1590502"/>
            <a:ext cx="8825657" cy="1915647"/>
          </a:xfrm>
        </p:spPr>
        <p:txBody>
          <a:bodyPr/>
          <a:lstStyle/>
          <a:p>
            <a:r>
              <a:rPr lang="en-US" b="1" dirty="0" smtClean="0"/>
              <a:t>What career are you interested in?</a:t>
            </a:r>
            <a:br>
              <a:rPr lang="en-US" b="1" dirty="0" smtClean="0"/>
            </a:br>
            <a:endParaRPr lang="en-US" b="1" dirty="0"/>
          </a:p>
        </p:txBody>
      </p:sp>
      <p:sp>
        <p:nvSpPr>
          <p:cNvPr id="4" name="Footer Placeholder 3"/>
          <p:cNvSpPr>
            <a:spLocks noGrp="1"/>
          </p:cNvSpPr>
          <p:nvPr>
            <p:ph type="ftr" sz="quarter" idx="11"/>
          </p:nvPr>
        </p:nvSpPr>
        <p:spPr>
          <a:xfrm>
            <a:off x="4166102" y="6493841"/>
            <a:ext cx="3859795" cy="304801"/>
          </a:xfrm>
        </p:spPr>
        <p:txBody>
          <a:bodyPr/>
          <a:lstStyle/>
          <a:p>
            <a:r>
              <a:rPr lang="en-US" sz="1000" dirty="0" smtClean="0">
                <a:latin typeface="Arial" panose="020B0604020202020204" pitchFamily="34" charset="0"/>
                <a:cs typeface="Arial" panose="020B0604020202020204" pitchFamily="34" charset="0"/>
              </a:rPr>
              <a:t>Copyright © Texas Education Agency, 2013. All rights reserved.</a:t>
            </a:r>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07BB042D-3A6B-4680-A882-4F230087622B}" type="slidenum">
              <a:rPr lang="en-US" smtClean="0"/>
              <a:t>18</a:t>
            </a:fld>
            <a:endParaRPr lang="en-US"/>
          </a:p>
        </p:txBody>
      </p:sp>
    </p:spTree>
    <p:extLst>
      <p:ext uri="{BB962C8B-B14F-4D97-AF65-F5344CB8AC3E}">
        <p14:creationId xmlns:p14="http://schemas.microsoft.com/office/powerpoint/2010/main" val="2303073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fld id="{401CF334-2D5C-4859-84A6-CA7E6E43FAEB}" type="slidenum">
              <a:rPr lang="en-US" smtClean="0"/>
              <a:pPr/>
              <a:t>19</a:t>
            </a:fld>
            <a:endParaRPr lang="en-US"/>
          </a:p>
        </p:txBody>
      </p:sp>
      <p:sp>
        <p:nvSpPr>
          <p:cNvPr id="4" name="Title 3"/>
          <p:cNvSpPr>
            <a:spLocks noGrp="1"/>
          </p:cNvSpPr>
          <p:nvPr>
            <p:ph type="title"/>
          </p:nvPr>
        </p:nvSpPr>
        <p:spPr/>
        <p:txBody>
          <a:bodyPr/>
          <a:lstStyle/>
          <a:p>
            <a:r>
              <a:rPr lang="en-US" dirty="0" smtClean="0"/>
              <a:t>Questions?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5264" y="2142914"/>
            <a:ext cx="2723411" cy="2723411"/>
          </a:xfrm>
          <a:prstGeom prst="rect">
            <a:avLst/>
          </a:prstGeom>
          <a:noFill/>
          <a:ln w="9525">
            <a:noFill/>
            <a:miter lim="800000"/>
            <a:headEnd/>
            <a:tailEnd/>
          </a:ln>
          <a:effectLst/>
        </p:spPr>
      </p:pic>
      <p:sp>
        <p:nvSpPr>
          <p:cNvPr id="6" name="Rectangle 5"/>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2013. All rights reserved.</a:t>
            </a:r>
          </a:p>
        </p:txBody>
      </p:sp>
    </p:spTree>
    <p:extLst>
      <p:ext uri="{BB962C8B-B14F-4D97-AF65-F5344CB8AC3E}">
        <p14:creationId xmlns:p14="http://schemas.microsoft.com/office/powerpoint/2010/main" val="832834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sp>
        <p:nvSpPr>
          <p:cNvPr id="3" name="Footer Placeholder 2"/>
          <p:cNvSpPr>
            <a:spLocks noGrp="1"/>
          </p:cNvSpPr>
          <p:nvPr>
            <p:ph type="ftr" sz="quarter" idx="11"/>
          </p:nvPr>
        </p:nvSpPr>
        <p:spPr>
          <a:xfrm>
            <a:off x="4194219" y="6448069"/>
            <a:ext cx="3859795" cy="304801"/>
          </a:xfrm>
        </p:spPr>
        <p:txBody>
          <a:bodyPr/>
          <a:lstStyle/>
          <a:p>
            <a:pPr algn="ctr"/>
            <a:r>
              <a:rPr lang="en-US" sz="1000" dirty="0" smtClean="0">
                <a:latin typeface="Arial" panose="020B0604020202020204" pitchFamily="34" charset="0"/>
                <a:cs typeface="Arial" panose="020B0604020202020204" pitchFamily="34" charset="0"/>
              </a:rPr>
              <a:t>Copyright © Texas Education Agency, 2013. All rights reserved.</a:t>
            </a:r>
            <a:endParaRPr lang="en-US" sz="1000" dirty="0">
              <a:latin typeface="Arial" panose="020B0604020202020204" pitchFamily="34" charset="0"/>
              <a:cs typeface="Arial" panose="020B0604020202020204" pitchFamily="34" charset="0"/>
            </a:endParaRPr>
          </a:p>
        </p:txBody>
      </p:sp>
      <p:sp>
        <p:nvSpPr>
          <p:cNvPr id="5" name="Rectangle 2"/>
          <p:cNvSpPr>
            <a:spLocks noGrp="1" noChangeArrowheads="1"/>
          </p:cNvSpPr>
          <p:nvPr>
            <p:ph sz="quarter" idx="1"/>
          </p:nvPr>
        </p:nvSpPr>
        <p:spPr/>
        <p:txBody>
          <a:bodyPr>
            <a:normAutofit fontScale="92500" lnSpcReduction="20000"/>
          </a:bodyPr>
          <a:lstStyle/>
          <a:p>
            <a:pPr marL="0" indent="0">
              <a:lnSpc>
                <a:spcPct val="80000"/>
              </a:lnSpc>
              <a:buNone/>
            </a:pPr>
            <a:r>
              <a:rPr lang="en-US" sz="1600" b="1" dirty="0"/>
              <a:t>Copyright © Texas Education Agency, 2013. </a:t>
            </a:r>
            <a:r>
              <a:rPr lang="en-US" sz="1600" dirty="0"/>
              <a:t>These Materials are copyrighted © and trademarked ™ as the property of the Texas Education Agency (TEA) and may not be reproduced without the express written permission of TEA, except under the following conditions:</a:t>
            </a:r>
          </a:p>
          <a:p>
            <a:pPr marL="457200" indent="-277813">
              <a:lnSpc>
                <a:spcPct val="80000"/>
              </a:lnSpc>
              <a:buNone/>
            </a:pPr>
            <a:r>
              <a:rPr lang="en-US" sz="1600" dirty="0"/>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80000"/>
              </a:lnSpc>
              <a:buNone/>
            </a:pPr>
            <a:r>
              <a:rPr lang="en-US" sz="1600" dirty="0"/>
              <a:t>2)  Residents of the state of Texas may reproduce and use copies of the Materials and Related Materials for individual personal use only, without obtaining written permission of TEA.</a:t>
            </a:r>
          </a:p>
          <a:p>
            <a:pPr marL="457200" indent="-277813">
              <a:lnSpc>
                <a:spcPct val="80000"/>
              </a:lnSpc>
              <a:buNone/>
            </a:pPr>
            <a:r>
              <a:rPr lang="en-US" sz="1600" dirty="0"/>
              <a:t>3)  Any portion reproduced must be reproduced in its entirety and remain unedited, unaltered and unchanged in any way.</a:t>
            </a:r>
          </a:p>
          <a:p>
            <a:pPr marL="457200" indent="-277813">
              <a:lnSpc>
                <a:spcPct val="80000"/>
              </a:lnSpc>
              <a:buNone/>
            </a:pPr>
            <a:r>
              <a:rPr lang="en-US" sz="1600" dirty="0"/>
              <a:t>4)  No monetary charge can be made for the reproduced materials or any document containing them; however, a reasonable charge to cover only the cost of reproduction and distribution may be charged.</a:t>
            </a:r>
          </a:p>
          <a:p>
            <a:pPr marL="0" indent="0">
              <a:lnSpc>
                <a:spcPct val="80000"/>
              </a:lnSpc>
              <a:buNone/>
            </a:pPr>
            <a:r>
              <a:rPr lang="en-US" sz="1600" dirty="0"/>
              <a:t>Private entities or persons located in Texas that are </a:t>
            </a:r>
            <a:r>
              <a:rPr lang="en-US" sz="1600" b="1" dirty="0"/>
              <a:t>not</a:t>
            </a:r>
            <a:r>
              <a:rPr lang="en-US" sz="1600" dirty="0"/>
              <a:t> Texas public school districts, Texas Education Service Centers, or Texas charter schools or any entity, whether public or private, educational or non-educational, located </a:t>
            </a:r>
            <a:r>
              <a:rPr lang="en-US" sz="1600" b="1" dirty="0"/>
              <a:t>outside the state of Texas</a:t>
            </a:r>
            <a:r>
              <a:rPr lang="en-US" sz="1600" dirty="0"/>
              <a:t> </a:t>
            </a:r>
            <a:r>
              <a:rPr lang="en-US" sz="1600" i="1" dirty="0"/>
              <a:t>MUST</a:t>
            </a:r>
            <a:r>
              <a:rPr lang="en-US" sz="1600" dirty="0"/>
              <a:t> obtain written approval from TEA and will be required to enter into a license agreement that may involve the payment of a licensing fee or a royalty.</a:t>
            </a:r>
          </a:p>
          <a:p>
            <a:pPr marL="0" indent="0">
              <a:lnSpc>
                <a:spcPct val="80000"/>
              </a:lnSpc>
              <a:buNone/>
            </a:pPr>
            <a:r>
              <a:rPr lang="en-US" sz="1600" dirty="0"/>
              <a:t>For information contact: Office of Copyrights, Trademarks, License Agreements, and Royalties, Texas Education Agency, 1701 N. Congress Ave., Austin, TX  78701-1494; phone 512-463-7004; email: </a:t>
            </a:r>
            <a:r>
              <a:rPr lang="en-US" sz="1600" dirty="0">
                <a:hlinkClick r:id="rId3"/>
              </a:rPr>
              <a:t>copyrights@tea.state.tx.us</a:t>
            </a:r>
            <a:r>
              <a:rPr lang="en-US" sz="1600" dirty="0"/>
              <a:t>.</a:t>
            </a:r>
          </a:p>
        </p:txBody>
      </p:sp>
      <p:sp>
        <p:nvSpPr>
          <p:cNvPr id="4" name="Slide Number Placeholder 3"/>
          <p:cNvSpPr>
            <a:spLocks noGrp="1"/>
          </p:cNvSpPr>
          <p:nvPr>
            <p:ph type="sldNum" sz="quarter" idx="12"/>
          </p:nvPr>
        </p:nvSpPr>
        <p:spPr/>
        <p:txBody>
          <a:bodyPr/>
          <a:lstStyle/>
          <a:p>
            <a:fld id="{07BB042D-3A6B-4680-A882-4F230087622B}" type="slidenum">
              <a:rPr lang="en-US" smtClean="0"/>
              <a:t>2</a:t>
            </a:fld>
            <a:endParaRPr lang="en-US"/>
          </a:p>
        </p:txBody>
      </p:sp>
    </p:spTree>
    <p:extLst>
      <p:ext uri="{BB962C8B-B14F-4D97-AF65-F5344CB8AC3E}">
        <p14:creationId xmlns:p14="http://schemas.microsoft.com/office/powerpoint/2010/main" val="1030735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Resources</a:t>
            </a:r>
            <a:endParaRPr lang="en-US" dirty="0"/>
          </a:p>
        </p:txBody>
      </p:sp>
      <p:sp>
        <p:nvSpPr>
          <p:cNvPr id="3" name="Footer Placeholder 2"/>
          <p:cNvSpPr>
            <a:spLocks noGrp="1"/>
          </p:cNvSpPr>
          <p:nvPr>
            <p:ph type="ftr" sz="quarter" idx="11"/>
          </p:nvPr>
        </p:nvSpPr>
        <p:spPr>
          <a:xfrm>
            <a:off x="4203109" y="6505073"/>
            <a:ext cx="3859795" cy="304801"/>
          </a:xfrm>
        </p:spPr>
        <p:txBody>
          <a:bodyPr/>
          <a:lstStyle/>
          <a:p>
            <a:pPr algn="ctr"/>
            <a:r>
              <a:rPr lang="en-US" sz="1000" dirty="0" smtClean="0">
                <a:latin typeface="Arial" panose="020B0604020202020204" pitchFamily="34" charset="0"/>
                <a:cs typeface="Arial" panose="020B0604020202020204" pitchFamily="34" charset="0"/>
              </a:rPr>
              <a:t>Copyright © Texas Education Agency, 2013. All rights reserved.</a:t>
            </a:r>
            <a:endParaRPr lang="en-US" sz="1000"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1"/>
          </p:nvPr>
        </p:nvSpPr>
        <p:spPr>
          <a:xfrm>
            <a:off x="1064030" y="1446416"/>
            <a:ext cx="9517836" cy="4801984"/>
          </a:xfrm>
        </p:spPr>
        <p:txBody>
          <a:bodyPr>
            <a:normAutofit fontScale="55000" lnSpcReduction="20000"/>
          </a:bodyPr>
          <a:lstStyle/>
          <a:p>
            <a:pPr>
              <a:buNone/>
            </a:pPr>
            <a:r>
              <a:rPr lang="en-US" dirty="0" smtClean="0"/>
              <a:t>Images:</a:t>
            </a:r>
          </a:p>
          <a:p>
            <a:r>
              <a:rPr lang="en-US" dirty="0" smtClean="0"/>
              <a:t>Microsoft Office Clip Art: Used with permission from Microsoft.</a:t>
            </a:r>
          </a:p>
          <a:p>
            <a:pPr marL="0" indent="0" fontAlgn="base">
              <a:buNone/>
            </a:pPr>
            <a:r>
              <a:rPr lang="en-US" dirty="0"/>
              <a:t>Textbooks:</a:t>
            </a:r>
          </a:p>
          <a:p>
            <a:pPr fontAlgn="base"/>
            <a:r>
              <a:rPr lang="en-US" dirty="0"/>
              <a:t>Kelly-Plate, J., &amp; Eubanks, E. (2004). </a:t>
            </a:r>
            <a:r>
              <a:rPr lang="en-US" i="1" dirty="0"/>
              <a:t>Today’s teen.</a:t>
            </a:r>
            <a:r>
              <a:rPr lang="en-US" dirty="0"/>
              <a:t> New York, NY: </a:t>
            </a:r>
            <a:r>
              <a:rPr lang="en-US" dirty="0" smtClean="0"/>
              <a:t> </a:t>
            </a:r>
            <a:r>
              <a:rPr lang="en-US" dirty="0"/>
              <a:t>Glencoe/McGraw-Hill.</a:t>
            </a:r>
          </a:p>
          <a:p>
            <a:pPr marL="0" indent="0" fontAlgn="base">
              <a:buNone/>
            </a:pPr>
            <a:r>
              <a:rPr lang="en-US" dirty="0"/>
              <a:t>Websites:</a:t>
            </a:r>
          </a:p>
          <a:p>
            <a:pPr fontAlgn="base"/>
            <a:r>
              <a:rPr lang="en-US" dirty="0"/>
              <a:t>Achieve Texas </a:t>
            </a:r>
            <a:br>
              <a:rPr lang="en-US" dirty="0"/>
            </a:br>
            <a:r>
              <a:rPr lang="en-US" dirty="0"/>
              <a:t>An education initiative designed to prepare students for a lifetime of success</a:t>
            </a:r>
            <a:br>
              <a:rPr lang="en-US" dirty="0"/>
            </a:br>
            <a:r>
              <a:rPr lang="en-US" dirty="0">
                <a:hlinkClick r:id="rId3"/>
              </a:rPr>
              <a:t>http://www.achievetexas.org/</a:t>
            </a:r>
            <a:endParaRPr lang="en-US" dirty="0"/>
          </a:p>
          <a:p>
            <a:pPr fontAlgn="base"/>
            <a:r>
              <a:rPr lang="en-US" dirty="0"/>
              <a:t>CTE – Learning that works for America Nationwide</a:t>
            </a:r>
            <a:br>
              <a:rPr lang="en-US" dirty="0"/>
            </a:br>
            <a:r>
              <a:rPr lang="en-US" dirty="0"/>
              <a:t>Career Technical Education (CTE) programs are changing, evolving and innovating to better serve the country’s needs.</a:t>
            </a:r>
            <a:br>
              <a:rPr lang="en-US" dirty="0"/>
            </a:br>
            <a:r>
              <a:rPr lang="en-US" dirty="0">
                <a:hlinkClick r:id="rId4"/>
              </a:rPr>
              <a:t>http://www.careertech.org/</a:t>
            </a:r>
            <a:endParaRPr lang="en-US" dirty="0"/>
          </a:p>
          <a:p>
            <a:pPr fontAlgn="base"/>
            <a:r>
              <a:rPr lang="en-US" dirty="0"/>
              <a:t>My Next Move </a:t>
            </a:r>
            <a:br>
              <a:rPr lang="en-US" dirty="0"/>
            </a:br>
            <a:r>
              <a:rPr lang="en-US" dirty="0"/>
              <a:t>An interactive tool for job seekers and students to learn more about their career options</a:t>
            </a:r>
            <a:br>
              <a:rPr lang="en-US" dirty="0"/>
            </a:br>
            <a:r>
              <a:rPr lang="en-US" dirty="0">
                <a:hlinkClick r:id="rId5"/>
              </a:rPr>
              <a:t>http://www.mynextmove.org/</a:t>
            </a:r>
            <a:endParaRPr lang="en-US" dirty="0"/>
          </a:p>
          <a:p>
            <a:pPr fontAlgn="base"/>
            <a:r>
              <a:rPr lang="en-US" dirty="0"/>
              <a:t>National Center for O*NET Development. Human Services Career Cluster. </a:t>
            </a:r>
            <a:br>
              <a:rPr lang="en-US" dirty="0"/>
            </a:br>
            <a:r>
              <a:rPr lang="en-US" dirty="0"/>
              <a:t>O*NET </a:t>
            </a:r>
            <a:r>
              <a:rPr lang="en-US" dirty="0" err="1"/>
              <a:t>OnLine</a:t>
            </a:r>
            <a:r>
              <a:rPr lang="en-US" dirty="0"/>
              <a:t>. Retrieved December 16, 2013, from </a:t>
            </a:r>
            <a:br>
              <a:rPr lang="en-US" dirty="0"/>
            </a:br>
            <a:r>
              <a:rPr lang="en-US" dirty="0">
                <a:hlinkClick r:id="rId6"/>
              </a:rPr>
              <a:t>http://www.onetonline.org/find/career?c=10&amp;g=G</a:t>
            </a:r>
            <a:endParaRPr lang="en-US" dirty="0"/>
          </a:p>
          <a:p>
            <a:pPr marL="0" indent="0" fontAlgn="base">
              <a:buNone/>
            </a:pPr>
            <a:r>
              <a:rPr lang="en-US" dirty="0"/>
              <a:t>YouTube™:</a:t>
            </a:r>
          </a:p>
          <a:p>
            <a:pPr fontAlgn="base"/>
            <a:r>
              <a:rPr lang="en-US" dirty="0"/>
              <a:t>Become a Personal and Home Care Aide </a:t>
            </a:r>
            <a:br>
              <a:rPr lang="en-US" dirty="0"/>
            </a:br>
            <a:r>
              <a:rPr lang="en-US" dirty="0"/>
              <a:t/>
            </a:r>
            <a:br>
              <a:rPr lang="en-US" dirty="0"/>
            </a:br>
            <a:r>
              <a:rPr lang="en-US" dirty="0"/>
              <a:t>Assist elderly or disabled adults with daily living activities at the person’s home or in a daytime non-residential facility. Duties performed at a place of residence may include keeping house (making beds, doing laundry, washing dishes) and preparing meals. </a:t>
            </a:r>
            <a:br>
              <a:rPr lang="en-US" dirty="0"/>
            </a:br>
            <a:r>
              <a:rPr lang="en-US" dirty="0">
                <a:hlinkClick r:id="rId7"/>
              </a:rPr>
              <a:t>http://youtu.be/p8HyUgDDXlE</a:t>
            </a:r>
            <a:endParaRPr lang="en-US" dirty="0"/>
          </a:p>
          <a:p>
            <a:endParaRPr lang="en-US" dirty="0" smtClean="0"/>
          </a:p>
          <a:p>
            <a:endParaRPr lang="en-US" dirty="0"/>
          </a:p>
        </p:txBody>
      </p:sp>
    </p:spTree>
    <p:extLst>
      <p:ext uri="{BB962C8B-B14F-4D97-AF65-F5344CB8AC3E}">
        <p14:creationId xmlns:p14="http://schemas.microsoft.com/office/powerpoint/2010/main" val="3508409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Services Cluster</a:t>
            </a:r>
            <a:endParaRPr lang="en-US" dirty="0"/>
          </a:p>
        </p:txBody>
      </p:sp>
      <p:sp>
        <p:nvSpPr>
          <p:cNvPr id="3" name="Content Placeholder 2"/>
          <p:cNvSpPr>
            <a:spLocks noGrp="1"/>
          </p:cNvSpPr>
          <p:nvPr>
            <p:ph idx="1"/>
          </p:nvPr>
        </p:nvSpPr>
        <p:spPr/>
        <p:txBody>
          <a:bodyPr/>
          <a:lstStyle/>
          <a:p>
            <a:pPr>
              <a:buNone/>
            </a:pPr>
            <a:r>
              <a:rPr lang="en-US" dirty="0" smtClean="0"/>
              <a:t>	</a:t>
            </a:r>
            <a:r>
              <a:rPr lang="en-US" sz="2800" dirty="0" smtClean="0"/>
              <a:t>Preparing individuals for employment in career pathways that relate to families and human needs such as counseling and mental health services, family and community services, personal care, and consumer services.</a:t>
            </a:r>
          </a:p>
          <a:p>
            <a:pPr algn="ctr">
              <a:buNone/>
            </a:pPr>
            <a:endParaRPr lang="en-US" sz="1800" dirty="0"/>
          </a:p>
          <a:p>
            <a:pPr>
              <a:buNone/>
            </a:pPr>
            <a:endParaRPr lang="en-US" dirty="0" smtClean="0"/>
          </a:p>
          <a:p>
            <a:pPr>
              <a:buNone/>
            </a:pPr>
            <a:endParaRPr lang="en-US" dirty="0"/>
          </a:p>
        </p:txBody>
      </p:sp>
      <p:sp>
        <p:nvSpPr>
          <p:cNvPr id="7" name="Footer Placeholder 6"/>
          <p:cNvSpPr>
            <a:spLocks noGrp="1"/>
          </p:cNvSpPr>
          <p:nvPr>
            <p:ph type="ftr" sz="quarter" idx="11"/>
          </p:nvPr>
        </p:nvSpPr>
        <p:spPr>
          <a:xfrm>
            <a:off x="4157151" y="6448069"/>
            <a:ext cx="3859795" cy="304801"/>
          </a:xfrm>
        </p:spPr>
        <p:txBody>
          <a:bodyPr/>
          <a:lstStyle/>
          <a:p>
            <a:pPr algn="ctr">
              <a:defRPr/>
            </a:pPr>
            <a:r>
              <a:rPr lang="en-US" sz="1000" dirty="0" smtClean="0">
                <a:latin typeface="Arial" pitchFamily="34" charset="0"/>
                <a:cs typeface="Arial" pitchFamily="34" charset="0"/>
              </a:rPr>
              <a:t>Copyright © Texas Education Agency, 2013. All rights reserved.</a:t>
            </a:r>
            <a:endParaRPr lang="en-US" sz="1000"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63C79F8F-8DA2-48F7-B341-3EDA9E7398D2}" type="slidenum">
              <a:rPr lang="en-US" smtClean="0"/>
              <a:pPr>
                <a:defRPr/>
              </a:pPr>
              <a:t>3</a:t>
            </a:fld>
            <a:endParaRPr lang="en-US" dirty="0"/>
          </a:p>
        </p:txBody>
      </p:sp>
    </p:spTree>
    <p:extLst>
      <p:ext uri="{BB962C8B-B14F-4D97-AF65-F5344CB8AC3E}">
        <p14:creationId xmlns:p14="http://schemas.microsoft.com/office/powerpoint/2010/main" val="300728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extLst>
              <p:ext uri="{D42A27DB-BD31-4B8C-83A1-F6EECF244321}">
                <p14:modId xmlns:p14="http://schemas.microsoft.com/office/powerpoint/2010/main" val="811350904"/>
              </p:ext>
            </p:extLst>
          </p:nvPr>
        </p:nvGraphicFramePr>
        <p:xfrm>
          <a:off x="1740851" y="416688"/>
          <a:ext cx="8710298" cy="6024623"/>
        </p:xfrm>
        <a:graphic>
          <a:graphicData uri="http://schemas.openxmlformats.org/presentationml/2006/ole">
            <mc:AlternateContent xmlns:mc="http://schemas.openxmlformats.org/markup-compatibility/2006">
              <mc:Choice xmlns:v="urn:schemas-microsoft-com:vml" Requires="v">
                <p:oleObj spid="_x0000_s1053" name="Acrobat Document" r:id="rId4" imgW="6858000" imgH="5143500" progId="AcroExch.Document.7">
                  <p:embed/>
                </p:oleObj>
              </mc:Choice>
              <mc:Fallback>
                <p:oleObj name="Acrobat Document" r:id="rId4" imgW="6858000" imgH="51435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0851" y="416688"/>
                        <a:ext cx="8710298" cy="6024623"/>
                      </a:xfrm>
                      <a:prstGeom prst="rect">
                        <a:avLst/>
                      </a:prstGeom>
                      <a:noFill/>
                      <a:ln>
                        <a:noFill/>
                      </a:ln>
                      <a:effectLst/>
                    </p:spPr>
                  </p:pic>
                </p:oleObj>
              </mc:Fallback>
            </mc:AlternateContent>
          </a:graphicData>
        </a:graphic>
      </p:graphicFrame>
      <p:sp>
        <p:nvSpPr>
          <p:cNvPr id="7" name="Oval 6"/>
          <p:cNvSpPr/>
          <p:nvPr/>
        </p:nvSpPr>
        <p:spPr>
          <a:xfrm>
            <a:off x="7277628" y="3074832"/>
            <a:ext cx="1593656" cy="9998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4150473" y="6465529"/>
            <a:ext cx="3859795" cy="304801"/>
          </a:xfrm>
        </p:spPr>
        <p:txBody>
          <a:bodyPr/>
          <a:lstStyle/>
          <a:p>
            <a:pPr algn="ctr">
              <a:defRPr/>
            </a:pPr>
            <a:r>
              <a:rPr lang="en-US" sz="1000" dirty="0" smtClean="0">
                <a:latin typeface="Arial" pitchFamily="34" charset="0"/>
                <a:cs typeface="Arial" pitchFamily="34" charset="0"/>
              </a:rPr>
              <a:t>Copyright © Texas Education Agency, 2013. All rights reserved.</a:t>
            </a:r>
            <a:endParaRPr lang="en-US" sz="1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63C79F8F-8DA2-48F7-B341-3EDA9E7398D2}" type="slidenum">
              <a:rPr lang="en-US" smtClean="0"/>
              <a:pPr>
                <a:defRPr/>
              </a:pPr>
              <a:t>4</a:t>
            </a:fld>
            <a:endParaRPr lang="en-US" dirty="0"/>
          </a:p>
        </p:txBody>
      </p:sp>
    </p:spTree>
    <p:extLst>
      <p:ext uri="{BB962C8B-B14F-4D97-AF65-F5344CB8AC3E}">
        <p14:creationId xmlns:p14="http://schemas.microsoft.com/office/powerpoint/2010/main" val="2080891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03312" y="1447800"/>
            <a:ext cx="9249228" cy="4800599"/>
          </a:xfrm>
        </p:spPr>
        <p:txBody>
          <a:bodyPr>
            <a:normAutofit fontScale="92500" lnSpcReduction="10000"/>
          </a:bodyPr>
          <a:lstStyle/>
          <a:p>
            <a:pPr algn="ctr">
              <a:buNone/>
            </a:pPr>
            <a:r>
              <a:rPr lang="en-US" sz="2200" b="1" dirty="0"/>
              <a:t>College and Career Initiative</a:t>
            </a:r>
          </a:p>
          <a:p>
            <a:r>
              <a:rPr lang="en-US" sz="2200" dirty="0"/>
              <a:t>Education initiative designed to prepare students for a:</a:t>
            </a:r>
          </a:p>
          <a:p>
            <a:pPr lvl="1"/>
            <a:r>
              <a:rPr lang="en-US" sz="2200" dirty="0"/>
              <a:t>Lifetime of success</a:t>
            </a:r>
          </a:p>
          <a:p>
            <a:pPr lvl="1"/>
            <a:r>
              <a:rPr lang="en-US" sz="2200" dirty="0"/>
              <a:t>Secondary and postsecondary opportunities</a:t>
            </a:r>
          </a:p>
          <a:p>
            <a:pPr lvl="1"/>
            <a:r>
              <a:rPr lang="en-US" sz="2200" dirty="0"/>
              <a:t>Career preparation and advancement</a:t>
            </a:r>
          </a:p>
          <a:p>
            <a:pPr lvl="1"/>
            <a:r>
              <a:rPr lang="en-US" sz="2200" dirty="0"/>
              <a:t>Meaningful work</a:t>
            </a:r>
          </a:p>
          <a:p>
            <a:pPr lvl="1"/>
            <a:r>
              <a:rPr lang="en-US" sz="2200" dirty="0"/>
              <a:t>Active </a:t>
            </a:r>
            <a:r>
              <a:rPr lang="en-US" sz="2200" dirty="0" smtClean="0"/>
              <a:t>citizenship</a:t>
            </a:r>
          </a:p>
          <a:p>
            <a:pPr marL="349250" lvl="1" indent="-349250"/>
            <a:r>
              <a:rPr lang="en-US" sz="2200" dirty="0" smtClean="0"/>
              <a:t>Designed </a:t>
            </a:r>
            <a:r>
              <a:rPr lang="en-US" sz="2200" dirty="0"/>
              <a:t>to help students (and parents) </a:t>
            </a:r>
            <a:r>
              <a:rPr lang="en-US" sz="2200" dirty="0" smtClean="0"/>
              <a:t>make:</a:t>
            </a:r>
          </a:p>
          <a:p>
            <a:pPr marL="749300" lvl="2" indent="-349250"/>
            <a:r>
              <a:rPr lang="en-US" sz="2000" dirty="0" smtClean="0"/>
              <a:t>Wise </a:t>
            </a:r>
            <a:r>
              <a:rPr lang="en-US" sz="2000" dirty="0"/>
              <a:t>education </a:t>
            </a:r>
            <a:r>
              <a:rPr lang="en-US" sz="2000" dirty="0" smtClean="0"/>
              <a:t>choices</a:t>
            </a:r>
          </a:p>
          <a:p>
            <a:pPr marL="749300" lvl="2" indent="-349250"/>
            <a:r>
              <a:rPr lang="en-US" sz="2200" dirty="0" smtClean="0"/>
              <a:t>21</a:t>
            </a:r>
            <a:r>
              <a:rPr lang="en-US" sz="2200" baseline="30000" dirty="0" smtClean="0"/>
              <a:t>st</a:t>
            </a:r>
            <a:r>
              <a:rPr lang="en-US" sz="2200" dirty="0" smtClean="0"/>
              <a:t> </a:t>
            </a:r>
            <a:r>
              <a:rPr lang="en-US" sz="2200" dirty="0"/>
              <a:t>Century curricula </a:t>
            </a:r>
            <a:r>
              <a:rPr lang="en-US" sz="2200" dirty="0" smtClean="0"/>
              <a:t>combining:</a:t>
            </a:r>
            <a:endParaRPr lang="en-US" sz="2200" dirty="0"/>
          </a:p>
          <a:p>
            <a:pPr marL="1206500" lvl="3" indent="-349250"/>
            <a:r>
              <a:rPr lang="en-US" sz="2000" dirty="0" smtClean="0"/>
              <a:t>rigorous </a:t>
            </a:r>
            <a:r>
              <a:rPr lang="en-US" sz="2000" dirty="0"/>
              <a:t>academics </a:t>
            </a:r>
            <a:r>
              <a:rPr lang="en-US" sz="2000" dirty="0" smtClean="0"/>
              <a:t>and</a:t>
            </a:r>
          </a:p>
          <a:p>
            <a:pPr marL="1206500" lvl="3" indent="-349250"/>
            <a:r>
              <a:rPr lang="en-US" sz="2200" dirty="0" smtClean="0"/>
              <a:t>relevant </a:t>
            </a:r>
            <a:r>
              <a:rPr lang="en-US" sz="2200" dirty="0"/>
              <a:t>career education</a:t>
            </a:r>
          </a:p>
          <a:p>
            <a:endParaRPr lang="en-US" dirty="0"/>
          </a:p>
        </p:txBody>
      </p:sp>
      <p:sp>
        <p:nvSpPr>
          <p:cNvPr id="11" name="Footer Placeholder 10"/>
          <p:cNvSpPr>
            <a:spLocks noGrp="1"/>
          </p:cNvSpPr>
          <p:nvPr>
            <p:ph type="ftr" sz="quarter" idx="11"/>
          </p:nvPr>
        </p:nvSpPr>
        <p:spPr/>
        <p:txBody>
          <a:bodyPr/>
          <a:lstStyle/>
          <a:p>
            <a:pPr lvl="0">
              <a:defRPr/>
            </a:pPr>
            <a:endParaRPr lang="en-US" sz="1000" dirty="0">
              <a:solidFill>
                <a:schemeClr val="tx1"/>
              </a:solidFill>
              <a:latin typeface="Arial" pitchFamily="34" charset="0"/>
              <a:cs typeface="Arial" pitchFamily="34" charset="0"/>
            </a:endParaRPr>
          </a:p>
          <a:p>
            <a:pPr lvl="0">
              <a:defRPr/>
            </a:pPr>
            <a:endParaRPr lang="en-US" sz="1000" dirty="0">
              <a:solidFill>
                <a:schemeClr val="tx1"/>
              </a:solidFill>
              <a:latin typeface="Arial" pitchFamily="34" charset="0"/>
              <a:cs typeface="Arial" pitchFamily="34" charset="0"/>
            </a:endParaRPr>
          </a:p>
          <a:p>
            <a:pPr lvl="0">
              <a:defRPr/>
            </a:pPr>
            <a:r>
              <a:rPr lang="en-US" sz="1000" dirty="0">
                <a:solidFill>
                  <a:schemeClr val="bg2">
                    <a:lumMod val="75000"/>
                  </a:schemeClr>
                </a:solidFill>
                <a:latin typeface="Arial" pitchFamily="34" charset="0"/>
                <a:cs typeface="Arial" pitchFamily="34" charset="0"/>
              </a:rPr>
              <a:t>Copyright © Texas Education Agency, 2012 . All rights reserved.</a:t>
            </a:r>
          </a:p>
          <a:p>
            <a:pPr>
              <a:defRPr/>
            </a:pPr>
            <a:endParaRPr lang="en-US" dirty="0">
              <a:solidFill>
                <a:schemeClr val="bg2">
                  <a:lumMod val="75000"/>
                </a:schemeClr>
              </a:solidFill>
            </a:endParaRPr>
          </a:p>
        </p:txBody>
      </p:sp>
      <p:sp>
        <p:nvSpPr>
          <p:cNvPr id="10" name="Slide Number Placeholder 9"/>
          <p:cNvSpPr>
            <a:spLocks noGrp="1"/>
          </p:cNvSpPr>
          <p:nvPr>
            <p:ph type="sldNum" sz="quarter" idx="12"/>
          </p:nvPr>
        </p:nvSpPr>
        <p:spPr/>
        <p:txBody>
          <a:bodyPr/>
          <a:lstStyle/>
          <a:p>
            <a:pPr>
              <a:defRPr/>
            </a:pPr>
            <a:fld id="{ACC2B083-4B80-4709-BCA6-AED58DFFDEC8}" type="slidenum">
              <a:rPr lang="en-US" smtClean="0"/>
              <a:pPr>
                <a:defRPr/>
              </a:pPr>
              <a:t>5</a:t>
            </a:fld>
            <a:endParaRPr lang="en-US" dirty="0"/>
          </a:p>
        </p:txBody>
      </p:sp>
      <p:pic>
        <p:nvPicPr>
          <p:cNvPr id="6" name="Picture 2" descr="C:\Users\CTE\Pictures\top_ht2.jpg"/>
          <p:cNvPicPr>
            <a:picLocks noChangeAspect="1" noChangeArrowheads="1"/>
          </p:cNvPicPr>
          <p:nvPr/>
        </p:nvPicPr>
        <p:blipFill>
          <a:blip r:embed="rId3" cstate="print"/>
          <a:srcRect/>
          <a:stretch>
            <a:fillRect/>
          </a:stretch>
        </p:blipFill>
        <p:spPr bwMode="auto">
          <a:xfrm>
            <a:off x="2895600" y="76200"/>
            <a:ext cx="6324600" cy="1143000"/>
          </a:xfrm>
          <a:prstGeom prst="rect">
            <a:avLst/>
          </a:prstGeom>
          <a:noFill/>
        </p:spPr>
      </p:pic>
      <p:sp>
        <p:nvSpPr>
          <p:cNvPr id="7" name="Footer Placeholder 6"/>
          <p:cNvSpPr txBox="1">
            <a:spLocks/>
          </p:cNvSpPr>
          <p:nvPr/>
        </p:nvSpPr>
        <p:spPr>
          <a:xfrm>
            <a:off x="4157151" y="6448069"/>
            <a:ext cx="3859795" cy="304801"/>
          </a:xfrm>
          <a:prstGeom prst="rect">
            <a:avLst/>
          </a:prstGeom>
        </p:spPr>
        <p:txBody>
          <a:bodyPr vert="horz" lIns="91440" tIns="45720" rIns="91440" bIns="45720" rtlCol="0" anchor="b"/>
          <a:lstStyle>
            <a:defPPr>
              <a:defRPr lang="en-US"/>
            </a:defPPr>
            <a:lvl1pPr marL="0" algn="l" defTabSz="914400" rtl="0" eaLnBrk="1" latinLnBrk="0" hangingPunct="1">
              <a:defRPr sz="1100" b="0" i="0" kern="1200">
                <a:solidFill>
                  <a:schemeClr val="tx1">
                    <a:tint val="75000"/>
                    <a:alpha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000" dirty="0" smtClean="0">
                <a:latin typeface="Arial" pitchFamily="34" charset="0"/>
                <a:cs typeface="Arial" pitchFamily="34" charset="0"/>
              </a:rPr>
              <a:t>Copyright © Texas Education Agency, 2013. All rights reserved.</a:t>
            </a:r>
            <a:endParaRPr lang="en-US" sz="1000" dirty="0">
              <a:latin typeface="Arial" pitchFamily="34" charset="0"/>
              <a:cs typeface="Arial" pitchFamily="34" charset="0"/>
            </a:endParaRPr>
          </a:p>
        </p:txBody>
      </p:sp>
    </p:spTree>
    <p:extLst>
      <p:ext uri="{BB962C8B-B14F-4D97-AF65-F5344CB8AC3E}">
        <p14:creationId xmlns:p14="http://schemas.microsoft.com/office/powerpoint/2010/main" val="1193635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hlinkClick r:id="rId3"/>
          </p:cNvPr>
          <p:cNvSpPr txBox="1">
            <a:spLocks noChangeArrowheads="1"/>
          </p:cNvSpPr>
          <p:nvPr/>
        </p:nvSpPr>
        <p:spPr bwMode="auto">
          <a:xfrm>
            <a:off x="2362200" y="1447800"/>
            <a:ext cx="8077200" cy="4267200"/>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pPr>
            <a:endParaRPr lang="en-US" sz="2000" dirty="0">
              <a:latin typeface="Verdana" pitchFamily="64" charset="0"/>
            </a:endParaRPr>
          </a:p>
        </p:txBody>
      </p:sp>
      <p:sp>
        <p:nvSpPr>
          <p:cNvPr id="7" name="Title 6"/>
          <p:cNvSpPr>
            <a:spLocks noGrp="1"/>
          </p:cNvSpPr>
          <p:nvPr>
            <p:ph type="title"/>
          </p:nvPr>
        </p:nvSpPr>
        <p:spPr/>
        <p:txBody>
          <a:bodyPr/>
          <a:lstStyle/>
          <a:p>
            <a:r>
              <a:rPr lang="en-US" dirty="0" smtClean="0"/>
              <a:t>Programs </a:t>
            </a:r>
            <a:r>
              <a:rPr lang="en-US" dirty="0" smtClean="0"/>
              <a:t>of Study</a:t>
            </a:r>
            <a:endParaRPr lang="en-US" dirty="0"/>
          </a:p>
        </p:txBody>
      </p:sp>
      <p:sp>
        <p:nvSpPr>
          <p:cNvPr id="8" name="Content Placeholder 7"/>
          <p:cNvSpPr>
            <a:spLocks noGrp="1"/>
          </p:cNvSpPr>
          <p:nvPr>
            <p:ph idx="1"/>
          </p:nvPr>
        </p:nvSpPr>
        <p:spPr>
          <a:xfrm>
            <a:off x="1103312" y="1820168"/>
            <a:ext cx="8946541" cy="4195481"/>
          </a:xfrm>
        </p:spPr>
        <p:txBody>
          <a:bodyPr>
            <a:normAutofit/>
          </a:bodyPr>
          <a:lstStyle/>
          <a:p>
            <a:r>
              <a:rPr lang="en-US" sz="2800" b="1" dirty="0" smtClean="0"/>
              <a:t>Family </a:t>
            </a:r>
            <a:r>
              <a:rPr lang="en-US" sz="2800" b="1" dirty="0"/>
              <a:t>and Community Services</a:t>
            </a:r>
          </a:p>
          <a:p>
            <a:pPr lvl="1"/>
            <a:r>
              <a:rPr lang="en-US" sz="2800" dirty="0" smtClean="0"/>
              <a:t>Dietitians</a:t>
            </a:r>
            <a:endParaRPr lang="en-US" sz="2800" dirty="0"/>
          </a:p>
          <a:p>
            <a:pPr lvl="1"/>
            <a:r>
              <a:rPr lang="en-US" sz="2800" dirty="0"/>
              <a:t>Geriatric Care Manager</a:t>
            </a:r>
          </a:p>
          <a:p>
            <a:pPr lvl="1"/>
            <a:r>
              <a:rPr lang="en-US" sz="2800" dirty="0"/>
              <a:t>Social and Community Services </a:t>
            </a:r>
            <a:r>
              <a:rPr lang="en-US" sz="2800" dirty="0" smtClean="0"/>
              <a:t>Manager</a:t>
            </a:r>
          </a:p>
          <a:p>
            <a:pPr marL="457200" lvl="1" indent="0" algn="ctr">
              <a:buNone/>
            </a:pPr>
            <a:r>
              <a:rPr lang="en-US" sz="2800" b="1" dirty="0" smtClean="0">
                <a:hlinkClick r:id="rId3"/>
              </a:rPr>
              <a:t>Become a Personal and Home Care Attendant</a:t>
            </a:r>
            <a:endParaRPr lang="en-US" sz="2800" b="1" dirty="0" smtClean="0"/>
          </a:p>
          <a:p>
            <a:pPr marL="457200" lvl="1" indent="0" algn="ctr">
              <a:buNone/>
            </a:pPr>
            <a:r>
              <a:rPr lang="en-US" b="1" dirty="0" smtClean="0"/>
              <a:t>(click on link)</a:t>
            </a:r>
            <a:endParaRPr lang="en-US" b="1" dirty="0"/>
          </a:p>
        </p:txBody>
      </p:sp>
      <p:sp>
        <p:nvSpPr>
          <p:cNvPr id="6" name="Footer Placeholder 5"/>
          <p:cNvSpPr>
            <a:spLocks noGrp="1"/>
          </p:cNvSpPr>
          <p:nvPr>
            <p:ph type="ftr" sz="quarter" idx="11"/>
          </p:nvPr>
        </p:nvSpPr>
        <p:spPr>
          <a:xfrm>
            <a:off x="4110712" y="6503063"/>
            <a:ext cx="3859795" cy="304801"/>
          </a:xfrm>
        </p:spPr>
        <p:txBody>
          <a:bodyPr/>
          <a:lstStyle/>
          <a:p>
            <a:pPr>
              <a:defRPr/>
            </a:pPr>
            <a:r>
              <a:rPr lang="en-US" sz="1000" dirty="0" smtClean="0">
                <a:latin typeface="Arial" panose="020B0604020202020204" pitchFamily="34" charset="0"/>
                <a:cs typeface="Arial" panose="020B0604020202020204" pitchFamily="34" charset="0"/>
              </a:rPr>
              <a:t>  </a:t>
            </a: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2013 </a:t>
            </a:r>
            <a:r>
              <a:rPr lang="en-US" sz="1000" dirty="0">
                <a:latin typeface="Arial" pitchFamily="34" charset="0"/>
                <a:cs typeface="Arial" pitchFamily="34" charset="0"/>
              </a:rPr>
              <a:t>. All rights reserved. </a:t>
            </a:r>
          </a:p>
        </p:txBody>
      </p:sp>
      <p:sp>
        <p:nvSpPr>
          <p:cNvPr id="5" name="Slide Number Placeholder 4"/>
          <p:cNvSpPr>
            <a:spLocks noGrp="1"/>
          </p:cNvSpPr>
          <p:nvPr>
            <p:ph type="sldNum" sz="quarter" idx="12"/>
          </p:nvPr>
        </p:nvSpPr>
        <p:spPr/>
        <p:txBody>
          <a:bodyPr/>
          <a:lstStyle/>
          <a:p>
            <a:pPr>
              <a:defRPr/>
            </a:pPr>
            <a:fld id="{63C79F8F-8DA2-48F7-B341-3EDA9E7398D2}" type="slidenum">
              <a:rPr lang="en-US" smtClean="0"/>
              <a:pPr>
                <a:defRPr/>
              </a:pPr>
              <a:t>6</a:t>
            </a:fld>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47" y="4509111"/>
            <a:ext cx="2046532" cy="199395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6470" y="4322356"/>
            <a:ext cx="1808096" cy="2180707"/>
          </a:xfrm>
          <a:prstGeom prst="rect">
            <a:avLst/>
          </a:prstGeom>
        </p:spPr>
      </p:pic>
    </p:spTree>
    <p:extLst>
      <p:ext uri="{BB962C8B-B14F-4D97-AF65-F5344CB8AC3E}">
        <p14:creationId xmlns:p14="http://schemas.microsoft.com/office/powerpoint/2010/main" val="3179232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School</a:t>
            </a:r>
            <a:endParaRPr lang="en-US" dirty="0"/>
          </a:p>
        </p:txBody>
      </p:sp>
      <p:sp>
        <p:nvSpPr>
          <p:cNvPr id="3" name="Content Placeholder 2"/>
          <p:cNvSpPr>
            <a:spLocks noGrp="1"/>
          </p:cNvSpPr>
          <p:nvPr>
            <p:ph idx="1"/>
          </p:nvPr>
        </p:nvSpPr>
        <p:spPr>
          <a:xfrm>
            <a:off x="1104293" y="1352264"/>
            <a:ext cx="8946541" cy="4195481"/>
          </a:xfrm>
        </p:spPr>
        <p:txBody>
          <a:bodyPr>
            <a:normAutofit fontScale="92500" lnSpcReduction="20000"/>
          </a:bodyPr>
          <a:lstStyle/>
          <a:p>
            <a:pPr>
              <a:buNone/>
            </a:pPr>
            <a:r>
              <a:rPr lang="en-US" sz="2800" i="1" u="sng" dirty="0"/>
              <a:t>Career Related Electives</a:t>
            </a:r>
          </a:p>
          <a:p>
            <a:r>
              <a:rPr lang="en-US" sz="2800" dirty="0"/>
              <a:t>9</a:t>
            </a:r>
            <a:r>
              <a:rPr lang="en-US" sz="2800" baseline="30000" dirty="0"/>
              <a:t>th</a:t>
            </a:r>
            <a:r>
              <a:rPr lang="en-US" sz="2800" dirty="0"/>
              <a:t> – Principles of Human Services</a:t>
            </a:r>
          </a:p>
          <a:p>
            <a:r>
              <a:rPr lang="en-US" sz="2800" dirty="0"/>
              <a:t>10</a:t>
            </a:r>
            <a:r>
              <a:rPr lang="en-US" sz="2800" baseline="30000" dirty="0"/>
              <a:t>th</a:t>
            </a:r>
            <a:r>
              <a:rPr lang="en-US" sz="2800" dirty="0"/>
              <a:t> – Interpersonal Studies, Child Development, Family and Community Services, or Human Growth and Development</a:t>
            </a:r>
          </a:p>
          <a:p>
            <a:r>
              <a:rPr lang="en-US" sz="2800" dirty="0"/>
              <a:t>11</a:t>
            </a:r>
            <a:r>
              <a:rPr lang="en-US" sz="2800" baseline="30000" dirty="0"/>
              <a:t>th</a:t>
            </a:r>
            <a:r>
              <a:rPr lang="en-US" sz="2800" dirty="0"/>
              <a:t> – Lifetime Nutrition and Wellness, Counseling and Mental Health, Human Growth and Development, Family and Community Services</a:t>
            </a:r>
          </a:p>
          <a:p>
            <a:r>
              <a:rPr lang="en-US" sz="2800" dirty="0"/>
              <a:t>12</a:t>
            </a:r>
            <a:r>
              <a:rPr lang="en-US" sz="2800" baseline="30000" dirty="0"/>
              <a:t>th</a:t>
            </a:r>
            <a:r>
              <a:rPr lang="en-US" sz="2800" dirty="0"/>
              <a:t> – Food Science, Practicum in Human Services or Problems and Solutions</a:t>
            </a:r>
          </a:p>
          <a:p>
            <a:pPr>
              <a:buNone/>
            </a:pPr>
            <a:r>
              <a:rPr lang="en-US" sz="1200" i="1" dirty="0"/>
              <a:t>Note - Sequence of courses in your school may be different from the recommended sequence of coursework. </a:t>
            </a:r>
          </a:p>
          <a:p>
            <a:endParaRPr lang="en-US" dirty="0" smtClean="0"/>
          </a:p>
        </p:txBody>
      </p:sp>
      <p:sp>
        <p:nvSpPr>
          <p:cNvPr id="4" name="Footer Placeholder 3"/>
          <p:cNvSpPr>
            <a:spLocks noGrp="1"/>
          </p:cNvSpPr>
          <p:nvPr>
            <p:ph type="ftr" sz="quarter" idx="11"/>
          </p:nvPr>
        </p:nvSpPr>
        <p:spPr>
          <a:xfrm>
            <a:off x="4174859" y="6477469"/>
            <a:ext cx="3859795" cy="304801"/>
          </a:xfrm>
        </p:spPr>
        <p:txBody>
          <a:bodyPr/>
          <a:lstStyle/>
          <a:p>
            <a:pPr>
              <a:defRPr/>
            </a:pPr>
            <a:r>
              <a:rPr lang="en-US" sz="1000" dirty="0">
                <a:latin typeface="Arial" pitchFamily="34" charset="0"/>
                <a:cs typeface="Arial" pitchFamily="34" charset="0"/>
              </a:rPr>
              <a:t>  Copyright © Texas Education Agency, </a:t>
            </a:r>
            <a:r>
              <a:rPr lang="en-US" sz="1000" dirty="0" smtClean="0">
                <a:latin typeface="Arial" pitchFamily="34" charset="0"/>
                <a:cs typeface="Arial" pitchFamily="34" charset="0"/>
              </a:rPr>
              <a:t>2013 </a:t>
            </a:r>
            <a:r>
              <a:rPr lang="en-US" sz="1000" dirty="0">
                <a:latin typeface="Arial" pitchFamily="34" charset="0"/>
                <a:cs typeface="Arial" pitchFamily="34" charset="0"/>
              </a:rPr>
              <a:t>. All rights reserved. </a:t>
            </a:r>
          </a:p>
        </p:txBody>
      </p:sp>
      <p:sp>
        <p:nvSpPr>
          <p:cNvPr id="5" name="Slide Number Placeholder 4"/>
          <p:cNvSpPr>
            <a:spLocks noGrp="1"/>
          </p:cNvSpPr>
          <p:nvPr>
            <p:ph type="sldNum" sz="quarter" idx="12"/>
          </p:nvPr>
        </p:nvSpPr>
        <p:spPr/>
        <p:txBody>
          <a:bodyPr/>
          <a:lstStyle/>
          <a:p>
            <a:pPr>
              <a:defRPr/>
            </a:pPr>
            <a:fld id="{63C79F8F-8DA2-48F7-B341-3EDA9E7398D2}" type="slidenum">
              <a:rPr lang="en-US" smtClean="0"/>
              <a:pPr>
                <a:defRPr/>
              </a:pPr>
              <a:t>7</a:t>
            </a:fld>
            <a:endParaRPr lang="en-US" dirty="0"/>
          </a:p>
        </p:txBody>
      </p:sp>
    </p:spTree>
    <p:extLst>
      <p:ext uri="{BB962C8B-B14F-4D97-AF65-F5344CB8AC3E}">
        <p14:creationId xmlns:p14="http://schemas.microsoft.com/office/powerpoint/2010/main" val="2213490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Job Training</a:t>
            </a:r>
            <a:endParaRPr lang="en-US" dirty="0"/>
          </a:p>
        </p:txBody>
      </p:sp>
      <p:sp>
        <p:nvSpPr>
          <p:cNvPr id="3" name="Content Placeholder 2"/>
          <p:cNvSpPr>
            <a:spLocks noGrp="1"/>
          </p:cNvSpPr>
          <p:nvPr>
            <p:ph sz="half" idx="1"/>
          </p:nvPr>
        </p:nvSpPr>
        <p:spPr>
          <a:xfrm>
            <a:off x="1103312" y="1683700"/>
            <a:ext cx="4396339" cy="4195763"/>
          </a:xfrm>
        </p:spPr>
        <p:txBody>
          <a:bodyPr>
            <a:normAutofit fontScale="77500" lnSpcReduction="20000"/>
          </a:bodyPr>
          <a:lstStyle/>
          <a:p>
            <a:r>
              <a:rPr lang="en-US" dirty="0"/>
              <a:t>Dietary Aide</a:t>
            </a:r>
          </a:p>
          <a:p>
            <a:r>
              <a:rPr lang="en-US" dirty="0"/>
              <a:t>Community Outreach Aide</a:t>
            </a:r>
          </a:p>
          <a:p>
            <a:r>
              <a:rPr lang="en-US" dirty="0"/>
              <a:t>Community Support Aide</a:t>
            </a:r>
          </a:p>
          <a:p>
            <a:r>
              <a:rPr lang="en-US" dirty="0"/>
              <a:t>Food Service Worker</a:t>
            </a:r>
          </a:p>
          <a:p>
            <a:r>
              <a:rPr lang="en-US" dirty="0"/>
              <a:t>Health Aide</a:t>
            </a:r>
          </a:p>
          <a:p>
            <a:r>
              <a:rPr lang="en-US" dirty="0"/>
              <a:t>Life Skill Counselor Aide</a:t>
            </a:r>
          </a:p>
          <a:p>
            <a:r>
              <a:rPr lang="en-US" dirty="0"/>
              <a:t>Medical Assistant Aide</a:t>
            </a:r>
          </a:p>
          <a:p>
            <a:r>
              <a:rPr lang="en-US" dirty="0"/>
              <a:t>Medication Aide</a:t>
            </a:r>
          </a:p>
          <a:p>
            <a:r>
              <a:rPr lang="en-US" dirty="0"/>
              <a:t>Mental Health Aide</a:t>
            </a:r>
          </a:p>
          <a:p>
            <a:r>
              <a:rPr lang="en-US" dirty="0"/>
              <a:t>Patient Care Aide</a:t>
            </a:r>
          </a:p>
          <a:p>
            <a:r>
              <a:rPr lang="en-US" dirty="0"/>
              <a:t>Personal/Home Care Aide</a:t>
            </a:r>
          </a:p>
          <a:p>
            <a:r>
              <a:rPr lang="en-US" dirty="0"/>
              <a:t>Social Worker Aide</a:t>
            </a:r>
            <a:endParaRPr lang="en-US" sz="2400" dirty="0"/>
          </a:p>
          <a:p>
            <a:pPr>
              <a:buNone/>
            </a:pPr>
            <a:endParaRPr lang="en-US" sz="1200" dirty="0"/>
          </a:p>
          <a:p>
            <a:pPr>
              <a:buNone/>
            </a:pPr>
            <a:r>
              <a:rPr lang="en-US" sz="1300" dirty="0"/>
              <a:t>Note: These experiences may be started and/or completed as part of the high school experience.</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928036" y="754939"/>
            <a:ext cx="1694413" cy="2768714"/>
          </a:xfrm>
        </p:spPr>
      </p:pic>
      <p:sp>
        <p:nvSpPr>
          <p:cNvPr id="4" name="Footer Placeholder 3"/>
          <p:cNvSpPr>
            <a:spLocks noGrp="1"/>
          </p:cNvSpPr>
          <p:nvPr>
            <p:ph type="ftr" sz="quarter" idx="11"/>
          </p:nvPr>
        </p:nvSpPr>
        <p:spPr>
          <a:xfrm>
            <a:off x="4134034" y="6435429"/>
            <a:ext cx="3859795" cy="304801"/>
          </a:xfrm>
        </p:spPr>
        <p:txBody>
          <a:bodyPr/>
          <a:lstStyle/>
          <a:p>
            <a:pPr>
              <a:defRPr/>
            </a:pPr>
            <a:r>
              <a:rPr lang="en-US" sz="1000" dirty="0">
                <a:latin typeface="Arial" pitchFamily="34" charset="0"/>
                <a:cs typeface="Arial" pitchFamily="34" charset="0"/>
              </a:rPr>
              <a:t>  Copyright © Texas Education Agency, </a:t>
            </a:r>
            <a:r>
              <a:rPr lang="en-US" sz="1000" dirty="0" smtClean="0">
                <a:latin typeface="Arial" pitchFamily="34" charset="0"/>
                <a:cs typeface="Arial" pitchFamily="34" charset="0"/>
              </a:rPr>
              <a:t>2013 </a:t>
            </a:r>
            <a:r>
              <a:rPr lang="en-US" sz="1000" dirty="0">
                <a:latin typeface="Arial" pitchFamily="34" charset="0"/>
                <a:cs typeface="Arial" pitchFamily="34" charset="0"/>
              </a:rPr>
              <a:t>. All rights reserved. </a:t>
            </a:r>
          </a:p>
        </p:txBody>
      </p:sp>
      <p:sp>
        <p:nvSpPr>
          <p:cNvPr id="5" name="Slide Number Placeholder 4"/>
          <p:cNvSpPr>
            <a:spLocks noGrp="1"/>
          </p:cNvSpPr>
          <p:nvPr>
            <p:ph type="sldNum" sz="quarter" idx="12"/>
          </p:nvPr>
        </p:nvSpPr>
        <p:spPr/>
        <p:txBody>
          <a:bodyPr/>
          <a:lstStyle/>
          <a:p>
            <a:pPr>
              <a:defRPr/>
            </a:pPr>
            <a:fld id="{63C79F8F-8DA2-48F7-B341-3EDA9E7398D2}" type="slidenum">
              <a:rPr lang="en-US" smtClean="0"/>
              <a:pPr>
                <a:defRPr/>
              </a:pPr>
              <a:t>8</a:t>
            </a:fld>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6672" y="1482904"/>
            <a:ext cx="1662725" cy="229867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2304" y="3700767"/>
            <a:ext cx="2124434" cy="2557547"/>
          </a:xfrm>
          <a:prstGeom prst="rect">
            <a:avLst/>
          </a:prstGeom>
        </p:spPr>
      </p:pic>
    </p:spTree>
    <p:extLst>
      <p:ext uri="{BB962C8B-B14F-4D97-AF65-F5344CB8AC3E}">
        <p14:creationId xmlns:p14="http://schemas.microsoft.com/office/powerpoint/2010/main" val="1167213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Possible Certificates (HS)</a:t>
            </a:r>
          </a:p>
        </p:txBody>
      </p:sp>
      <p:sp>
        <p:nvSpPr>
          <p:cNvPr id="3" name="Content Placeholder 2"/>
          <p:cNvSpPr>
            <a:spLocks noGrp="1"/>
          </p:cNvSpPr>
          <p:nvPr>
            <p:ph sz="half" idx="1"/>
          </p:nvPr>
        </p:nvSpPr>
        <p:spPr>
          <a:xfrm>
            <a:off x="1103312" y="1618513"/>
            <a:ext cx="4396339" cy="4195763"/>
          </a:xfrm>
        </p:spPr>
        <p:txBody>
          <a:bodyPr/>
          <a:lstStyle/>
          <a:p>
            <a:r>
              <a:rPr lang="en-US" dirty="0" smtClean="0"/>
              <a:t>Food Manager</a:t>
            </a:r>
          </a:p>
          <a:p>
            <a:r>
              <a:rPr lang="en-US" dirty="0" err="1" smtClean="0"/>
              <a:t>Heartsaver</a:t>
            </a:r>
            <a:r>
              <a:rPr lang="en-US" dirty="0" smtClean="0"/>
              <a:t>® CPR</a:t>
            </a:r>
          </a:p>
          <a:p>
            <a:r>
              <a:rPr lang="en-US" dirty="0" err="1" smtClean="0"/>
              <a:t>ServSafe</a:t>
            </a:r>
            <a:r>
              <a:rPr lang="en-US" dirty="0" smtClean="0"/>
              <a:t>®</a:t>
            </a:r>
          </a:p>
          <a:p>
            <a:r>
              <a:rPr lang="en-US" dirty="0" smtClean="0"/>
              <a:t>OSHA </a:t>
            </a:r>
            <a:r>
              <a:rPr lang="en-US" dirty="0" err="1" smtClean="0"/>
              <a:t>CareerSafe</a:t>
            </a:r>
            <a:endParaRPr lang="en-US" dirty="0" smtClean="0"/>
          </a:p>
          <a:p>
            <a:pPr algn="ctr">
              <a:buNone/>
            </a:pPr>
            <a:endParaRPr lang="en-US" sz="1400" dirty="0"/>
          </a:p>
          <a:p>
            <a:pPr>
              <a:buNone/>
            </a:pPr>
            <a:r>
              <a:rPr lang="en-US" sz="1400" dirty="0"/>
              <a:t>Note: Students may earn all or part of these certificates as part of the high school experience.</a:t>
            </a:r>
          </a:p>
        </p:txBody>
      </p:sp>
      <p:sp>
        <p:nvSpPr>
          <p:cNvPr id="7" name="Content Placeholder 6"/>
          <p:cNvSpPr>
            <a:spLocks noGrp="1"/>
          </p:cNvSpPr>
          <p:nvPr>
            <p:ph sz="half" idx="2"/>
          </p:nvPr>
        </p:nvSpPr>
        <p:spPr>
          <a:xfrm>
            <a:off x="5654493" y="1720554"/>
            <a:ext cx="4396341" cy="4200245"/>
          </a:xfrm>
        </p:spPr>
        <p:txBody>
          <a:bodyPr/>
          <a:lstStyle/>
          <a:p>
            <a:pPr>
              <a:buNone/>
            </a:pPr>
            <a:r>
              <a:rPr lang="en-US" b="1" dirty="0" smtClean="0"/>
              <a:t>Career Options:</a:t>
            </a:r>
          </a:p>
          <a:p>
            <a:r>
              <a:rPr lang="en-US" dirty="0" smtClean="0"/>
              <a:t>Dietary Aide</a:t>
            </a:r>
          </a:p>
          <a:p>
            <a:r>
              <a:rPr lang="en-US" dirty="0" smtClean="0"/>
              <a:t>Food Service Worker</a:t>
            </a:r>
            <a:endParaRPr lang="en-US" dirty="0"/>
          </a:p>
        </p:txBody>
      </p:sp>
      <p:sp>
        <p:nvSpPr>
          <p:cNvPr id="4" name="Footer Placeholder 3"/>
          <p:cNvSpPr>
            <a:spLocks noGrp="1"/>
          </p:cNvSpPr>
          <p:nvPr>
            <p:ph type="ftr" sz="quarter" idx="11"/>
          </p:nvPr>
        </p:nvSpPr>
        <p:spPr>
          <a:xfrm>
            <a:off x="4128260" y="6426094"/>
            <a:ext cx="3859795" cy="304801"/>
          </a:xfrm>
        </p:spPr>
        <p:txBody>
          <a:bodyPr/>
          <a:lstStyle/>
          <a:p>
            <a:pPr>
              <a:defRPr/>
            </a:pPr>
            <a:r>
              <a:rPr lang="en-US" sz="1000" dirty="0">
                <a:latin typeface="Arial" pitchFamily="34" charset="0"/>
                <a:cs typeface="Arial" pitchFamily="34" charset="0"/>
              </a:rPr>
              <a:t>  Copyright © Texas Education Agency, </a:t>
            </a:r>
            <a:r>
              <a:rPr lang="en-US" sz="1000" dirty="0" smtClean="0">
                <a:latin typeface="Arial" pitchFamily="34" charset="0"/>
                <a:cs typeface="Arial" pitchFamily="34" charset="0"/>
              </a:rPr>
              <a:t>2013 </a:t>
            </a:r>
            <a:r>
              <a:rPr lang="en-US" sz="1000" dirty="0">
                <a:latin typeface="Arial" pitchFamily="34" charset="0"/>
                <a:cs typeface="Arial" pitchFamily="34" charset="0"/>
              </a:rPr>
              <a:t>. All rights reserved. </a:t>
            </a:r>
          </a:p>
        </p:txBody>
      </p:sp>
      <p:sp>
        <p:nvSpPr>
          <p:cNvPr id="5" name="Slide Number Placeholder 4"/>
          <p:cNvSpPr>
            <a:spLocks noGrp="1"/>
          </p:cNvSpPr>
          <p:nvPr>
            <p:ph type="sldNum" sz="quarter" idx="12"/>
          </p:nvPr>
        </p:nvSpPr>
        <p:spPr/>
        <p:txBody>
          <a:bodyPr/>
          <a:lstStyle/>
          <a:p>
            <a:pPr>
              <a:defRPr/>
            </a:pPr>
            <a:fld id="{63C79F8F-8DA2-48F7-B341-3EDA9E7398D2}" type="slidenum">
              <a:rPr lang="en-US" smtClean="0"/>
              <a:pPr>
                <a:defRPr/>
              </a:pPr>
              <a:t>9</a:t>
            </a:fld>
            <a:endParaRPr lang="en-US" dirty="0"/>
          </a:p>
        </p:txBody>
      </p:sp>
    </p:spTree>
    <p:extLst>
      <p:ext uri="{BB962C8B-B14F-4D97-AF65-F5344CB8AC3E}">
        <p14:creationId xmlns:p14="http://schemas.microsoft.com/office/powerpoint/2010/main" val="11196969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590</TotalTime>
  <Words>1564</Words>
  <Application>Microsoft Office PowerPoint</Application>
  <PresentationFormat>Widescreen</PresentationFormat>
  <Paragraphs>327</Paragraphs>
  <Slides>20</Slides>
  <Notes>18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Century Gothic</vt:lpstr>
      <vt:lpstr>Verdana</vt:lpstr>
      <vt:lpstr>Wingdings 3</vt:lpstr>
      <vt:lpstr>Ion</vt:lpstr>
      <vt:lpstr>Acrobat Document</vt:lpstr>
      <vt:lpstr>Exploring Careers in Family and Community Services</vt:lpstr>
      <vt:lpstr>Copyright</vt:lpstr>
      <vt:lpstr>Human Services Cluster</vt:lpstr>
      <vt:lpstr>PowerPoint Presentation</vt:lpstr>
      <vt:lpstr>PowerPoint Presentation</vt:lpstr>
      <vt:lpstr>Programs of Study</vt:lpstr>
      <vt:lpstr>High School</vt:lpstr>
      <vt:lpstr>On the Job Training</vt:lpstr>
      <vt:lpstr>Possible Certificates (HS)</vt:lpstr>
      <vt:lpstr>Associate Degrees</vt:lpstr>
      <vt:lpstr>Bachelor Degrees</vt:lpstr>
      <vt:lpstr>Graduate Degrees</vt:lpstr>
      <vt:lpstr>Obtaining Employment</vt:lpstr>
      <vt:lpstr>Maintaining Employment</vt:lpstr>
      <vt:lpstr>Terminating Employment</vt:lpstr>
      <vt:lpstr>Continuing Education</vt:lpstr>
      <vt:lpstr>Entrepreneurship Opportunities</vt:lpstr>
      <vt:lpstr>What career are you interested in? </vt:lpstr>
      <vt:lpstr>Questions?</vt:lpstr>
      <vt:lpstr>References and Resources</vt:lpstr>
    </vt:vector>
  </TitlesOfParts>
  <Manager>Cynthia Moreno</Manager>
  <Company>Stephen F. Austin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 Exploring Careers in Family and Community Services</dc:title>
  <dc:subject>Human Services</dc:subject>
  <dc:creator>Statewide Instructional Resources Development Center</dc:creator>
  <cp:keywords>Exploring Careers in Family and Community Services</cp:keywords>
  <dc:description>© Copyright TEA</dc:description>
  <cp:lastModifiedBy>Cynthia Moreno</cp:lastModifiedBy>
  <cp:revision>31</cp:revision>
  <dcterms:created xsi:type="dcterms:W3CDTF">2013-12-16T00:43:58Z</dcterms:created>
  <dcterms:modified xsi:type="dcterms:W3CDTF">2013-12-17T19:58:04Z</dcterms:modified>
  <cp:category>Family and Community Services</cp:category>
</cp:coreProperties>
</file>