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4"/>
    <p:sldMasterId id="2147483761" r:id="rId5"/>
  </p:sldMasterIdLst>
  <p:notesMasterIdLst>
    <p:notesMasterId r:id="rId25"/>
  </p:notesMasterIdLst>
  <p:sldIdLst>
    <p:sldId id="321" r:id="rId6"/>
    <p:sldId id="319" r:id="rId7"/>
    <p:sldId id="323" r:id="rId8"/>
    <p:sldId id="324" r:id="rId9"/>
    <p:sldId id="325" r:id="rId10"/>
    <p:sldId id="326" r:id="rId11"/>
    <p:sldId id="327" r:id="rId12"/>
    <p:sldId id="328" r:id="rId13"/>
    <p:sldId id="329" r:id="rId14"/>
    <p:sldId id="330" r:id="rId15"/>
    <p:sldId id="331" r:id="rId16"/>
    <p:sldId id="332" r:id="rId17"/>
    <p:sldId id="333" r:id="rId18"/>
    <p:sldId id="334" r:id="rId19"/>
    <p:sldId id="335" r:id="rId20"/>
    <p:sldId id="336" r:id="rId21"/>
    <p:sldId id="337" r:id="rId22"/>
    <p:sldId id="338" r:id="rId23"/>
    <p:sldId id="339" r:id="rId2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Cambron" initials="CC" lastIdx="1" clrIdx="0">
    <p:extLst/>
  </p:cmAuthor>
  <p:cmAuthor id="2" name="Chris Cambron" initials="CC [2]" lastIdx="1" clrIdx="1">
    <p:extLst/>
  </p:cmAuthor>
  <p:cmAuthor id="3" name="Chris Cambron" initials="CC [3]"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7CBE"/>
    <a:srgbClr val="D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5190" autoAdjust="0"/>
  </p:normalViewPr>
  <p:slideViewPr>
    <p:cSldViewPr snapToGrid="0">
      <p:cViewPr varScale="1">
        <p:scale>
          <a:sx n="115" d="100"/>
          <a:sy n="115" d="100"/>
        </p:scale>
        <p:origin x="418" y="67"/>
      </p:cViewPr>
      <p:guideLst>
        <p:guide orient="horz" pos="1536"/>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7D6D5D6-24C7-4B56-B2DF-FCCD525C5D1F}" type="datetimeFigureOut">
              <a:rPr lang="en-US" smtClean="0"/>
              <a:t>11/17/2017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36392A5-00F8-4B40-B46C-7CA31B660224}" type="slidenum">
              <a:rPr lang="en-US" smtClean="0"/>
              <a:t>‹#›</a:t>
            </a:fld>
            <a:endParaRPr lang="en-US"/>
          </a:p>
        </p:txBody>
      </p:sp>
    </p:spTree>
    <p:extLst>
      <p:ext uri="{BB962C8B-B14F-4D97-AF65-F5344CB8AC3E}">
        <p14:creationId xmlns:p14="http://schemas.microsoft.com/office/powerpoint/2010/main" val="550900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copyrights@tea.state.tx.us" TargetMode="Externa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TE - Title Slid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4395718" y="0"/>
            <a:ext cx="779628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4650" y="1296586"/>
            <a:ext cx="3568700" cy="1460322"/>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12919" y="5591286"/>
            <a:ext cx="1729826" cy="847614"/>
          </a:xfrm>
          <a:prstGeom prst="rect">
            <a:avLst/>
          </a:prstGeom>
        </p:spPr>
      </p:pic>
      <p:sp>
        <p:nvSpPr>
          <p:cNvPr id="7" name="Text Placeholder 6"/>
          <p:cNvSpPr>
            <a:spLocks noGrp="1"/>
          </p:cNvSpPr>
          <p:nvPr>
            <p:ph type="body" sz="quarter" idx="10"/>
          </p:nvPr>
        </p:nvSpPr>
        <p:spPr bwMode="white">
          <a:xfrm>
            <a:off x="4735870" y="1219200"/>
            <a:ext cx="7080130" cy="5072063"/>
          </a:xfrm>
        </p:spPr>
        <p:txBody>
          <a:bodyPr lIns="0" tIns="0" rIns="0" bIns="0" anchor="t" anchorCtr="0"/>
          <a:lstStyle>
            <a:lvl1pPr marL="0" indent="0">
              <a:spcAft>
                <a:spcPts val="600"/>
              </a:spcAft>
              <a:buFontTx/>
              <a:buNone/>
              <a:defRPr sz="7200" spc="-60" baseline="0">
                <a:solidFill>
                  <a:schemeClr val="bg1"/>
                </a:solidFill>
              </a:defRPr>
            </a:lvl1pPr>
            <a:lvl2pPr marL="0" indent="0">
              <a:buFontTx/>
              <a:buNone/>
              <a:defRPr sz="4400">
                <a:solidFill>
                  <a:schemeClr val="accent2">
                    <a:lumMod val="60000"/>
                    <a:lumOff val="40000"/>
                  </a:schemeClr>
                </a:solidFill>
              </a:defRPr>
            </a:lvl2pPr>
          </a:lstStyle>
          <a:p>
            <a:pPr lvl="0"/>
            <a:r>
              <a:rPr lang="en-US"/>
              <a:t>Edit Master text styles</a:t>
            </a:r>
          </a:p>
          <a:p>
            <a:pPr lvl="1"/>
            <a:r>
              <a:rPr lang="en-US"/>
              <a:t>Second level</a:t>
            </a:r>
          </a:p>
        </p:txBody>
      </p:sp>
      <p:cxnSp>
        <p:nvCxnSpPr>
          <p:cNvPr id="13" name="Straight Connector 12"/>
          <p:cNvCxnSpPr/>
          <p:nvPr userDrawn="1"/>
        </p:nvCxnSpPr>
        <p:spPr>
          <a:xfrm>
            <a:off x="4365361" y="0"/>
            <a:ext cx="0" cy="685800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extLst mod="1">
    <p:ext uri="{DCECCB84-F9BA-43D5-87BE-67443E8EF086}">
      <p15:sldGuideLst xmlns:p15="http://schemas.microsoft.com/office/powerpoint/2012/main">
        <p15:guide id="1" orient="horz" pos="2160">
          <p15:clr>
            <a:srgbClr val="FBAE40"/>
          </p15:clr>
        </p15:guide>
        <p15:guide id="3" orient="horz" pos="816" userDrawn="1">
          <p15:clr>
            <a:srgbClr val="FBAE40"/>
          </p15:clr>
        </p15:guide>
        <p15:guide id="4" orient="horz" pos="1064" userDrawn="1">
          <p15:clr>
            <a:srgbClr val="FBAE40"/>
          </p15:clr>
        </p15:guide>
        <p15:guide id="5" pos="301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TE - Three Boxes Strok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6" name="Rounded Rectangle 5"/>
          <p:cNvSpPr/>
          <p:nvPr userDrawn="1"/>
        </p:nvSpPr>
        <p:spPr>
          <a:xfrm>
            <a:off x="457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a:xfrm>
            <a:off x="487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8" name="Rounded Rectangle 7"/>
          <p:cNvSpPr/>
          <p:nvPr userDrawn="1"/>
        </p:nvSpPr>
        <p:spPr>
          <a:xfrm>
            <a:off x="838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a:xfrm>
            <a:off x="868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TE- Copyright">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771181" y="1443210"/>
            <a:ext cx="9970265" cy="5170646"/>
          </a:xfrm>
          <a:prstGeom prst="rect">
            <a:avLst/>
          </a:prstGeom>
          <a:noFill/>
        </p:spPr>
        <p:txBody>
          <a:bodyPr wrap="square" lIns="0" tIns="0" rIns="0" bIns="0" rtlCol="0">
            <a:spAutoFit/>
          </a:bodyPr>
          <a:lstStyle/>
          <a:p>
            <a:pPr marL="0" indent="0">
              <a:lnSpc>
                <a:spcPct val="100000"/>
              </a:lnSpc>
              <a:buNone/>
            </a:pPr>
            <a:r>
              <a:rPr lang="en-US" sz="1600" dirty="0">
                <a:solidFill>
                  <a:schemeClr val="tx1"/>
                </a:solidFill>
                <a:latin typeface="Open Sans" charset="0"/>
                <a:ea typeface="Open Sans" charset="0"/>
                <a:cs typeface="Open Sans" charset="0"/>
              </a:rPr>
              <a:t>These Materials are copyrighted © and trademarked ™ as the property of the Texas Education Agency (TEA) and may not be reproduced without the express written permission of TEA, except under the following conditions:</a:t>
            </a:r>
          </a:p>
          <a:p>
            <a:pPr marL="457200" indent="-277813">
              <a:lnSpc>
                <a:spcPct val="100000"/>
              </a:lnSpc>
              <a:buNone/>
            </a:pPr>
            <a:r>
              <a:rPr lang="en-US" sz="1600" dirty="0">
                <a:solidFill>
                  <a:schemeClr val="tx1"/>
                </a:solidFill>
                <a:latin typeface="Open Sans" charset="0"/>
                <a:ea typeface="Open Sans" charset="0"/>
                <a:cs typeface="Open Sans" charset="0"/>
              </a:rPr>
              <a:t>1)  Texas public school districts, charter schools, and Education Service Centers may reproduce and use copies of the Materials and Related Materials for the districts’ and schools’ educational use without obtaining permission from TEA.</a:t>
            </a:r>
          </a:p>
          <a:p>
            <a:pPr marL="457200" indent="-277813">
              <a:lnSpc>
                <a:spcPct val="100000"/>
              </a:lnSpc>
              <a:buNone/>
            </a:pPr>
            <a:r>
              <a:rPr lang="en-US" sz="1600" dirty="0">
                <a:solidFill>
                  <a:schemeClr val="tx1"/>
                </a:solidFill>
                <a:latin typeface="Open Sans" charset="0"/>
                <a:ea typeface="Open Sans" charset="0"/>
                <a:cs typeface="Open Sans" charset="0"/>
              </a:rPr>
              <a:t>2)  Residents of the state of Texas may reproduce and use copies of the Materials and Related Materials for individual personal use only, without obtaining written permission of TEA.</a:t>
            </a:r>
          </a:p>
          <a:p>
            <a:pPr marL="457200" indent="-277813">
              <a:lnSpc>
                <a:spcPct val="100000"/>
              </a:lnSpc>
              <a:buNone/>
            </a:pPr>
            <a:r>
              <a:rPr lang="en-US" sz="1600" dirty="0">
                <a:solidFill>
                  <a:schemeClr val="tx1"/>
                </a:solidFill>
                <a:latin typeface="Open Sans" charset="0"/>
                <a:ea typeface="Open Sans" charset="0"/>
                <a:cs typeface="Open Sans" charset="0"/>
              </a:rPr>
              <a:t>3)  Any portion reproduced must be reproduced in its entirety and remain unedited, unaltered and unchanged in any way.</a:t>
            </a:r>
          </a:p>
          <a:p>
            <a:pPr marL="457200" indent="-277813">
              <a:lnSpc>
                <a:spcPct val="100000"/>
              </a:lnSpc>
              <a:buNone/>
            </a:pPr>
            <a:r>
              <a:rPr lang="en-US" sz="1600" dirty="0">
                <a:solidFill>
                  <a:schemeClr val="tx1"/>
                </a:solidFill>
                <a:latin typeface="Open Sans" charset="0"/>
                <a:ea typeface="Open Sans" charset="0"/>
                <a:cs typeface="Open Sans" charset="0"/>
              </a:rPr>
              <a:t>4)  No monetary charge can be made for the reproduced materials or any document containing them; however, a reasonable charge to cover only the cost of reproduction and distribution may be charged.</a:t>
            </a:r>
          </a:p>
          <a:p>
            <a:pPr marL="0" indent="0">
              <a:lnSpc>
                <a:spcPct val="100000"/>
              </a:lnSpc>
              <a:buNone/>
            </a:pPr>
            <a:r>
              <a:rPr lang="en-US" sz="1600" dirty="0">
                <a:solidFill>
                  <a:schemeClr val="tx1"/>
                </a:solidFill>
                <a:latin typeface="Open Sans" charset="0"/>
                <a:ea typeface="Open Sans" charset="0"/>
                <a:cs typeface="Open Sans" charset="0"/>
              </a:rPr>
              <a:t>Private entities or persons located in Texas that are </a:t>
            </a:r>
            <a:r>
              <a:rPr lang="en-US" sz="1600" b="1" dirty="0">
                <a:solidFill>
                  <a:schemeClr val="tx1"/>
                </a:solidFill>
                <a:latin typeface="Open Sans" charset="0"/>
                <a:ea typeface="Open Sans" charset="0"/>
                <a:cs typeface="Open Sans" charset="0"/>
              </a:rPr>
              <a:t>not</a:t>
            </a:r>
            <a:r>
              <a:rPr lang="en-US" sz="1600" dirty="0">
                <a:solidFill>
                  <a:schemeClr val="tx1"/>
                </a:solidFill>
                <a:latin typeface="Open Sans" charset="0"/>
                <a:ea typeface="Open Sans" charset="0"/>
                <a:cs typeface="Open Sans" charset="0"/>
              </a:rPr>
              <a:t> Texas public school districts, Texas Education Service Centers, or Texas charter schools or any entity, whether public or private, educational or non-educational, located </a:t>
            </a:r>
            <a:r>
              <a:rPr lang="en-US" sz="1600" b="1" dirty="0">
                <a:solidFill>
                  <a:schemeClr val="tx1"/>
                </a:solidFill>
                <a:latin typeface="Open Sans" charset="0"/>
                <a:ea typeface="Open Sans" charset="0"/>
                <a:cs typeface="Open Sans" charset="0"/>
              </a:rPr>
              <a:t>outside the state of Texas</a:t>
            </a:r>
            <a:r>
              <a:rPr lang="en-US" sz="1600" dirty="0">
                <a:solidFill>
                  <a:schemeClr val="tx1"/>
                </a:solidFill>
                <a:latin typeface="Open Sans" charset="0"/>
                <a:ea typeface="Open Sans" charset="0"/>
                <a:cs typeface="Open Sans" charset="0"/>
              </a:rPr>
              <a:t> </a:t>
            </a:r>
            <a:r>
              <a:rPr lang="en-US" sz="1600" i="1" dirty="0">
                <a:solidFill>
                  <a:schemeClr val="tx1"/>
                </a:solidFill>
                <a:latin typeface="Open Sans" charset="0"/>
                <a:ea typeface="Open Sans" charset="0"/>
                <a:cs typeface="Open Sans" charset="0"/>
              </a:rPr>
              <a:t>MUST</a:t>
            </a:r>
            <a:r>
              <a:rPr lang="en-US" sz="1600" dirty="0">
                <a:solidFill>
                  <a:schemeClr val="tx1"/>
                </a:solidFill>
                <a:latin typeface="Open Sans" charset="0"/>
                <a:ea typeface="Open Sans" charset="0"/>
                <a:cs typeface="Open Sans" charset="0"/>
              </a:rPr>
              <a:t> obtain written approval from TEA and will be required to enter into a license agreement that may involve the payment of a licensing fee or a royalty.</a:t>
            </a:r>
          </a:p>
          <a:p>
            <a:pPr marL="0" indent="0">
              <a:lnSpc>
                <a:spcPct val="100000"/>
              </a:lnSpc>
              <a:buNone/>
            </a:pPr>
            <a:r>
              <a:rPr lang="en-US" sz="1600" dirty="0">
                <a:solidFill>
                  <a:schemeClr val="tx1"/>
                </a:solidFill>
                <a:latin typeface="Open Sans" charset="0"/>
                <a:ea typeface="Open Sans" charset="0"/>
                <a:cs typeface="Open Sans" charset="0"/>
              </a:rPr>
              <a:t>For information contact: Office of Copyrights, Trademarks, License Agreements, and Royalties, Texas Education Agency, 1701 N. Congress Ave., Austin, TX  78701-1494; phone 512-463-7004; email: </a:t>
            </a:r>
            <a:r>
              <a:rPr lang="en-US" sz="1600" dirty="0">
                <a:solidFill>
                  <a:schemeClr val="tx1"/>
                </a:solidFill>
                <a:latin typeface="Open Sans" charset="0"/>
                <a:ea typeface="Open Sans" charset="0"/>
                <a:cs typeface="Open Sans" charset="0"/>
                <a:hlinkClick r:id="rId2"/>
              </a:rPr>
              <a:t>copyrights@tea.state.tx.us</a:t>
            </a:r>
            <a:r>
              <a:rPr lang="en-US" sz="1600" dirty="0">
                <a:solidFill>
                  <a:schemeClr val="tx1"/>
                </a:solidFill>
                <a:latin typeface="Open Sans" charset="0"/>
                <a:ea typeface="Open Sans" charset="0"/>
                <a:cs typeface="Open Sans" charset="0"/>
              </a:rPr>
              <a:t>.</a:t>
            </a:r>
          </a:p>
          <a:p>
            <a:pPr>
              <a:lnSpc>
                <a:spcPct val="100000"/>
              </a:lnSpc>
            </a:pPr>
            <a:endParaRPr lang="en-US" sz="1600" dirty="0">
              <a:solidFill>
                <a:schemeClr val="tx1"/>
              </a:solidFill>
              <a:latin typeface="Open Sans" charset="0"/>
              <a:ea typeface="Open Sans" charset="0"/>
              <a:cs typeface="Open Sans" charset="0"/>
            </a:endParaRPr>
          </a:p>
        </p:txBody>
      </p:sp>
      <p:sp>
        <p:nvSpPr>
          <p:cNvPr id="5" name="TextBox 4"/>
          <p:cNvSpPr txBox="1"/>
          <p:nvPr userDrawn="1"/>
        </p:nvSpPr>
        <p:spPr>
          <a:xfrm>
            <a:off x="623456" y="706581"/>
            <a:ext cx="10058400" cy="646331"/>
          </a:xfrm>
          <a:prstGeom prst="rect">
            <a:avLst/>
          </a:prstGeom>
          <a:noFill/>
        </p:spPr>
        <p:txBody>
          <a:bodyPr wrap="square" rtlCol="0">
            <a:spAutoFit/>
          </a:bodyPr>
          <a:lstStyle/>
          <a:p>
            <a:r>
              <a:rPr lang="en-US" sz="3600" b="1" i="0" dirty="0">
                <a:solidFill>
                  <a:schemeClr val="accent2"/>
                </a:solidFill>
                <a:latin typeface="Open Sans SemiBold" charset="0"/>
                <a:ea typeface="Open Sans SemiBold" charset="0"/>
                <a:cs typeface="Open Sans SemiBold" charset="0"/>
              </a:rPr>
              <a:t>Copyright © Texas Education Agency, 2017.</a:t>
            </a:r>
          </a:p>
        </p:txBody>
      </p:sp>
      <p:pic>
        <p:nvPicPr>
          <p:cNvPr id="6" name="Picture 5">
            <a:extLst>
              <a:ext uri="{FF2B5EF4-FFF2-40B4-BE49-F238E27FC236}">
                <a16:creationId xmlns:a16="http://schemas.microsoft.com/office/drawing/2014/main" id="{1083239B-B405-4CCF-BA69-EEF0AD0F28E3}"/>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98479" y="6141784"/>
            <a:ext cx="603250" cy="316865"/>
          </a:xfrm>
          <a:prstGeom prst="rect">
            <a:avLst/>
          </a:prstGeom>
          <a:noFill/>
        </p:spPr>
      </p:pic>
    </p:spTree>
    <p:extLst>
      <p:ext uri="{BB962C8B-B14F-4D97-AF65-F5344CB8AC3E}">
        <p14:creationId xmlns:p14="http://schemas.microsoft.com/office/powerpoint/2010/main" val="122732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TE - Standard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aseline="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110557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600"/>
            </a:lvl3pPr>
            <a:lvl4pPr marL="914400">
              <a:lnSpc>
                <a:spcPct val="100000"/>
              </a:lnSpc>
              <a:buClr>
                <a:schemeClr val="accent2"/>
              </a:buClr>
              <a:defRPr sz="2400"/>
            </a:lvl4pPr>
            <a:lvl5pPr marL="1143000">
              <a:lnSpc>
                <a:spcPct val="100000"/>
              </a:lnSpc>
              <a:buClr>
                <a:schemeClr val="accent2"/>
              </a:buCl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8304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TE - Two Text Columns">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6477000"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TE - Half Text Half Blank">
    <p:spTree>
      <p:nvGrpSpPr>
        <p:cNvPr id="1" name=""/>
        <p:cNvGrpSpPr/>
        <p:nvPr/>
      </p:nvGrpSpPr>
      <p:grpSpPr>
        <a:xfrm>
          <a:off x="0" y="0"/>
          <a:ext cx="0" cy="0"/>
          <a:chOff x="0" y="0"/>
          <a:chExt cx="0" cy="0"/>
        </a:xfrm>
      </p:grpSpPr>
      <p:sp>
        <p:nvSpPr>
          <p:cNvPr id="2" name="Title 1"/>
          <p:cNvSpPr>
            <a:spLocks noGrp="1"/>
          </p:cNvSpPr>
          <p:nvPr>
            <p:ph type="title"/>
          </p:nvPr>
        </p:nvSpPr>
        <p:spPr>
          <a:xfrm>
            <a:off x="740528"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37881" y="1420420"/>
            <a:ext cx="535494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TE - Quot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7081"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6470650" y="1420420"/>
            <a:ext cx="534987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749300" y="1420420"/>
            <a:ext cx="5343525" cy="4554209"/>
          </a:xfrm>
          <a:prstGeom prst="rect">
            <a:avLst/>
          </a:prstGeom>
        </p:spPr>
        <p:txBody>
          <a:bodyPr lIns="365760" tIns="0" rIns="365760" bIns="0">
            <a:noAutofit/>
          </a:bodyPr>
          <a:lstStyle>
            <a:lvl1pPr marL="0" indent="0">
              <a:lnSpc>
                <a:spcPct val="100000"/>
              </a:lnSpc>
              <a:spcBef>
                <a:spcPts val="1000"/>
              </a:spcBef>
              <a:buFontTx/>
              <a:buNone/>
              <a:defRPr sz="2600"/>
            </a:lvl1pPr>
            <a:lvl2pPr marL="342900" indent="-342900" algn="r">
              <a:lnSpc>
                <a:spcPct val="100000"/>
              </a:lnSpc>
              <a:spcBef>
                <a:spcPts val="1000"/>
              </a:spcBef>
              <a:buClr>
                <a:schemeClr val="accent1"/>
              </a:buClr>
              <a:buFont typeface=".AppleSystemUIFont" charset="-120"/>
              <a:buChar char="–"/>
              <a:tabLst/>
              <a:defRPr sz="2600">
                <a:solidFill>
                  <a:schemeClr val="accent1"/>
                </a:solidFill>
              </a:defRPr>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TE - Text Callout and Text">
    <p:spTree>
      <p:nvGrpSpPr>
        <p:cNvPr id="1" name=""/>
        <p:cNvGrpSpPr/>
        <p:nvPr/>
      </p:nvGrpSpPr>
      <p:grpSpPr>
        <a:xfrm>
          <a:off x="0" y="0"/>
          <a:ext cx="0" cy="0"/>
          <a:chOff x="0" y="0"/>
          <a:chExt cx="0" cy="0"/>
        </a:xfrm>
      </p:grpSpPr>
      <p:sp>
        <p:nvSpPr>
          <p:cNvPr id="12" name="Content Placeholder 2"/>
          <p:cNvSpPr>
            <a:spLocks noGrp="1"/>
          </p:cNvSpPr>
          <p:nvPr>
            <p:ph sz="half" idx="1" hasCustomPrompt="1"/>
          </p:nvPr>
        </p:nvSpPr>
        <p:spPr>
          <a:xfrm>
            <a:off x="764775" y="752167"/>
            <a:ext cx="4603638" cy="5314080"/>
          </a:xfrm>
          <a:prstGeom prst="rect">
            <a:avLst/>
          </a:prstGeom>
        </p:spPr>
        <p:txBody>
          <a:bodyPr lIns="0" tIns="0" rIns="0" bIns="0" anchor="ctr" anchorCtr="0">
            <a:noAutofit/>
          </a:bodyPr>
          <a:lstStyle>
            <a:lvl1pPr marL="0" indent="0" algn="ctr">
              <a:lnSpc>
                <a:spcPct val="100000"/>
              </a:lnSpc>
              <a:spcBef>
                <a:spcPts val="1000"/>
              </a:spcBef>
              <a:buFontTx/>
              <a:buNone/>
              <a:defRPr sz="4600">
                <a:solidFill>
                  <a:schemeClr val="tx2"/>
                </a:solidFill>
              </a:defRPr>
            </a:lvl1pPr>
            <a:lvl2pPr marL="0" indent="0" algn="ctr">
              <a:lnSpc>
                <a:spcPct val="100000"/>
              </a:lnSpc>
              <a:spcBef>
                <a:spcPts val="1000"/>
              </a:spcBef>
              <a:buClr>
                <a:schemeClr val="accent1"/>
              </a:buClr>
              <a:buFontTx/>
              <a:buNone/>
              <a:tabLst/>
              <a:defRPr sz="2600">
                <a:solidFill>
                  <a:schemeClr val="accent2"/>
                </a:solidFill>
              </a:defRPr>
            </a:lvl2pPr>
            <a:lvl3pPr marL="685800">
              <a:lnSpc>
                <a:spcPct val="100000"/>
              </a:lnSpc>
              <a:buClr>
                <a:schemeClr val="accent2"/>
              </a:buClr>
              <a:defRPr sz="2200"/>
            </a:lvl3pPr>
            <a:lvl4pPr marL="914400">
              <a:lnSpc>
                <a:spcPct val="100000"/>
              </a:lnSpc>
              <a:buClr>
                <a:schemeClr val="accent2"/>
              </a:buClr>
              <a:defRPr sz="2000"/>
            </a:lvl4pPr>
            <a:lvl5pPr marL="1143000">
              <a:lnSpc>
                <a:spcPct val="100000"/>
              </a:lnSpc>
              <a:buClr>
                <a:schemeClr val="accent2"/>
              </a:buClr>
              <a:defRPr/>
            </a:lvl5pPr>
          </a:lstStyle>
          <a:p>
            <a:pPr lvl="0"/>
            <a:r>
              <a:rPr lang="en-US" dirty="0"/>
              <a:t>Edit Master text styles</a:t>
            </a:r>
          </a:p>
          <a:p>
            <a:pPr lvl="1"/>
            <a:r>
              <a:rPr lang="en-US" dirty="0"/>
              <a:t>Second level</a:t>
            </a:r>
          </a:p>
        </p:txBody>
      </p:sp>
      <p:sp>
        <p:nvSpPr>
          <p:cNvPr id="7" name="Content Placeholder 2"/>
          <p:cNvSpPr>
            <a:spLocks noGrp="1"/>
          </p:cNvSpPr>
          <p:nvPr>
            <p:ph sz="half" idx="10" hasCustomPrompt="1"/>
          </p:nvPr>
        </p:nvSpPr>
        <p:spPr>
          <a:xfrm>
            <a:off x="5733230" y="771491"/>
            <a:ext cx="5349874" cy="5304844"/>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TE - Boxed Text Callout and Text">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12" name="Content Placeholder 2"/>
          <p:cNvSpPr>
            <a:spLocks noGrp="1"/>
          </p:cNvSpPr>
          <p:nvPr>
            <p:ph sz="half" idx="1" hasCustomPrompt="1"/>
          </p:nvPr>
        </p:nvSpPr>
        <p:spPr>
          <a:xfrm>
            <a:off x="4565649" y="1478280"/>
            <a:ext cx="7254875" cy="3916680"/>
          </a:xfrm>
          <a:prstGeom prst="rect">
            <a:avLst/>
          </a:prstGeom>
        </p:spPr>
        <p:txBody>
          <a:bodyPr lIns="0" tIns="0" rIns="0" bIns="0" anchor="t" anchorCtr="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ounded Rectangle 3"/>
          <p:cNvSpPr/>
          <p:nvPr userDrawn="1"/>
        </p:nvSpPr>
        <p:spPr>
          <a:xfrm>
            <a:off x="742952" y="1479885"/>
            <a:ext cx="3429634" cy="3341906"/>
          </a:xfrm>
          <a:prstGeom prst="roundRect">
            <a:avLst>
              <a:gd name="adj" fmla="val 522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4"/>
            <a:ext cx="2823209" cy="2761004"/>
          </a:xfrm>
          <a:prstGeom prst="rect">
            <a:avLst/>
          </a:prstGeom>
        </p:spPr>
        <p:txBody>
          <a:bodyPr lIns="0" tIns="0" rIns="0" bIns="0" anchor="ctr" anchorCtr="0">
            <a:noAutofit/>
          </a:bodyPr>
          <a:lstStyle>
            <a:lvl1pPr marL="0" indent="0" algn="ctr">
              <a:buFontTx/>
              <a:buNone/>
              <a:defRPr sz="4000">
                <a:solidFill>
                  <a:schemeClr val="accent1"/>
                </a:solidFill>
              </a:defRPr>
            </a:lvl1pPr>
          </a:lstStyle>
          <a:p>
            <a:pPr lvl="0"/>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TE - Three Boxes Fill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3838875"/>
          </a:xfrm>
          <a:prstGeom prst="roundRect">
            <a:avLst>
              <a:gd name="adj" fmla="val 52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bwMode="white">
          <a:xfrm>
            <a:off x="1046165"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6" name="Rounded Rectangle 5"/>
          <p:cNvSpPr/>
          <p:nvPr userDrawn="1"/>
        </p:nvSpPr>
        <p:spPr>
          <a:xfrm>
            <a:off x="4573587" y="1479884"/>
            <a:ext cx="3429634" cy="3838875"/>
          </a:xfrm>
          <a:prstGeom prst="roundRect">
            <a:avLst>
              <a:gd name="adj" fmla="val 52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bwMode="white">
          <a:xfrm>
            <a:off x="487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8" name="Rounded Rectangle 7"/>
          <p:cNvSpPr/>
          <p:nvPr userDrawn="1"/>
        </p:nvSpPr>
        <p:spPr>
          <a:xfrm>
            <a:off x="8383587" y="1479884"/>
            <a:ext cx="3429634" cy="3838875"/>
          </a:xfrm>
          <a:prstGeom prst="roundRect">
            <a:avLst>
              <a:gd name="adj" fmla="val 522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bwMode="white">
          <a:xfrm>
            <a:off x="868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3.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38179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853740"/>
      </p:ext>
    </p:extLst>
  </p:cSld>
  <p:clrMap bg1="lt1" tx1="dk1" bg2="lt2" tx2="dk2" accent1="accent1" accent2="accent2" accent3="accent3" accent4="accent4" accent5="accent5" accent6="accent6" hlink="hlink" folHlink="folHlink"/>
  <p:sldLayoutIdLst>
    <p:sldLayoutId id="2147483749" r:id="rId1"/>
  </p:sldLayoutIdLst>
  <p:txStyles>
    <p:titleStyle>
      <a:lvl1pPr algn="l" defTabSz="914400" rtl="0" eaLnBrk="1" latinLnBrk="0" hangingPunct="1">
        <a:lnSpc>
          <a:spcPct val="90000"/>
        </a:lnSpc>
        <a:spcBef>
          <a:spcPct val="0"/>
        </a:spcBef>
        <a:buNone/>
        <a:defRPr sz="4400" kern="1200">
          <a:solidFill>
            <a:schemeClr val="tx1"/>
          </a:solidFill>
          <a:latin typeface="Open Sans"/>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8" userDrawn="1">
          <p15:clr>
            <a:srgbClr val="F26B43"/>
          </p15:clr>
        </p15:guide>
        <p15:guide id="2" pos="236" userDrawn="1">
          <p15:clr>
            <a:srgbClr val="F26B43"/>
          </p15:clr>
        </p15:guide>
        <p15:guide id="3" orient="horz" pos="2160">
          <p15:clr>
            <a:srgbClr val="F26B43"/>
          </p15:clr>
        </p15:guide>
        <p15:guide id="4" orient="horz" pos="264">
          <p15:clr>
            <a:srgbClr val="F26B43"/>
          </p15:clr>
        </p15:guide>
        <p15:guide id="5" pos="7450" userDrawn="1">
          <p15:clr>
            <a:srgbClr val="F26B43"/>
          </p15:clr>
        </p15:guide>
        <p15:guide id="6" orient="horz" pos="4056">
          <p15:clr>
            <a:srgbClr val="F26B43"/>
          </p15:clr>
        </p15:guide>
        <p15:guide id="7" pos="2722" userDrawn="1">
          <p15:clr>
            <a:srgbClr val="F26B43"/>
          </p15:clr>
        </p15:guide>
        <p15:guide id="8" pos="3718" userDrawn="1">
          <p15:clr>
            <a:srgbClr val="F26B43"/>
          </p15:clr>
        </p15:guide>
        <p15:guide id="13" pos="3958" userDrawn="1">
          <p15:clr>
            <a:srgbClr val="F26B43"/>
          </p15:clr>
        </p15:guide>
        <p15:guide id="14" pos="2484" userDrawn="1">
          <p15:clr>
            <a:srgbClr val="F26B43"/>
          </p15:clr>
        </p15:guide>
        <p15:guide id="15" pos="4968" userDrawn="1">
          <p15:clr>
            <a:srgbClr val="F26B43"/>
          </p15:clr>
        </p15:guide>
        <p15:guide id="16" pos="52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0664" y="407209"/>
            <a:ext cx="10081127" cy="876300"/>
          </a:xfrm>
          <a:prstGeom prst="rect">
            <a:avLst/>
          </a:prstGeom>
        </p:spPr>
        <p:txBody>
          <a:bodyPr vert="horz" lIns="0" tIns="0" rIns="0" bIns="0" rtlCol="0" anchor="b" anchorCtr="0">
            <a:noAutofit/>
          </a:bodyPr>
          <a:lstStyle/>
          <a:p>
            <a:r>
              <a:rPr lang="en-US" dirty="0"/>
              <a:t>Click to edit Master title style</a:t>
            </a:r>
          </a:p>
        </p:txBody>
      </p:sp>
      <p:sp>
        <p:nvSpPr>
          <p:cNvPr id="6" name="Rectangle 5"/>
          <p:cNvSpPr/>
          <p:nvPr userDrawn="1"/>
        </p:nvSpPr>
        <p:spPr>
          <a:xfrm>
            <a:off x="0" y="0"/>
            <a:ext cx="37490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063557" y="209405"/>
            <a:ext cx="755278" cy="962170"/>
          </a:xfrm>
          <a:prstGeom prst="rect">
            <a:avLst/>
          </a:prstGeom>
        </p:spPr>
      </p:pic>
      <p:sp>
        <p:nvSpPr>
          <p:cNvPr id="10" name="Footer Placeholder 4"/>
          <p:cNvSpPr txBox="1">
            <a:spLocks/>
          </p:cNvSpPr>
          <p:nvPr userDrawn="1"/>
        </p:nvSpPr>
        <p:spPr>
          <a:xfrm>
            <a:off x="5615582" y="6511896"/>
            <a:ext cx="5903232" cy="292608"/>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kern="1200" dirty="0">
                <a:solidFill>
                  <a:schemeClr val="tx1"/>
                </a:solidFill>
                <a:effectLst/>
                <a:latin typeface="Open Sans" charset="0"/>
                <a:ea typeface="Open Sans" charset="0"/>
                <a:cs typeface="Open Sans" charset="0"/>
              </a:rPr>
              <a:t>Copyright © Texas Education Agency, 2017. All rights reserved.</a:t>
            </a:r>
          </a:p>
        </p:txBody>
      </p:sp>
      <p:sp>
        <p:nvSpPr>
          <p:cNvPr id="12" name="Slide Number Placeholder 5"/>
          <p:cNvSpPr txBox="1">
            <a:spLocks/>
          </p:cNvSpPr>
          <p:nvPr userDrawn="1"/>
        </p:nvSpPr>
        <p:spPr bwMode="white">
          <a:xfrm>
            <a:off x="11439643" y="6516860"/>
            <a:ext cx="385100" cy="293058"/>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608A8CB-4E2C-4D2E-96BC-30A48E4C4EB8}" type="slidenum">
              <a:rPr lang="en-US" sz="1050" b="1" i="0" smtClean="0">
                <a:solidFill>
                  <a:srgbClr val="C00000"/>
                </a:solidFill>
                <a:latin typeface="Open Sans SemiBold" charset="0"/>
                <a:ea typeface="Open Sans SemiBold" charset="0"/>
                <a:cs typeface="Open Sans SemiBold" charset="0"/>
              </a:rPr>
              <a:pPr algn="r"/>
              <a:t>‹#›</a:t>
            </a:fld>
            <a:endParaRPr lang="en-US" sz="1050" b="1" i="0" dirty="0">
              <a:solidFill>
                <a:srgbClr val="C00000"/>
              </a:solidFill>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132817940"/>
      </p:ext>
    </p:extLst>
  </p:cSld>
  <p:clrMap bg1="lt1" tx1="dk1" bg2="lt2" tx2="dk2" accent1="accent1" accent2="accent2" accent3="accent3" accent4="accent4" accent5="accent5" accent6="accent6" hlink="hlink" folHlink="folHlink"/>
  <p:sldLayoutIdLst>
    <p:sldLayoutId id="2147483793" r:id="rId1"/>
    <p:sldLayoutId id="2147483781" r:id="rId2"/>
    <p:sldLayoutId id="2147483786" r:id="rId3"/>
    <p:sldLayoutId id="2147483787" r:id="rId4"/>
    <p:sldLayoutId id="2147483792" r:id="rId5"/>
    <p:sldLayoutId id="2147483788" r:id="rId6"/>
    <p:sldLayoutId id="2147483789" r:id="rId7"/>
    <p:sldLayoutId id="2147483790" r:id="rId8"/>
    <p:sldLayoutId id="2147483791" r:id="rId9"/>
  </p:sldLayoutIdLst>
  <p:txStyles>
    <p:titleStyle>
      <a:lvl1pPr algn="l" defTabSz="914400" rtl="0" eaLnBrk="1" latinLnBrk="0" hangingPunct="1">
        <a:lnSpc>
          <a:spcPct val="90000"/>
        </a:lnSpc>
        <a:spcBef>
          <a:spcPct val="0"/>
        </a:spcBef>
        <a:buNone/>
        <a:defRPr sz="3600" b="1" i="0" kern="1200" spc="-60" baseline="0">
          <a:solidFill>
            <a:schemeClr val="accent2"/>
          </a:solidFill>
          <a:latin typeface="Open Sans SemiBold" charset="0"/>
          <a:ea typeface="Open Sans SemiBold" charset="0"/>
          <a:cs typeface="Open Sans SemiBold"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76" userDrawn="1">
          <p15:clr>
            <a:srgbClr val="F26B43"/>
          </p15:clr>
        </p15:guide>
        <p15:guide id="3" orient="horz" pos="2160">
          <p15:clr>
            <a:srgbClr val="F26B43"/>
          </p15:clr>
        </p15:guide>
        <p15:guide id="4" orient="horz" pos="264">
          <p15:clr>
            <a:srgbClr val="F26B43"/>
          </p15:clr>
        </p15:guide>
        <p15:guide id="6" orient="horz" pos="3877" userDrawn="1">
          <p15:clr>
            <a:srgbClr val="F26B43"/>
          </p15:clr>
        </p15:guide>
        <p15:guide id="8" pos="2638" userDrawn="1">
          <p15:clr>
            <a:srgbClr val="F26B43"/>
          </p15:clr>
        </p15:guide>
        <p15:guide id="17" orient="horz" pos="738" userDrawn="1">
          <p15:clr>
            <a:srgbClr val="F26B43"/>
          </p15:clr>
        </p15:guide>
        <p15:guide id="18" pos="3838" userDrawn="1">
          <p15:clr>
            <a:srgbClr val="F26B43"/>
          </p15:clr>
        </p15:guide>
        <p15:guide id="19" pos="472" userDrawn="1">
          <p15:clr>
            <a:srgbClr val="F26B43"/>
          </p15:clr>
        </p15:guide>
        <p15:guide id="20" pos="7446" userDrawn="1">
          <p15:clr>
            <a:srgbClr val="F26B43"/>
          </p15:clr>
        </p15:guide>
        <p15:guide id="21" pos="4076" userDrawn="1">
          <p15:clr>
            <a:srgbClr val="F26B43"/>
          </p15:clr>
        </p15:guide>
        <p15:guide id="22" pos="3958" userDrawn="1">
          <p15:clr>
            <a:srgbClr val="F26B43"/>
          </p15:clr>
        </p15:guide>
        <p15:guide id="23" pos="5042" userDrawn="1">
          <p15:clr>
            <a:srgbClr val="F26B43"/>
          </p15:clr>
        </p15:guide>
        <p15:guide id="24" pos="5280" userDrawn="1">
          <p15:clr>
            <a:srgbClr val="F26B43"/>
          </p15:clr>
        </p15:guide>
        <p15:guide id="25" orient="horz" pos="422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Families Across the Lifespan</a:t>
            </a:r>
          </a:p>
          <a:p>
            <a:endParaRPr lang="en-US" dirty="0"/>
          </a:p>
          <a:p>
            <a:pPr lvl="1"/>
            <a:r>
              <a:rPr lang="en-US" dirty="0"/>
              <a:t>Interpersonal Studies</a:t>
            </a:r>
          </a:p>
          <a:p>
            <a:pPr lvl="1"/>
            <a:endParaRPr lang="en-US" dirty="0"/>
          </a:p>
        </p:txBody>
      </p:sp>
    </p:spTree>
    <p:extLst>
      <p:ext uri="{BB962C8B-B14F-4D97-AF65-F5344CB8AC3E}">
        <p14:creationId xmlns:p14="http://schemas.microsoft.com/office/powerpoint/2010/main" val="1994561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Mid-Years Stage</a:t>
            </a:r>
          </a:p>
        </p:txBody>
      </p:sp>
      <p:pic>
        <p:nvPicPr>
          <p:cNvPr id="4" name="Content Placeholder 3">
            <a:extLst>
              <a:ext uri="{FF2B5EF4-FFF2-40B4-BE49-F238E27FC236}">
                <a16:creationId xmlns:a16="http://schemas.microsoft.com/office/drawing/2014/main" id="{71DA0705-AED9-4A5B-856C-60A3A03D48BE}"/>
              </a:ext>
            </a:extLst>
          </p:cNvPr>
          <p:cNvPicPr>
            <a:picLocks noGrp="1" noChangeAspect="1"/>
          </p:cNvPicPr>
          <p:nvPr>
            <p:ph sz="half" idx="1"/>
          </p:nvPr>
        </p:nvPicPr>
        <p:blipFill>
          <a:blip r:embed="rId2"/>
          <a:stretch>
            <a:fillRect/>
          </a:stretch>
        </p:blipFill>
        <p:spPr>
          <a:xfrm>
            <a:off x="3788228" y="1950055"/>
            <a:ext cx="6067538" cy="4045026"/>
          </a:xfrm>
          <a:prstGeom prst="rect">
            <a:avLst/>
          </a:prstGeom>
        </p:spPr>
      </p:pic>
    </p:spTree>
    <p:extLst>
      <p:ext uri="{BB962C8B-B14F-4D97-AF65-F5344CB8AC3E}">
        <p14:creationId xmlns:p14="http://schemas.microsoft.com/office/powerpoint/2010/main" val="476325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Aging Stage</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Grandparenting</a:t>
            </a:r>
          </a:p>
          <a:p>
            <a:pPr lvl="1"/>
            <a:r>
              <a:rPr lang="en-US" dirty="0"/>
              <a:t>Health issues</a:t>
            </a:r>
          </a:p>
          <a:p>
            <a:pPr lvl="1"/>
            <a:r>
              <a:rPr lang="en-US" dirty="0"/>
              <a:t>Retirement</a:t>
            </a:r>
          </a:p>
          <a:p>
            <a:pPr lvl="1"/>
            <a:r>
              <a:rPr lang="en-US" dirty="0"/>
              <a:t>Travel and hobbies</a:t>
            </a:r>
          </a:p>
          <a:p>
            <a:pPr lvl="1"/>
            <a:endParaRPr lang="en-US" dirty="0"/>
          </a:p>
        </p:txBody>
      </p:sp>
      <p:pic>
        <p:nvPicPr>
          <p:cNvPr id="4" name="Picture 3">
            <a:extLst>
              <a:ext uri="{FF2B5EF4-FFF2-40B4-BE49-F238E27FC236}">
                <a16:creationId xmlns:a16="http://schemas.microsoft.com/office/drawing/2014/main" id="{EA734B00-1032-4C43-B50A-DD6EAB841DD0}"/>
              </a:ext>
            </a:extLst>
          </p:cNvPr>
          <p:cNvPicPr>
            <a:picLocks noChangeAspect="1"/>
          </p:cNvPicPr>
          <p:nvPr/>
        </p:nvPicPr>
        <p:blipFill>
          <a:blip r:embed="rId2"/>
          <a:stretch>
            <a:fillRect/>
          </a:stretch>
        </p:blipFill>
        <p:spPr>
          <a:xfrm>
            <a:off x="7402285" y="2907645"/>
            <a:ext cx="3795377" cy="2852049"/>
          </a:xfrm>
          <a:prstGeom prst="rect">
            <a:avLst/>
          </a:prstGeom>
        </p:spPr>
      </p:pic>
    </p:spTree>
    <p:extLst>
      <p:ext uri="{BB962C8B-B14F-4D97-AF65-F5344CB8AC3E}">
        <p14:creationId xmlns:p14="http://schemas.microsoft.com/office/powerpoint/2010/main" val="2879365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What responsibilities do you have as a family member?</a:t>
            </a:r>
          </a:p>
        </p:txBody>
      </p:sp>
      <p:pic>
        <p:nvPicPr>
          <p:cNvPr id="4" name="Content Placeholder 3">
            <a:extLst>
              <a:ext uri="{FF2B5EF4-FFF2-40B4-BE49-F238E27FC236}">
                <a16:creationId xmlns:a16="http://schemas.microsoft.com/office/drawing/2014/main" id="{00E2EE42-59E6-484E-95E5-E3521A802BFA}"/>
              </a:ext>
            </a:extLst>
          </p:cNvPr>
          <p:cNvPicPr>
            <a:picLocks noGrp="1" noChangeAspect="1"/>
          </p:cNvPicPr>
          <p:nvPr>
            <p:ph sz="half" idx="1"/>
          </p:nvPr>
        </p:nvPicPr>
        <p:blipFill>
          <a:blip r:embed="rId2"/>
          <a:stretch>
            <a:fillRect/>
          </a:stretch>
        </p:blipFill>
        <p:spPr>
          <a:xfrm>
            <a:off x="3461656" y="1675040"/>
            <a:ext cx="6463647" cy="4312784"/>
          </a:xfrm>
          <a:prstGeom prst="rect">
            <a:avLst/>
          </a:prstGeom>
        </p:spPr>
      </p:pic>
    </p:spTree>
    <p:extLst>
      <p:ext uri="{BB962C8B-B14F-4D97-AF65-F5344CB8AC3E}">
        <p14:creationId xmlns:p14="http://schemas.microsoft.com/office/powerpoint/2010/main" val="3740107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Rights and Duties of Parents </a:t>
            </a:r>
          </a:p>
        </p:txBody>
      </p:sp>
      <p:pic>
        <p:nvPicPr>
          <p:cNvPr id="4" name="Content Placeholder 3">
            <a:extLst>
              <a:ext uri="{FF2B5EF4-FFF2-40B4-BE49-F238E27FC236}">
                <a16:creationId xmlns:a16="http://schemas.microsoft.com/office/drawing/2014/main" id="{F95A58C1-5F06-4577-9F73-91B5876A012A}"/>
              </a:ext>
            </a:extLst>
          </p:cNvPr>
          <p:cNvPicPr>
            <a:picLocks noGrp="1" noChangeAspect="1"/>
          </p:cNvPicPr>
          <p:nvPr>
            <p:ph sz="half" idx="1"/>
          </p:nvPr>
        </p:nvPicPr>
        <p:blipFill>
          <a:blip r:embed="rId2"/>
          <a:stretch>
            <a:fillRect/>
          </a:stretch>
        </p:blipFill>
        <p:spPr>
          <a:xfrm>
            <a:off x="3715657" y="2086313"/>
            <a:ext cx="5833313" cy="3887068"/>
          </a:xfrm>
          <a:prstGeom prst="rect">
            <a:avLst/>
          </a:prstGeom>
        </p:spPr>
      </p:pic>
    </p:spTree>
    <p:extLst>
      <p:ext uri="{BB962C8B-B14F-4D97-AF65-F5344CB8AC3E}">
        <p14:creationId xmlns:p14="http://schemas.microsoft.com/office/powerpoint/2010/main" val="1395611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Maintaining Good Family Relationships</a:t>
            </a:r>
          </a:p>
        </p:txBody>
      </p:sp>
      <p:pic>
        <p:nvPicPr>
          <p:cNvPr id="4" name="Content Placeholder 3">
            <a:extLst>
              <a:ext uri="{FF2B5EF4-FFF2-40B4-BE49-F238E27FC236}">
                <a16:creationId xmlns:a16="http://schemas.microsoft.com/office/drawing/2014/main" id="{F2671BB8-297C-4A49-BD5B-5EE2DAFCCC90}"/>
              </a:ext>
            </a:extLst>
          </p:cNvPr>
          <p:cNvPicPr>
            <a:picLocks noGrp="1" noChangeAspect="1"/>
          </p:cNvPicPr>
          <p:nvPr>
            <p:ph sz="half" idx="1"/>
          </p:nvPr>
        </p:nvPicPr>
        <p:blipFill>
          <a:blip r:embed="rId2"/>
          <a:stretch>
            <a:fillRect/>
          </a:stretch>
        </p:blipFill>
        <p:spPr>
          <a:xfrm>
            <a:off x="2175219" y="2419105"/>
            <a:ext cx="8187638" cy="2737341"/>
          </a:xfrm>
          <a:prstGeom prst="rect">
            <a:avLst/>
          </a:prstGeom>
        </p:spPr>
      </p:pic>
    </p:spTree>
    <p:extLst>
      <p:ext uri="{BB962C8B-B14F-4D97-AF65-F5344CB8AC3E}">
        <p14:creationId xmlns:p14="http://schemas.microsoft.com/office/powerpoint/2010/main" val="270247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Extreme Emotions</a:t>
            </a:r>
          </a:p>
        </p:txBody>
      </p:sp>
      <p:pic>
        <p:nvPicPr>
          <p:cNvPr id="4" name="Content Placeholder 3">
            <a:extLst>
              <a:ext uri="{FF2B5EF4-FFF2-40B4-BE49-F238E27FC236}">
                <a16:creationId xmlns:a16="http://schemas.microsoft.com/office/drawing/2014/main" id="{9E89CDB6-E5F1-4AEA-B06B-214FAC21D32E}"/>
              </a:ext>
            </a:extLst>
          </p:cNvPr>
          <p:cNvPicPr>
            <a:picLocks noGrp="1" noChangeAspect="1"/>
          </p:cNvPicPr>
          <p:nvPr>
            <p:ph sz="half" idx="1"/>
          </p:nvPr>
        </p:nvPicPr>
        <p:blipFill>
          <a:blip r:embed="rId2"/>
          <a:stretch>
            <a:fillRect/>
          </a:stretch>
        </p:blipFill>
        <p:spPr>
          <a:xfrm>
            <a:off x="3563256" y="1937775"/>
            <a:ext cx="5982665" cy="4090473"/>
          </a:xfrm>
          <a:prstGeom prst="rect">
            <a:avLst/>
          </a:prstGeom>
        </p:spPr>
      </p:pic>
    </p:spTree>
    <p:extLst>
      <p:ext uri="{BB962C8B-B14F-4D97-AF65-F5344CB8AC3E}">
        <p14:creationId xmlns:p14="http://schemas.microsoft.com/office/powerpoint/2010/main" val="2296321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Review</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Describe roles and responsibilities in the beginning stage.</a:t>
            </a:r>
          </a:p>
          <a:p>
            <a:pPr lvl="1"/>
            <a:r>
              <a:rPr lang="en-US" dirty="0"/>
              <a:t>Describe the roles and responsibilities in the launching stage.</a:t>
            </a:r>
          </a:p>
          <a:p>
            <a:pPr lvl="1"/>
            <a:r>
              <a:rPr lang="en-US" dirty="0"/>
              <a:t>Explain how an individual may be in a combination of several stages at once.</a:t>
            </a:r>
          </a:p>
          <a:p>
            <a:pPr lvl="1"/>
            <a:r>
              <a:rPr lang="en-US" dirty="0"/>
              <a:t>According to the state of Texas, what are some of the rights and duties of parents?</a:t>
            </a:r>
          </a:p>
          <a:p>
            <a:pPr lvl="1"/>
            <a:r>
              <a:rPr lang="en-US" dirty="0"/>
              <a:t>Why is it important to maintain a healthy relationship among family members? </a:t>
            </a:r>
          </a:p>
          <a:p>
            <a:pPr lvl="1"/>
            <a:endParaRPr lang="en-US" dirty="0"/>
          </a:p>
        </p:txBody>
      </p:sp>
    </p:spTree>
    <p:extLst>
      <p:ext uri="{BB962C8B-B14F-4D97-AF65-F5344CB8AC3E}">
        <p14:creationId xmlns:p14="http://schemas.microsoft.com/office/powerpoint/2010/main" val="2758585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DEA590-4833-4D9F-B56A-71FA0740E7E1}"/>
              </a:ext>
            </a:extLst>
          </p:cNvPr>
          <p:cNvPicPr>
            <a:picLocks noChangeAspect="1"/>
          </p:cNvPicPr>
          <p:nvPr/>
        </p:nvPicPr>
        <p:blipFill>
          <a:blip r:embed="rId2"/>
          <a:stretch>
            <a:fillRect/>
          </a:stretch>
        </p:blipFill>
        <p:spPr>
          <a:xfrm>
            <a:off x="3497943" y="1322095"/>
            <a:ext cx="6048692" cy="4905211"/>
          </a:xfrm>
          <a:prstGeom prst="rect">
            <a:avLst/>
          </a:prstGeom>
        </p:spPr>
      </p:pic>
    </p:spTree>
    <p:extLst>
      <p:ext uri="{BB962C8B-B14F-4D97-AF65-F5344CB8AC3E}">
        <p14:creationId xmlns:p14="http://schemas.microsoft.com/office/powerpoint/2010/main" val="2999024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References and Resources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sz="2000" dirty="0"/>
              <a:t>Images:</a:t>
            </a:r>
          </a:p>
          <a:p>
            <a:pPr lvl="2"/>
            <a:r>
              <a:rPr lang="en-US" sz="2000" dirty="0"/>
              <a:t>Photos obtained through a license with Shutterstock.com™. (All photos on slides)</a:t>
            </a:r>
          </a:p>
          <a:p>
            <a:pPr lvl="1"/>
            <a:r>
              <a:rPr lang="en-US" sz="2000" dirty="0"/>
              <a:t>Textbooks:</a:t>
            </a:r>
          </a:p>
          <a:p>
            <a:pPr lvl="2"/>
            <a:r>
              <a:rPr lang="en-US" sz="2000" dirty="0"/>
              <a:t>Johnson, L. (2010). Strengthening family &amp; self. (6th ed.). Tinley Park, Illinois: The </a:t>
            </a:r>
            <a:r>
              <a:rPr lang="en-US" sz="2000" dirty="0" err="1"/>
              <a:t>Goodheart</a:t>
            </a:r>
            <a:r>
              <a:rPr lang="en-US" sz="2000" dirty="0"/>
              <a:t>-Willcox Company. Inc.</a:t>
            </a:r>
          </a:p>
          <a:p>
            <a:pPr lvl="1"/>
            <a:r>
              <a:rPr lang="en-US" sz="2000" dirty="0"/>
              <a:t>Websites:</a:t>
            </a:r>
          </a:p>
          <a:p>
            <a:pPr lvl="2"/>
            <a:r>
              <a:rPr lang="en-US" sz="2000" dirty="0"/>
              <a:t>State of Texas</a:t>
            </a:r>
          </a:p>
          <a:p>
            <a:pPr lvl="2"/>
            <a:r>
              <a:rPr lang="en-US" sz="2000" dirty="0"/>
              <a:t>Family Code Chapter </a:t>
            </a:r>
          </a:p>
          <a:p>
            <a:pPr lvl="2"/>
            <a:r>
              <a:rPr lang="en-US" sz="2000" dirty="0"/>
              <a:t>http://www.statutes.legis.state.tx.us/Docs/FA/htm/FA</a:t>
            </a:r>
          </a:p>
          <a:p>
            <a:pPr lvl="1"/>
            <a:r>
              <a:rPr lang="en-US" sz="2000" dirty="0"/>
              <a:t>University of Nebraska</a:t>
            </a:r>
          </a:p>
          <a:p>
            <a:pPr lvl="2"/>
            <a:r>
              <a:rPr lang="en-US" sz="2000" dirty="0"/>
              <a:t> Families Across the Lifespan: The Normal, To-Be-Expected, Satisfactions and Challenges Couples and Families Experience</a:t>
            </a:r>
          </a:p>
          <a:p>
            <a:pPr lvl="2"/>
            <a:r>
              <a:rPr lang="en-US" sz="2000" dirty="0"/>
              <a:t> http://ianrpubs.unl.edu/live/g2124/build/g2124.pdf</a:t>
            </a:r>
          </a:p>
          <a:p>
            <a:pPr lvl="1"/>
            <a:endParaRPr lang="en-US" dirty="0"/>
          </a:p>
        </p:txBody>
      </p:sp>
    </p:spTree>
    <p:extLst>
      <p:ext uri="{BB962C8B-B14F-4D97-AF65-F5344CB8AC3E}">
        <p14:creationId xmlns:p14="http://schemas.microsoft.com/office/powerpoint/2010/main" val="2583102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References and Resources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sz="2000" dirty="0"/>
              <a:t>Websites:</a:t>
            </a:r>
          </a:p>
          <a:p>
            <a:pPr lvl="2"/>
            <a:r>
              <a:rPr lang="en-US" sz="2000" dirty="0"/>
              <a:t>Web MD</a:t>
            </a:r>
          </a:p>
          <a:p>
            <a:pPr lvl="2"/>
            <a:r>
              <a:rPr lang="en-US" sz="2000" dirty="0"/>
              <a:t>Family Life Cycle – Topic Overview.</a:t>
            </a:r>
          </a:p>
          <a:p>
            <a:pPr lvl="1"/>
            <a:r>
              <a:rPr lang="en-US" sz="2000" dirty="0"/>
              <a:t>http://www.webmd.com/children/tc/family-life-cycle-topic-overview</a:t>
            </a:r>
          </a:p>
          <a:p>
            <a:pPr lvl="1"/>
            <a:r>
              <a:rPr lang="en-US" sz="2000" dirty="0"/>
              <a:t>YouTube™:</a:t>
            </a:r>
          </a:p>
          <a:p>
            <a:pPr lvl="2"/>
            <a:r>
              <a:rPr lang="en-US" sz="2000" dirty="0"/>
              <a:t>Laura Kastner: Extreme Emotions</a:t>
            </a:r>
          </a:p>
          <a:p>
            <a:pPr lvl="2"/>
            <a:r>
              <a:rPr lang="en-US" sz="2000" dirty="0"/>
              <a:t> Dr. Kastner discuss extreme emotions in extreme thoughts and avoiding the negativity track again.</a:t>
            </a:r>
          </a:p>
          <a:p>
            <a:pPr lvl="2"/>
            <a:r>
              <a:rPr lang="en-US" sz="2000" dirty="0"/>
              <a:t> https://youtu.be/eCskmRQA-xY</a:t>
            </a:r>
          </a:p>
          <a:p>
            <a:pPr lvl="1"/>
            <a:endParaRPr lang="en-US" dirty="0"/>
          </a:p>
        </p:txBody>
      </p:sp>
    </p:spTree>
    <p:extLst>
      <p:ext uri="{BB962C8B-B14F-4D97-AF65-F5344CB8AC3E}">
        <p14:creationId xmlns:p14="http://schemas.microsoft.com/office/powerpoint/2010/main" val="2714073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75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The Family Life Cycle</a:t>
            </a:r>
          </a:p>
        </p:txBody>
      </p:sp>
      <p:pic>
        <p:nvPicPr>
          <p:cNvPr id="4" name="Content Placeholder 3">
            <a:extLst>
              <a:ext uri="{FF2B5EF4-FFF2-40B4-BE49-F238E27FC236}">
                <a16:creationId xmlns:a16="http://schemas.microsoft.com/office/drawing/2014/main" id="{AA0503CD-1B5C-48E9-9A10-408E1F2E69C5}"/>
              </a:ext>
            </a:extLst>
          </p:cNvPr>
          <p:cNvPicPr>
            <a:picLocks noGrp="1" noChangeAspect="1"/>
          </p:cNvPicPr>
          <p:nvPr>
            <p:ph sz="half" idx="1"/>
          </p:nvPr>
        </p:nvPicPr>
        <p:blipFill>
          <a:blip r:embed="rId2"/>
          <a:stretch>
            <a:fillRect/>
          </a:stretch>
        </p:blipFill>
        <p:spPr>
          <a:xfrm>
            <a:off x="4182039" y="1420813"/>
            <a:ext cx="4173998" cy="4733925"/>
          </a:xfrm>
          <a:prstGeom prst="rect">
            <a:avLst/>
          </a:prstGeom>
        </p:spPr>
      </p:pic>
    </p:spTree>
    <p:extLst>
      <p:ext uri="{BB962C8B-B14F-4D97-AF65-F5344CB8AC3E}">
        <p14:creationId xmlns:p14="http://schemas.microsoft.com/office/powerpoint/2010/main" val="370812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63BC376-9030-4796-A799-E7D13AAE5207}"/>
              </a:ext>
            </a:extLst>
          </p:cNvPr>
          <p:cNvPicPr>
            <a:picLocks noGrp="1" noChangeAspect="1"/>
          </p:cNvPicPr>
          <p:nvPr>
            <p:ph sz="half" idx="1"/>
          </p:nvPr>
        </p:nvPicPr>
        <p:blipFill>
          <a:blip r:embed="rId2"/>
          <a:stretch>
            <a:fillRect/>
          </a:stretch>
        </p:blipFill>
        <p:spPr>
          <a:xfrm>
            <a:off x="3409694" y="1420813"/>
            <a:ext cx="5718687" cy="4733925"/>
          </a:xfrm>
          <a:prstGeom prst="rect">
            <a:avLst/>
          </a:prstGeom>
        </p:spPr>
      </p:pic>
    </p:spTree>
    <p:extLst>
      <p:ext uri="{BB962C8B-B14F-4D97-AF65-F5344CB8AC3E}">
        <p14:creationId xmlns:p14="http://schemas.microsoft.com/office/powerpoint/2010/main" val="3219747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Roles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Acquired roles</a:t>
            </a:r>
          </a:p>
          <a:p>
            <a:pPr lvl="1"/>
            <a:r>
              <a:rPr lang="en-US" dirty="0"/>
              <a:t>Character roles</a:t>
            </a:r>
          </a:p>
          <a:p>
            <a:pPr lvl="1"/>
            <a:r>
              <a:rPr lang="en-US" dirty="0"/>
              <a:t>Given roles</a:t>
            </a:r>
          </a:p>
          <a:p>
            <a:pPr lvl="1"/>
            <a:endParaRPr lang="en-US" dirty="0"/>
          </a:p>
        </p:txBody>
      </p:sp>
      <p:pic>
        <p:nvPicPr>
          <p:cNvPr id="4" name="Picture 3">
            <a:extLst>
              <a:ext uri="{FF2B5EF4-FFF2-40B4-BE49-F238E27FC236}">
                <a16:creationId xmlns:a16="http://schemas.microsoft.com/office/drawing/2014/main" id="{F471A2D4-0835-4873-9281-006A2BC5CD46}"/>
              </a:ext>
            </a:extLst>
          </p:cNvPr>
          <p:cNvPicPr>
            <a:picLocks noChangeAspect="1"/>
          </p:cNvPicPr>
          <p:nvPr/>
        </p:nvPicPr>
        <p:blipFill>
          <a:blip r:embed="rId2"/>
          <a:stretch>
            <a:fillRect/>
          </a:stretch>
        </p:blipFill>
        <p:spPr>
          <a:xfrm>
            <a:off x="6021469" y="2036631"/>
            <a:ext cx="5011346" cy="3670110"/>
          </a:xfrm>
          <a:prstGeom prst="rect">
            <a:avLst/>
          </a:prstGeom>
        </p:spPr>
      </p:pic>
    </p:spTree>
    <p:extLst>
      <p:ext uri="{BB962C8B-B14F-4D97-AF65-F5344CB8AC3E}">
        <p14:creationId xmlns:p14="http://schemas.microsoft.com/office/powerpoint/2010/main" val="385597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Beginning Stage</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Adjusting to married life</a:t>
            </a:r>
          </a:p>
          <a:p>
            <a:pPr lvl="1"/>
            <a:r>
              <a:rPr lang="en-US" dirty="0"/>
              <a:t>Completing an education</a:t>
            </a:r>
          </a:p>
          <a:p>
            <a:pPr lvl="1"/>
            <a:r>
              <a:rPr lang="en-US" dirty="0"/>
              <a:t>Starting a home</a:t>
            </a:r>
          </a:p>
          <a:p>
            <a:pPr lvl="1"/>
            <a:endParaRPr lang="en-US" dirty="0"/>
          </a:p>
        </p:txBody>
      </p:sp>
      <p:pic>
        <p:nvPicPr>
          <p:cNvPr id="4" name="Picture 3">
            <a:extLst>
              <a:ext uri="{FF2B5EF4-FFF2-40B4-BE49-F238E27FC236}">
                <a16:creationId xmlns:a16="http://schemas.microsoft.com/office/drawing/2014/main" id="{17F1A809-E6C6-4F92-9A98-C496F920DD19}"/>
              </a:ext>
            </a:extLst>
          </p:cNvPr>
          <p:cNvPicPr>
            <a:picLocks noChangeAspect="1"/>
          </p:cNvPicPr>
          <p:nvPr/>
        </p:nvPicPr>
        <p:blipFill>
          <a:blip r:embed="rId2"/>
          <a:stretch>
            <a:fillRect/>
          </a:stretch>
        </p:blipFill>
        <p:spPr>
          <a:xfrm>
            <a:off x="6495143" y="1918614"/>
            <a:ext cx="4611111" cy="4011894"/>
          </a:xfrm>
          <a:prstGeom prst="rect">
            <a:avLst/>
          </a:prstGeom>
        </p:spPr>
      </p:pic>
    </p:spTree>
    <p:extLst>
      <p:ext uri="{BB962C8B-B14F-4D97-AF65-F5344CB8AC3E}">
        <p14:creationId xmlns:p14="http://schemas.microsoft.com/office/powerpoint/2010/main" val="2524569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Childbearing Stage</a:t>
            </a:r>
          </a:p>
        </p:txBody>
      </p:sp>
      <p:pic>
        <p:nvPicPr>
          <p:cNvPr id="4" name="Content Placeholder 3">
            <a:extLst>
              <a:ext uri="{FF2B5EF4-FFF2-40B4-BE49-F238E27FC236}">
                <a16:creationId xmlns:a16="http://schemas.microsoft.com/office/drawing/2014/main" id="{2AA39AAB-B6EE-4D3E-8B17-46AFA8B58E2C}"/>
              </a:ext>
            </a:extLst>
          </p:cNvPr>
          <p:cNvPicPr>
            <a:picLocks noGrp="1" noChangeAspect="1"/>
          </p:cNvPicPr>
          <p:nvPr>
            <p:ph sz="half" idx="1"/>
          </p:nvPr>
        </p:nvPicPr>
        <p:blipFill>
          <a:blip r:embed="rId2"/>
          <a:stretch>
            <a:fillRect/>
          </a:stretch>
        </p:blipFill>
        <p:spPr>
          <a:xfrm>
            <a:off x="3534228" y="1949591"/>
            <a:ext cx="6134193" cy="4096290"/>
          </a:xfrm>
          <a:prstGeom prst="rect">
            <a:avLst/>
          </a:prstGeom>
        </p:spPr>
      </p:pic>
    </p:spTree>
    <p:extLst>
      <p:ext uri="{BB962C8B-B14F-4D97-AF65-F5344CB8AC3E}">
        <p14:creationId xmlns:p14="http://schemas.microsoft.com/office/powerpoint/2010/main" val="2960846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Parenting Stage</a:t>
            </a:r>
          </a:p>
        </p:txBody>
      </p:sp>
      <p:pic>
        <p:nvPicPr>
          <p:cNvPr id="4" name="Content Placeholder 3">
            <a:extLst>
              <a:ext uri="{FF2B5EF4-FFF2-40B4-BE49-F238E27FC236}">
                <a16:creationId xmlns:a16="http://schemas.microsoft.com/office/drawing/2014/main" id="{5A21572F-A107-4FCD-8B66-F94225DF872C}"/>
              </a:ext>
            </a:extLst>
          </p:cNvPr>
          <p:cNvPicPr>
            <a:picLocks noGrp="1" noChangeAspect="1"/>
          </p:cNvPicPr>
          <p:nvPr>
            <p:ph sz="half" idx="1"/>
          </p:nvPr>
        </p:nvPicPr>
        <p:blipFill>
          <a:blip r:embed="rId2"/>
          <a:stretch>
            <a:fillRect/>
          </a:stretch>
        </p:blipFill>
        <p:spPr>
          <a:xfrm>
            <a:off x="3955143" y="1964512"/>
            <a:ext cx="5317795" cy="4190226"/>
          </a:xfrm>
          <a:prstGeom prst="rect">
            <a:avLst/>
          </a:prstGeom>
        </p:spPr>
      </p:pic>
    </p:spTree>
    <p:extLst>
      <p:ext uri="{BB962C8B-B14F-4D97-AF65-F5344CB8AC3E}">
        <p14:creationId xmlns:p14="http://schemas.microsoft.com/office/powerpoint/2010/main" val="34644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Children leave the home</a:t>
            </a:r>
          </a:p>
          <a:p>
            <a:pPr lvl="1"/>
            <a:r>
              <a:rPr lang="en-US" dirty="0"/>
              <a:t>Adjusting to the “empty nest”</a:t>
            </a:r>
          </a:p>
          <a:p>
            <a:pPr lvl="1"/>
            <a:endParaRPr lang="en-US" dirty="0"/>
          </a:p>
        </p:txBody>
      </p:sp>
      <p:pic>
        <p:nvPicPr>
          <p:cNvPr id="4" name="Picture 3">
            <a:extLst>
              <a:ext uri="{FF2B5EF4-FFF2-40B4-BE49-F238E27FC236}">
                <a16:creationId xmlns:a16="http://schemas.microsoft.com/office/drawing/2014/main" id="{73DF79C6-D47A-43C4-9592-001C30CB775F}"/>
              </a:ext>
            </a:extLst>
          </p:cNvPr>
          <p:cNvPicPr>
            <a:picLocks noChangeAspect="1"/>
          </p:cNvPicPr>
          <p:nvPr/>
        </p:nvPicPr>
        <p:blipFill>
          <a:blip r:embed="rId2"/>
          <a:stretch>
            <a:fillRect/>
          </a:stretch>
        </p:blipFill>
        <p:spPr>
          <a:xfrm>
            <a:off x="6669123" y="2869727"/>
            <a:ext cx="4130993" cy="3059817"/>
          </a:xfrm>
          <a:prstGeom prst="rect">
            <a:avLst/>
          </a:prstGeom>
        </p:spPr>
      </p:pic>
    </p:spTree>
    <p:extLst>
      <p:ext uri="{BB962C8B-B14F-4D97-AF65-F5344CB8AC3E}">
        <p14:creationId xmlns:p14="http://schemas.microsoft.com/office/powerpoint/2010/main" val="1077649995"/>
      </p:ext>
    </p:extLst>
  </p:cSld>
  <p:clrMapOvr>
    <a:masterClrMapping/>
  </p:clrMapOvr>
</p:sld>
</file>

<file path=ppt/theme/theme1.xml><?xml version="1.0" encoding="utf-8"?>
<a:theme xmlns:a="http://schemas.openxmlformats.org/drawingml/2006/main" name="2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5A508723-CE50-461D-9A6A-E6D3C9F5651A}"/>
    </a:ext>
  </a:extLst>
</a:theme>
</file>

<file path=ppt/theme/theme2.xml><?xml version="1.0" encoding="utf-8"?>
<a:theme xmlns:a="http://schemas.openxmlformats.org/drawingml/2006/main" name="3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F8C53487-7124-4AE1-8CBC-7355D7BEE90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FileHash xmlns="56ea17bb-c96d-4826-b465-01eec0dd23dd" xsi:nil="true"/>
    <DetailLink xmlns="http://schemas.microsoft.com/sharepoint/v3">
      <Url xsi:nil="true"/>
      <Description xsi:nil="true"/>
    </DetailLink>
    <UniqueSourceRef xmlns="56ea17bb-c96d-4826-b465-01eec0dd23d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C82BBDCC32AD74AB640967B88EF271F" ma:contentTypeVersion="12" ma:contentTypeDescription="Create a new document." ma:contentTypeScope="" ma:versionID="04606bd753c2445e9070f0c6dd2da2ed">
  <xsd:schema xmlns:xsd="http://www.w3.org/2001/XMLSchema" xmlns:xs="http://www.w3.org/2001/XMLSchema" xmlns:p="http://schemas.microsoft.com/office/2006/metadata/properties" xmlns:ns1="http://schemas.microsoft.com/sharepoint/v3" xmlns:ns2="56ea17bb-c96d-4826-b465-01eec0dd23dd" xmlns:ns3="05d88611-e516-4d1a-b12e-39107e78b3d0" targetNamespace="http://schemas.microsoft.com/office/2006/metadata/properties" ma:root="true" ma:fieldsID="ad1efff391d1fe3edf90899dfd79df61" ns1:_="" ns2:_="" ns3:_="">
    <xsd:import namespace="http://schemas.microsoft.com/sharepoint/v3"/>
    <xsd:import namespace="56ea17bb-c96d-4826-b465-01eec0dd23dd"/>
    <xsd:import namespace="05d88611-e516-4d1a-b12e-39107e78b3d0"/>
    <xsd:element name="properties">
      <xsd:complexType>
        <xsd:sequence>
          <xsd:element name="documentManagement">
            <xsd:complexType>
              <xsd:all>
                <xsd:element ref="ns2:UniqueSourceRef" minOccurs="0"/>
                <xsd:element ref="ns2:FileHash" minOccurs="0"/>
                <xsd:element ref="ns3:SharedWithUsers" minOccurs="0"/>
                <xsd:element ref="ns3:SharedWithDetails" minOccurs="0"/>
                <xsd:element ref="ns3:SharingHintHash" minOccurs="0"/>
                <xsd:element ref="ns3:LastSharedByTime" minOccurs="0"/>
                <xsd:element ref="ns3:LastSharedByUser" minOccurs="0"/>
                <xsd:element ref="ns1:DetailLink" minOccurs="0"/>
                <xsd:element ref="ns2:MediaServiceMetadata" minOccurs="0"/>
                <xsd:element ref="ns2:MediaServiceFastMetadata" minOccurs="0"/>
                <xsd:element ref="ns2:MediaServiceDateTake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etailLink" ma:index="15" nillable="true" ma:displayName="Detail Link" ma:description="Link for page for clicking through for details " ma:internalName="Detail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6ea17bb-c96d-4826-b465-01eec0dd23dd" elementFormDefault="qualified">
    <xsd:import namespace="http://schemas.microsoft.com/office/2006/documentManagement/types"/>
    <xsd:import namespace="http://schemas.microsoft.com/office/infopath/2007/PartnerControls"/>
    <xsd:element name="UniqueSourceRef" ma:index="8" nillable="true" ma:displayName="UniqueSourceRef" ma:internalName="UniqueSourceRef">
      <xsd:simpleType>
        <xsd:restriction base="dms:Note">
          <xsd:maxLength value="255"/>
        </xsd:restriction>
      </xsd:simpleType>
    </xsd:element>
    <xsd:element name="FileHash" ma:index="9" nillable="true" ma:displayName="FileHash" ma:internalName="FileHash">
      <xsd:simpleType>
        <xsd:restriction base="dms:Note">
          <xsd:maxLength value="255"/>
        </xsd:restriction>
      </xsd:simpleType>
    </xsd:element>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AutoTags" ma:index="19" nillable="true" ma:displayName="MediaServiceAutoTags" ma:description=""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d88611-e516-4d1a-b12e-39107e78b3d0"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element name="LastSharedByTime" ma:index="13" nillable="true" ma:displayName="Last Shared By Time" ma:description="" ma:internalName="LastSharedByTime" ma:readOnly="true">
      <xsd:simpleType>
        <xsd:restriction base="dms:DateTime"/>
      </xsd:simpleType>
    </xsd:element>
    <xsd:element name="LastSharedByUser" ma:index="14" nillable="true" ma:displayName="Last Shared By User" ma:description="" ma:internalName="LastSharedByUse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1B5C7F-2497-4FAB-9E2E-E6A7EB669C3E}">
  <ds:schemaRefs>
    <ds:schemaRef ds:uri="http://purl.org/dc/dcmitype/"/>
    <ds:schemaRef ds:uri="56ea17bb-c96d-4826-b465-01eec0dd23dd"/>
    <ds:schemaRef ds:uri="http://schemas.microsoft.com/office/2006/metadata/properties"/>
    <ds:schemaRef ds:uri="http://purl.org/dc/elements/1.1/"/>
    <ds:schemaRef ds:uri="http://www.w3.org/XML/1998/namespace"/>
    <ds:schemaRef ds:uri="http://purl.org/dc/terms/"/>
    <ds:schemaRef ds:uri="http://schemas.microsoft.com/sharepoint/v3"/>
    <ds:schemaRef ds:uri="http://schemas.microsoft.com/office/2006/documentManagement/types"/>
    <ds:schemaRef ds:uri="05d88611-e516-4d1a-b12e-39107e78b3d0"/>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9B910175-B4C0-4C89-A952-D999919188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6ea17bb-c96d-4826-b465-01eec0dd23dd"/>
    <ds:schemaRef ds:uri="05d88611-e516-4d1a-b12e-39107e78b3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510B6C6-E837-483C-A857-03CE8FC2D0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Draft Deliverable 7- PPT Template</Template>
  <TotalTime>178</TotalTime>
  <Words>321</Words>
  <Application>Microsoft Office PowerPoint</Application>
  <PresentationFormat>Widescreen</PresentationFormat>
  <Paragraphs>53</Paragraphs>
  <Slides>19</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.AppleSystemUIFont</vt:lpstr>
      <vt:lpstr>Arial</vt:lpstr>
      <vt:lpstr>Calibri</vt:lpstr>
      <vt:lpstr>Open Sans</vt:lpstr>
      <vt:lpstr>Open Sans SemiBold</vt:lpstr>
      <vt:lpstr>2_Office Theme</vt:lpstr>
      <vt:lpstr>3_Office Theme</vt:lpstr>
      <vt:lpstr>PowerPoint Presentation</vt:lpstr>
      <vt:lpstr>PowerPoint Presentation</vt:lpstr>
      <vt:lpstr>The Family Life Cycle</vt:lpstr>
      <vt:lpstr>PowerPoint Presentation</vt:lpstr>
      <vt:lpstr>Roles</vt:lpstr>
      <vt:lpstr>Beginning Stage</vt:lpstr>
      <vt:lpstr>Childbearing Stage</vt:lpstr>
      <vt:lpstr>Parenting Stage</vt:lpstr>
      <vt:lpstr>PowerPoint Presentation</vt:lpstr>
      <vt:lpstr>Mid-Years Stage</vt:lpstr>
      <vt:lpstr>Aging Stage</vt:lpstr>
      <vt:lpstr>What responsibilities do you have as a family member?</vt:lpstr>
      <vt:lpstr>Rights and Duties of Parents </vt:lpstr>
      <vt:lpstr>Maintaining Good Family Relationships</vt:lpstr>
      <vt:lpstr>Extreme Emotions</vt:lpstr>
      <vt:lpstr>Review</vt:lpstr>
      <vt:lpstr>PowerPoint Presentation</vt:lpstr>
      <vt:lpstr>References and Resources</vt:lpstr>
      <vt:lpstr>References and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Swati Gupta</dc:creator>
  <cp:lastModifiedBy>Rajit Podder</cp:lastModifiedBy>
  <cp:revision>6</cp:revision>
  <cp:lastPrinted>2017-07-07T16:17:37Z</cp:lastPrinted>
  <dcterms:created xsi:type="dcterms:W3CDTF">2017-07-11T23:58:30Z</dcterms:created>
  <dcterms:modified xsi:type="dcterms:W3CDTF">2017-11-17T15:11:25Z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0x010100FC82BBDCC32AD74AB640967B88EF271F</vt:lpwstr>
  </property>
</Properties>
</file>