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9"/>
  </p:notesMasterIdLst>
  <p:handoutMasterIdLst>
    <p:handoutMasterId r:id="rId20"/>
  </p:handoutMasterIdLst>
  <p:sldIdLst>
    <p:sldId id="322" r:id="rId6"/>
    <p:sldId id="319" r:id="rId7"/>
    <p:sldId id="323" r:id="rId8"/>
    <p:sldId id="333" r:id="rId9"/>
    <p:sldId id="324" r:id="rId10"/>
    <p:sldId id="325" r:id="rId11"/>
    <p:sldId id="326" r:id="rId12"/>
    <p:sldId id="327" r:id="rId13"/>
    <p:sldId id="328" r:id="rId14"/>
    <p:sldId id="329" r:id="rId15"/>
    <p:sldId id="330" r:id="rId16"/>
    <p:sldId id="331" r:id="rId17"/>
    <p:sldId id="332"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75899" autoAdjust="0"/>
  </p:normalViewPr>
  <p:slideViewPr>
    <p:cSldViewPr snapToGrid="0">
      <p:cViewPr>
        <p:scale>
          <a:sx n="51" d="100"/>
          <a:sy n="51" d="100"/>
        </p:scale>
        <p:origin x="1276" y="44"/>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04-Jan-18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04-Jan-18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TEKS 2 (D) </a:t>
            </a:r>
          </a:p>
          <a:p>
            <a:r>
              <a:rPr lang="en-US" sz="1200" b="0" i="0" u="none" strike="noStrike" kern="1200" baseline="0" dirty="0">
                <a:solidFill>
                  <a:schemeClr val="tx1"/>
                </a:solidFill>
                <a:latin typeface="+mn-lt"/>
                <a:ea typeface="+mn-ea"/>
                <a:cs typeface="+mn-cs"/>
              </a:rPr>
              <a:t>The Laissez Faire Leadership Style - Not leading at all. Expecting things to get done without any direction from the leader. It’s a “hands off” approach to leadership. Gives little or no direction to group/individuals. Example – Leaving handouts on the table and expecting them to get done without any directions or instructions. Opinion is offered only when requested. Effective when routine is familiar to participants or sense of team exists. </a:t>
            </a:r>
          </a:p>
          <a:p>
            <a:r>
              <a:rPr lang="en-US" sz="1200" b="0" i="0" u="none" strike="noStrike" kern="1200" baseline="0" dirty="0">
                <a:solidFill>
                  <a:schemeClr val="tx1"/>
                </a:solidFill>
                <a:latin typeface="+mn-lt"/>
                <a:ea typeface="+mn-ea"/>
                <a:cs typeface="+mn-cs"/>
              </a:rPr>
              <a:t>The Autocratic Leadership Style - Leading with all power in the hands of one person. It’s a dictatorship. Tells other what to do. Limits discussion on ideas and new ways of doing things. Group does not experience feeling of teamwork. Example – One person taking a group project home and completing it without input from others in the group. It is effective when time is limited and individuals/group lack skill and knowledge. Ineffective in developing a strong sense of team is the goal. </a:t>
            </a:r>
          </a:p>
          <a:p>
            <a:r>
              <a:rPr lang="en-US" sz="1200" b="0" i="0" u="none" strike="noStrike" kern="1200" baseline="0" dirty="0">
                <a:solidFill>
                  <a:schemeClr val="tx1"/>
                </a:solidFill>
                <a:latin typeface="+mn-lt"/>
                <a:ea typeface="+mn-ea"/>
                <a:cs typeface="+mn-cs"/>
              </a:rPr>
              <a:t>The Participative Leadership Style – Providing the opportunity for people to be involved in deciding how something is done. It’s a “hands on” approach to leadership. Involves group members in planning and carrying out activities. Asks before tells. Promotes a sense of teamwork. Example - Assigning parts of the job to other people so that everything is not in the hands of one person. Effective when time is available and there is some degree or skill or knowledge among members of group. Ineffective when group in unmotivated and the members possess little skill/knowledge. </a:t>
            </a:r>
          </a:p>
          <a:p>
            <a:r>
              <a:rPr lang="en-US" sz="1200" b="0" i="0" u="none" strike="noStrike" kern="1200" baseline="0" dirty="0">
                <a:solidFill>
                  <a:schemeClr val="tx1"/>
                </a:solidFill>
                <a:latin typeface="+mn-lt"/>
                <a:ea typeface="+mn-ea"/>
                <a:cs typeface="+mn-cs"/>
              </a:rPr>
              <a:t>Divide students into three groups asking each group to perform this activity with a different leadership style. Ask them to build a tower from tape and index cards and see which leadership style is most effective.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403076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Why is it important to have these leadership qualities? </a:t>
            </a:r>
          </a:p>
          <a:p>
            <a:r>
              <a:rPr lang="en-US" sz="1200" b="0" i="0" u="none" strike="noStrike" kern="1200" baseline="0" dirty="0">
                <a:solidFill>
                  <a:schemeClr val="tx1"/>
                </a:solidFill>
                <a:latin typeface="+mn-lt"/>
                <a:ea typeface="+mn-ea"/>
                <a:cs typeface="+mn-cs"/>
              </a:rPr>
              <a:t>Describe three ways a person can use these qualities at school, home, or at work? </a:t>
            </a:r>
          </a:p>
          <a:p>
            <a:r>
              <a:rPr lang="en-US" sz="1200" b="0" i="0" u="none" strike="noStrike" kern="1200" baseline="0" dirty="0">
                <a:solidFill>
                  <a:schemeClr val="tx1"/>
                </a:solidFill>
                <a:latin typeface="+mn-lt"/>
                <a:ea typeface="+mn-ea"/>
                <a:cs typeface="+mn-cs"/>
              </a:rPr>
              <a:t>On their own paper, have students create a chart with three columns. Have them title the chart with their individual names. The left column will be labeled LEADERSHIP CHARACTERISTICS the middle column CURRENT ROLES/RESPONSIBILITIES the right column FUTURE ROLES/RESPONSIBILITIES. Students will list their current roles and responsibilities on the left and projected future roles and responsibilities on the right. Students will reflect and analyze the roles on the list and write a one page reflection on their current strengths and constraints. What leadership characteristics and abilities can they improve upon in order to be more effective? What can they do to strengthen, improve and learn new skills sets? Create a plan of action to develop and/or strengthen their interpersonal and leadership skills.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42338977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619697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Roles are defined by responsibilities we have in our lives and how we manage them. </a:t>
            </a:r>
          </a:p>
          <a:p>
            <a:r>
              <a:rPr lang="en-US" sz="1200" b="0" i="0" u="none" strike="noStrike" kern="1200" baseline="0" dirty="0">
                <a:solidFill>
                  <a:schemeClr val="tx1"/>
                </a:solidFill>
                <a:latin typeface="+mn-lt"/>
                <a:ea typeface="+mn-ea"/>
                <a:cs typeface="+mn-cs"/>
              </a:rPr>
              <a:t>Teacher script: </a:t>
            </a:r>
          </a:p>
          <a:p>
            <a:r>
              <a:rPr lang="en-US" sz="1200" b="0" i="0" u="none" strike="noStrike" kern="1200" baseline="0" dirty="0">
                <a:solidFill>
                  <a:schemeClr val="tx1"/>
                </a:solidFill>
                <a:latin typeface="+mn-lt"/>
                <a:ea typeface="+mn-ea"/>
                <a:cs typeface="+mn-cs"/>
              </a:rPr>
              <a:t>I am the leading actress (actor) in the story of my life. The role I am playing right now is teacher. What other roles do you think I play? </a:t>
            </a:r>
          </a:p>
          <a:p>
            <a:r>
              <a:rPr lang="en-US" sz="1200" b="0" i="0" u="none" strike="noStrike" kern="1200" baseline="0" dirty="0">
                <a:solidFill>
                  <a:schemeClr val="tx1"/>
                </a:solidFill>
                <a:latin typeface="+mn-lt"/>
                <a:ea typeface="+mn-ea"/>
                <a:cs typeface="+mn-cs"/>
              </a:rPr>
              <a:t>Allow students to brainstorm additional roles. Make sure that their list is extensive. Include roles such as daughter, mother, wife, chauffeur, shopper, adviser, friend, department chair, sister, confidant, peer, citizen and wage-earner. </a:t>
            </a:r>
          </a:p>
          <a:p>
            <a:r>
              <a:rPr lang="en-US" sz="1200" b="0" i="0" u="none" strike="noStrike" kern="1200" baseline="0" dirty="0">
                <a:solidFill>
                  <a:schemeClr val="tx1"/>
                </a:solidFill>
                <a:latin typeface="+mn-lt"/>
                <a:ea typeface="+mn-ea"/>
                <a:cs typeface="+mn-cs"/>
              </a:rPr>
              <a:t>Discuss responsibilities associated with each role. Example: as a teacher I must develop my lessons, teach my students, check for understanding, grade assignments and keep accurate records such as attendance and grades. </a:t>
            </a:r>
          </a:p>
          <a:p>
            <a:r>
              <a:rPr lang="en-US" sz="1200" b="0" i="0" u="none" strike="noStrike" kern="1200" baseline="0" dirty="0">
                <a:solidFill>
                  <a:schemeClr val="tx1"/>
                </a:solidFill>
                <a:latin typeface="+mn-lt"/>
                <a:ea typeface="+mn-ea"/>
                <a:cs typeface="+mn-cs"/>
              </a:rPr>
              <a:t>Discuss the correlation between the roles a person plays and the specific skills needed to be effective in each role. </a:t>
            </a:r>
          </a:p>
          <a:p>
            <a:r>
              <a:rPr lang="en-US" sz="1200" b="0" i="0" u="none" strike="noStrike" kern="1200" baseline="0" dirty="0">
                <a:solidFill>
                  <a:schemeClr val="tx1"/>
                </a:solidFill>
                <a:latin typeface="+mn-lt"/>
                <a:ea typeface="+mn-ea"/>
                <a:cs typeface="+mn-cs"/>
              </a:rPr>
              <a:t>Create a list on the board of all the roles student play. </a:t>
            </a:r>
          </a:p>
          <a:p>
            <a:r>
              <a:rPr lang="en-US" sz="1200" b="0" i="0" u="none" strike="noStrike" kern="1200" baseline="0" dirty="0">
                <a:solidFill>
                  <a:schemeClr val="tx1"/>
                </a:solidFill>
                <a:latin typeface="+mn-lt"/>
                <a:ea typeface="+mn-ea"/>
                <a:cs typeface="+mn-cs"/>
              </a:rPr>
              <a:t>How have the roles changed for males and females in recent years?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33441687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Community roles are very vital to the success of our community. What are some community roles? </a:t>
            </a:r>
          </a:p>
          <a:p>
            <a:r>
              <a:rPr lang="en-US" sz="1200" b="0" i="0" u="none" strike="noStrike" kern="1200" baseline="0" dirty="0">
                <a:solidFill>
                  <a:schemeClr val="tx1"/>
                </a:solidFill>
                <a:latin typeface="+mn-lt"/>
                <a:ea typeface="+mn-ea"/>
                <a:cs typeface="+mn-cs"/>
              </a:rPr>
              <a:t>Create a list on the board of all the roles student play.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91296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Think about people in your family. Where do they work? </a:t>
            </a:r>
          </a:p>
          <a:p>
            <a:r>
              <a:rPr lang="en-US" sz="1200" b="0" i="0" u="none" strike="noStrike" kern="1200" baseline="0" dirty="0">
                <a:solidFill>
                  <a:schemeClr val="tx1"/>
                </a:solidFill>
                <a:latin typeface="+mn-lt"/>
                <a:ea typeface="+mn-ea"/>
                <a:cs typeface="+mn-cs"/>
              </a:rPr>
              <a:t>How can flexibility help you manage all your roles? What are some jobs you have had in the past? </a:t>
            </a:r>
          </a:p>
          <a:p>
            <a:r>
              <a:rPr lang="en-US" sz="1200" b="0" i="0" u="none" strike="noStrike" kern="1200" baseline="0" dirty="0">
                <a:solidFill>
                  <a:schemeClr val="tx1"/>
                </a:solidFill>
                <a:latin typeface="+mn-lt"/>
                <a:ea typeface="+mn-ea"/>
                <a:cs typeface="+mn-cs"/>
              </a:rPr>
              <a:t>Discuss the dynamics of various family types and the various roles each individual family member. How might the roles of a teenager in a single parent household differ from those of a teenager in a two parent household? What happens if the wage earner becomes ill or loses their job? </a:t>
            </a:r>
          </a:p>
          <a:p>
            <a:r>
              <a:rPr lang="en-US" sz="1200" b="0" i="0" u="none" strike="noStrike" kern="1200" baseline="0" dirty="0">
                <a:solidFill>
                  <a:schemeClr val="tx1"/>
                </a:solidFill>
                <a:latin typeface="+mn-lt"/>
                <a:ea typeface="+mn-ea"/>
                <a:cs typeface="+mn-cs"/>
              </a:rPr>
              <a:t>Create a list on the board of all the wage-earner roles you hold.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4268618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Choose a role from the list created by the class. Use the family roles, community roles and wage-earner roles lists. </a:t>
            </a:r>
          </a:p>
          <a:p>
            <a:r>
              <a:rPr lang="en-US" sz="1200" b="0" i="0" u="none" strike="noStrike" kern="1200" baseline="0" dirty="0">
                <a:solidFill>
                  <a:schemeClr val="tx1"/>
                </a:solidFill>
                <a:latin typeface="+mn-lt"/>
                <a:ea typeface="+mn-ea"/>
                <a:cs typeface="+mn-cs"/>
              </a:rPr>
              <a:t>Pair up and practice a scenario in which you play your role as a leader and your partner plays the other role. </a:t>
            </a:r>
          </a:p>
          <a:p>
            <a:r>
              <a:rPr lang="en-US" sz="1200" b="0" i="0" u="none" strike="noStrike" kern="1200" baseline="0" dirty="0">
                <a:solidFill>
                  <a:schemeClr val="tx1"/>
                </a:solidFill>
                <a:latin typeface="+mn-lt"/>
                <a:ea typeface="+mn-ea"/>
                <a:cs typeface="+mn-cs"/>
              </a:rPr>
              <a:t>For example, you play yourself and someone else plays an employee who you are giving directions to. What qualities are important for each role and why? </a:t>
            </a:r>
          </a:p>
          <a:p>
            <a:r>
              <a:rPr lang="en-US" sz="1200" b="0" i="0" u="none" strike="noStrike" kern="1200" baseline="0" dirty="0">
                <a:solidFill>
                  <a:schemeClr val="tx1"/>
                </a:solidFill>
                <a:latin typeface="+mn-lt"/>
                <a:ea typeface="+mn-ea"/>
                <a:cs typeface="+mn-cs"/>
              </a:rPr>
              <a:t>Allow students to brainstorm current and future real world scenarios and situations which require teamwork, conflict resolution, negotiation skills and or leadership skills. Examples may include a team meeting a project deadline, a job interview, keeping a disagreement among co-workers from escalating, teen siblings sharing the use of a vehicle, a parent disciplining their child, etc. </a:t>
            </a:r>
          </a:p>
          <a:p>
            <a:r>
              <a:rPr lang="en-US" sz="1200" b="0" i="0" u="none" strike="noStrike" kern="1200" baseline="0" dirty="0">
                <a:solidFill>
                  <a:schemeClr val="tx1"/>
                </a:solidFill>
                <a:latin typeface="+mn-lt"/>
                <a:ea typeface="+mn-ea"/>
                <a:cs typeface="+mn-cs"/>
              </a:rPr>
              <a:t>Discuss how roles affect us. Compare and contrast adults’ roles and teenagers’ roles.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31224209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TEKS 2 (D) (E) </a:t>
            </a:r>
          </a:p>
          <a:p>
            <a:r>
              <a:rPr lang="en-US" sz="1200" b="0" i="0" u="none" strike="noStrike" kern="1200" baseline="0" dirty="0">
                <a:solidFill>
                  <a:schemeClr val="tx1"/>
                </a:solidFill>
                <a:latin typeface="+mn-lt"/>
                <a:ea typeface="+mn-ea"/>
                <a:cs typeface="+mn-cs"/>
              </a:rPr>
              <a:t>Avoidance – ignoring the problem, hoping it will go away </a:t>
            </a:r>
          </a:p>
          <a:p>
            <a:r>
              <a:rPr lang="en-US" sz="1200" b="0" i="0" u="none" strike="noStrike" kern="1200" baseline="0" dirty="0">
                <a:solidFill>
                  <a:schemeClr val="tx1"/>
                </a:solidFill>
                <a:latin typeface="+mn-lt"/>
                <a:ea typeface="+mn-ea"/>
                <a:cs typeface="+mn-cs"/>
              </a:rPr>
              <a:t>Competition – getting your way no matter who it hurts </a:t>
            </a:r>
          </a:p>
          <a:p>
            <a:r>
              <a:rPr lang="en-US" sz="1200" b="0" i="0" u="none" strike="noStrike" kern="1200" baseline="0" dirty="0">
                <a:solidFill>
                  <a:schemeClr val="tx1"/>
                </a:solidFill>
                <a:latin typeface="+mn-lt"/>
                <a:ea typeface="+mn-ea"/>
                <a:cs typeface="+mn-cs"/>
              </a:rPr>
              <a:t>Compromise – involving someone else in the dispute to assist in a resolution </a:t>
            </a:r>
          </a:p>
          <a:p>
            <a:r>
              <a:rPr lang="en-US" sz="1200" b="0" i="0" u="none" strike="noStrike" kern="1200" baseline="0" dirty="0">
                <a:solidFill>
                  <a:schemeClr val="tx1"/>
                </a:solidFill>
                <a:latin typeface="+mn-lt"/>
                <a:ea typeface="+mn-ea"/>
                <a:cs typeface="+mn-cs"/>
              </a:rPr>
              <a:t>Accommodation – giving in to keep from dealing with it </a:t>
            </a:r>
          </a:p>
          <a:p>
            <a:r>
              <a:rPr lang="en-US" sz="1200" b="0" i="0" u="none" strike="noStrike" kern="1200" baseline="0" dirty="0">
                <a:solidFill>
                  <a:schemeClr val="tx1"/>
                </a:solidFill>
                <a:latin typeface="+mn-lt"/>
                <a:ea typeface="+mn-ea"/>
                <a:cs typeface="+mn-cs"/>
              </a:rPr>
              <a:t>Collaboration – working together to find a solution that benefits everyone involved </a:t>
            </a:r>
          </a:p>
          <a:p>
            <a:r>
              <a:rPr lang="en-US" sz="1200" b="0" i="0" u="none" strike="noStrike" kern="1200" baseline="0" dirty="0">
                <a:solidFill>
                  <a:schemeClr val="tx1"/>
                </a:solidFill>
                <a:latin typeface="+mn-lt"/>
                <a:ea typeface="+mn-ea"/>
                <a:cs typeface="+mn-cs"/>
              </a:rPr>
              <a:t>Discuss why collaboration is the best method of conflict resolution.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675389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TEKS 2 (D) </a:t>
            </a:r>
          </a:p>
          <a:p>
            <a:r>
              <a:rPr lang="en-US" sz="1200" b="0" i="0" u="none" strike="noStrike" kern="1200" baseline="0" dirty="0">
                <a:solidFill>
                  <a:schemeClr val="tx1"/>
                </a:solidFill>
                <a:latin typeface="+mn-lt"/>
                <a:ea typeface="+mn-ea"/>
                <a:cs typeface="+mn-cs"/>
              </a:rPr>
              <a:t>The Eight-Stage Negotiation Process: </a:t>
            </a:r>
          </a:p>
          <a:p>
            <a:r>
              <a:rPr lang="en-US" sz="1200" b="0" i="0" u="none" strike="noStrike" kern="1200" baseline="0" dirty="0">
                <a:solidFill>
                  <a:schemeClr val="tx1"/>
                </a:solidFill>
                <a:latin typeface="+mn-lt"/>
                <a:ea typeface="+mn-ea"/>
                <a:cs typeface="+mn-cs"/>
              </a:rPr>
              <a:t>This is a unique combination framework that puts together the best of many other approaches to negotiation. It is particularly suited to more complex, higher-value and slower negotiations. </a:t>
            </a:r>
          </a:p>
          <a:p>
            <a:r>
              <a:rPr lang="en-US" sz="1200" b="0" i="0" u="sng" strike="noStrike" kern="1200" baseline="0" dirty="0">
                <a:solidFill>
                  <a:schemeClr val="tx1"/>
                </a:solidFill>
                <a:latin typeface="+mn-lt"/>
                <a:ea typeface="+mn-ea"/>
                <a:cs typeface="+mn-cs"/>
              </a:rPr>
              <a:t>http://changingminds.org/disciplines/negotiation/eight-stage/eight-stage.htm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Negotiation is a formal discussion between people who are trying to reach an agreement. </a:t>
            </a:r>
          </a:p>
          <a:p>
            <a:r>
              <a:rPr lang="en-US" sz="1200" b="0" i="0" u="none" strike="noStrike" kern="1200" baseline="0" dirty="0">
                <a:solidFill>
                  <a:schemeClr val="tx1"/>
                </a:solidFill>
                <a:latin typeface="+mn-lt"/>
                <a:ea typeface="+mn-ea"/>
                <a:cs typeface="+mn-cs"/>
              </a:rPr>
              <a:t>Stages of Negotiation: </a:t>
            </a:r>
          </a:p>
          <a:p>
            <a:r>
              <a:rPr lang="en-US" sz="1200" b="0" i="0" u="none" strike="noStrike" kern="1200" baseline="0" dirty="0">
                <a:solidFill>
                  <a:schemeClr val="tx1"/>
                </a:solidFill>
                <a:latin typeface="+mn-lt"/>
                <a:ea typeface="+mn-ea"/>
                <a:cs typeface="+mn-cs"/>
              </a:rPr>
              <a:t>Prepare: Know what you want. Understand them. </a:t>
            </a:r>
          </a:p>
          <a:p>
            <a:r>
              <a:rPr lang="en-US" sz="1200" b="0" i="0" u="none" strike="noStrike" kern="1200" baseline="0" dirty="0">
                <a:solidFill>
                  <a:schemeClr val="tx1"/>
                </a:solidFill>
                <a:latin typeface="+mn-lt"/>
                <a:ea typeface="+mn-ea"/>
                <a:cs typeface="+mn-cs"/>
              </a:rPr>
              <a:t>Open: Put your case. Hear theirs. </a:t>
            </a:r>
          </a:p>
          <a:p>
            <a:r>
              <a:rPr lang="en-US" sz="1200" b="0" i="0" u="none" strike="noStrike" kern="1200" baseline="0" dirty="0">
                <a:solidFill>
                  <a:schemeClr val="tx1"/>
                </a:solidFill>
                <a:latin typeface="+mn-lt"/>
                <a:ea typeface="+mn-ea"/>
                <a:cs typeface="+mn-cs"/>
              </a:rPr>
              <a:t>Argue: Support your case. Expose theirs. </a:t>
            </a:r>
          </a:p>
          <a:p>
            <a:r>
              <a:rPr lang="en-US" sz="1200" b="0" i="0" u="none" strike="noStrike" kern="1200" baseline="0" dirty="0">
                <a:solidFill>
                  <a:schemeClr val="tx1"/>
                </a:solidFill>
                <a:latin typeface="+mn-lt"/>
                <a:ea typeface="+mn-ea"/>
                <a:cs typeface="+mn-cs"/>
              </a:rPr>
              <a:t>Explore: Seek understanding and possibility. </a:t>
            </a:r>
          </a:p>
          <a:p>
            <a:r>
              <a:rPr lang="en-US" sz="1200" b="0" i="0" u="none" strike="noStrike" kern="1200" baseline="0" dirty="0">
                <a:solidFill>
                  <a:schemeClr val="tx1"/>
                </a:solidFill>
                <a:latin typeface="+mn-lt"/>
                <a:ea typeface="+mn-ea"/>
                <a:cs typeface="+mn-cs"/>
              </a:rPr>
              <a:t>Signal: Indicate your readiness to work together. </a:t>
            </a:r>
          </a:p>
          <a:p>
            <a:r>
              <a:rPr lang="en-US" sz="1200" b="0" i="0" u="none" strike="noStrike" kern="1200" baseline="0" dirty="0">
                <a:solidFill>
                  <a:schemeClr val="tx1"/>
                </a:solidFill>
                <a:latin typeface="+mn-lt"/>
                <a:ea typeface="+mn-ea"/>
                <a:cs typeface="+mn-cs"/>
              </a:rPr>
              <a:t>Package: Assemble potential trades. </a:t>
            </a:r>
          </a:p>
          <a:p>
            <a:r>
              <a:rPr lang="en-US" sz="1200" b="0" i="0" u="none" strike="noStrike" kern="1200" baseline="0" dirty="0">
                <a:solidFill>
                  <a:schemeClr val="tx1"/>
                </a:solidFill>
                <a:latin typeface="+mn-lt"/>
                <a:ea typeface="+mn-ea"/>
                <a:cs typeface="+mn-cs"/>
              </a:rPr>
              <a:t>Close: Reach final agreement. </a:t>
            </a:r>
          </a:p>
          <a:p>
            <a:r>
              <a:rPr lang="en-US" sz="1200" b="0" i="0" u="none" strike="noStrike" kern="1200" baseline="0" dirty="0">
                <a:solidFill>
                  <a:schemeClr val="tx1"/>
                </a:solidFill>
                <a:latin typeface="+mn-lt"/>
                <a:ea typeface="+mn-ea"/>
                <a:cs typeface="+mn-cs"/>
              </a:rPr>
              <a:t>Sustain: Make sure what is agreed happens.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2827537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Other teamwork qualities include: </a:t>
            </a:r>
          </a:p>
          <a:p>
            <a:r>
              <a:rPr lang="en-US" sz="1200" b="0" i="0" u="none" strike="noStrike" kern="1200" baseline="0" dirty="0">
                <a:solidFill>
                  <a:schemeClr val="tx1"/>
                </a:solidFill>
                <a:latin typeface="+mn-lt"/>
                <a:ea typeface="+mn-ea"/>
                <a:cs typeface="+mn-cs"/>
              </a:rPr>
              <a:t>* is enthusiastic </a:t>
            </a:r>
          </a:p>
          <a:p>
            <a:r>
              <a:rPr lang="en-US" sz="1200" b="0" i="0" u="none" strike="noStrike" kern="1200" baseline="0" dirty="0">
                <a:solidFill>
                  <a:schemeClr val="tx1"/>
                </a:solidFill>
                <a:latin typeface="+mn-lt"/>
                <a:ea typeface="+mn-ea"/>
                <a:cs typeface="+mn-cs"/>
              </a:rPr>
              <a:t>*has a sense of humor </a:t>
            </a:r>
          </a:p>
          <a:p>
            <a:r>
              <a:rPr lang="en-US" sz="1200" b="0" i="0" u="none" strike="noStrike" kern="1200" baseline="0" dirty="0">
                <a:solidFill>
                  <a:schemeClr val="tx1"/>
                </a:solidFill>
                <a:latin typeface="+mn-lt"/>
                <a:ea typeface="+mn-ea"/>
                <a:cs typeface="+mn-cs"/>
              </a:rPr>
              <a:t>* is punctual </a:t>
            </a:r>
          </a:p>
          <a:p>
            <a:r>
              <a:rPr lang="en-US" sz="1200" b="0" i="0" u="none" strike="noStrike" kern="1200" baseline="0" dirty="0">
                <a:solidFill>
                  <a:schemeClr val="tx1"/>
                </a:solidFill>
                <a:latin typeface="+mn-lt"/>
                <a:ea typeface="+mn-ea"/>
                <a:cs typeface="+mn-cs"/>
              </a:rPr>
              <a:t>* is dependable </a:t>
            </a:r>
          </a:p>
          <a:p>
            <a:r>
              <a:rPr lang="en-US" sz="1200" b="0" i="0" u="none" strike="noStrike" kern="1200" baseline="0" dirty="0">
                <a:solidFill>
                  <a:schemeClr val="tx1"/>
                </a:solidFill>
                <a:latin typeface="+mn-lt"/>
                <a:ea typeface="+mn-ea"/>
                <a:cs typeface="+mn-cs"/>
              </a:rPr>
              <a:t>* exhibits helpfulness </a:t>
            </a:r>
          </a:p>
          <a:p>
            <a:r>
              <a:rPr lang="en-US" sz="1200" b="0" i="0" u="none" strike="noStrike" kern="1200" baseline="0" dirty="0">
                <a:solidFill>
                  <a:schemeClr val="tx1"/>
                </a:solidFill>
                <a:latin typeface="+mn-lt"/>
                <a:ea typeface="+mn-ea"/>
                <a:cs typeface="+mn-cs"/>
              </a:rPr>
              <a:t>* communicates ideas well </a:t>
            </a:r>
          </a:p>
          <a:p>
            <a:r>
              <a:rPr lang="en-US" sz="1200" b="0" i="0" u="none" strike="noStrike" kern="1200" baseline="0" dirty="0">
                <a:solidFill>
                  <a:schemeClr val="tx1"/>
                </a:solidFill>
                <a:latin typeface="+mn-lt"/>
                <a:ea typeface="+mn-ea"/>
                <a:cs typeface="+mn-cs"/>
              </a:rPr>
              <a:t>* shares ideas and materials </a:t>
            </a:r>
          </a:p>
          <a:p>
            <a:r>
              <a:rPr lang="en-US" sz="1200" b="0" i="0" u="none" strike="noStrike" kern="1200" baseline="0" dirty="0">
                <a:solidFill>
                  <a:schemeClr val="tx1"/>
                </a:solidFill>
                <a:latin typeface="+mn-lt"/>
                <a:ea typeface="+mn-ea"/>
                <a:cs typeface="+mn-cs"/>
              </a:rPr>
              <a:t>* respects other viewpoints </a:t>
            </a:r>
          </a:p>
          <a:p>
            <a:r>
              <a:rPr lang="en-US" sz="1200" b="0" i="0" u="none" strike="noStrike" kern="1200" baseline="0" dirty="0">
                <a:solidFill>
                  <a:schemeClr val="tx1"/>
                </a:solidFill>
                <a:latin typeface="+mn-lt"/>
                <a:ea typeface="+mn-ea"/>
                <a:cs typeface="+mn-cs"/>
              </a:rPr>
              <a:t>What are your strongest qualities as a team member? </a:t>
            </a:r>
          </a:p>
          <a:p>
            <a:r>
              <a:rPr lang="en-US" sz="1200" b="0" i="0" u="none" strike="noStrike" kern="1200" baseline="0" dirty="0">
                <a:solidFill>
                  <a:schemeClr val="tx1"/>
                </a:solidFill>
                <a:latin typeface="+mn-lt"/>
                <a:ea typeface="+mn-ea"/>
                <a:cs typeface="+mn-cs"/>
              </a:rPr>
              <a:t>Which qualities need improvement? </a:t>
            </a:r>
          </a:p>
          <a:p>
            <a:r>
              <a:rPr lang="en-US" sz="1200" b="0" i="0" u="none" strike="noStrike" kern="1200" baseline="0" dirty="0">
                <a:solidFill>
                  <a:schemeClr val="tx1"/>
                </a:solidFill>
                <a:latin typeface="+mn-lt"/>
                <a:ea typeface="+mn-ea"/>
                <a:cs typeface="+mn-cs"/>
              </a:rPr>
              <a:t>What plan of action can you take to help you improve these qualities? </a:t>
            </a:r>
          </a:p>
          <a:p>
            <a:r>
              <a:rPr lang="en-US" sz="1200" b="0" i="0" u="none" strike="noStrike" kern="1200" baseline="0" dirty="0">
                <a:solidFill>
                  <a:schemeClr val="tx1"/>
                </a:solidFill>
                <a:latin typeface="+mn-lt"/>
                <a:ea typeface="+mn-ea"/>
                <a:cs typeface="+mn-cs"/>
              </a:rPr>
              <a:t>How will improving these qualities benefit you at school? at home? in the community? in the workplace? </a:t>
            </a:r>
          </a:p>
          <a:p>
            <a:r>
              <a:rPr lang="en-US" sz="1200" b="0" i="0" u="none" strike="noStrike" kern="1200" baseline="0" dirty="0">
                <a:solidFill>
                  <a:schemeClr val="tx1"/>
                </a:solidFill>
                <a:latin typeface="+mn-lt"/>
                <a:ea typeface="+mn-ea"/>
                <a:cs typeface="+mn-cs"/>
              </a:rPr>
              <a:t>In what other ways will you benefit by improving these qualities? </a:t>
            </a:r>
          </a:p>
          <a:p>
            <a:r>
              <a:rPr lang="en-US" sz="1200" b="0" i="0" u="none" strike="noStrike" kern="1200" baseline="0" dirty="0">
                <a:solidFill>
                  <a:schemeClr val="tx1"/>
                </a:solidFill>
                <a:latin typeface="+mn-lt"/>
                <a:ea typeface="+mn-ea"/>
                <a:cs typeface="+mn-cs"/>
              </a:rPr>
              <a:t>What qualities were most frequently cited as important to working effectively as a team member? </a:t>
            </a:r>
          </a:p>
          <a:p>
            <a:r>
              <a:rPr lang="en-US" sz="1200" b="0" i="0" u="none" strike="noStrike" kern="1200" baseline="0" dirty="0">
                <a:solidFill>
                  <a:schemeClr val="tx1"/>
                </a:solidFill>
                <a:latin typeface="+mn-lt"/>
                <a:ea typeface="+mn-ea"/>
                <a:cs typeface="+mn-cs"/>
              </a:rPr>
              <a:t>What happens to a team when these qualities are not exhibited by group members? </a:t>
            </a:r>
          </a:p>
          <a:p>
            <a:r>
              <a:rPr lang="en-US" sz="1200" b="0" i="0" u="none" strike="noStrike" kern="1200" baseline="0" dirty="0">
                <a:solidFill>
                  <a:schemeClr val="tx1"/>
                </a:solidFill>
                <a:latin typeface="+mn-lt"/>
                <a:ea typeface="+mn-ea"/>
                <a:cs typeface="+mn-cs"/>
              </a:rPr>
              <a:t>How can teams improve the teamwork skills of each member and the group as a whole? </a:t>
            </a:r>
          </a:p>
          <a:p>
            <a:r>
              <a:rPr lang="en-US" sz="1200" b="0" i="0" u="none" strike="noStrike" kern="1200" baseline="0" dirty="0">
                <a:solidFill>
                  <a:schemeClr val="tx1"/>
                </a:solidFill>
                <a:latin typeface="+mn-lt"/>
                <a:ea typeface="+mn-ea"/>
                <a:cs typeface="+mn-cs"/>
              </a:rPr>
              <a:t>Team Work Activity –Multi-Colored Candy Activity (see All Lesson Attachments tab)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41996911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youtu.be/hj7JxPZ9QMw"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475242" y="1053290"/>
            <a:ext cx="7462935" cy="3413772"/>
          </a:xfrm>
        </p:spPr>
        <p:txBody>
          <a:bodyPr>
            <a:normAutofit/>
          </a:bodyPr>
          <a:lstStyle/>
          <a:p>
            <a:r>
              <a:rPr lang="en-US" dirty="0"/>
              <a:t>Family and Community Skills for Life</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Teamwork Qualities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Cooperates</a:t>
            </a:r>
          </a:p>
          <a:p>
            <a:pPr lvl="1"/>
            <a:r>
              <a:rPr lang="en-US" dirty="0"/>
              <a:t>Participates</a:t>
            </a:r>
          </a:p>
          <a:p>
            <a:pPr lvl="1"/>
            <a:r>
              <a:rPr lang="en-US" dirty="0"/>
              <a:t>Listens</a:t>
            </a:r>
          </a:p>
          <a:p>
            <a:pPr lvl="1"/>
            <a:r>
              <a:rPr lang="en-US" dirty="0"/>
              <a:t>Encourages other team members</a:t>
            </a:r>
          </a:p>
          <a:p>
            <a:pPr lvl="1"/>
            <a:r>
              <a:rPr lang="en-US" dirty="0"/>
              <a:t>Resolves conflict without anger</a:t>
            </a:r>
          </a:p>
        </p:txBody>
      </p:sp>
      <p:pic>
        <p:nvPicPr>
          <p:cNvPr id="4" name="Picture 3">
            <a:extLst>
              <a:ext uri="{FF2B5EF4-FFF2-40B4-BE49-F238E27FC236}">
                <a16:creationId xmlns:a16="http://schemas.microsoft.com/office/drawing/2014/main" id="{2242A703-5BBD-4E27-9878-2A21B4E449A6}"/>
              </a:ext>
            </a:extLst>
          </p:cNvPr>
          <p:cNvPicPr>
            <a:picLocks noChangeAspect="1"/>
          </p:cNvPicPr>
          <p:nvPr/>
        </p:nvPicPr>
        <p:blipFill>
          <a:blip r:embed="rId3"/>
          <a:stretch>
            <a:fillRect/>
          </a:stretch>
        </p:blipFill>
        <p:spPr>
          <a:xfrm>
            <a:off x="8957740" y="2637403"/>
            <a:ext cx="1666875" cy="1209675"/>
          </a:xfrm>
          <a:prstGeom prst="rect">
            <a:avLst/>
          </a:prstGeom>
        </p:spPr>
      </p:pic>
    </p:spTree>
    <p:extLst>
      <p:ext uri="{BB962C8B-B14F-4D97-AF65-F5344CB8AC3E}">
        <p14:creationId xmlns:p14="http://schemas.microsoft.com/office/powerpoint/2010/main" val="629866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Leadership Styles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Laissez Faire </a:t>
            </a:r>
          </a:p>
          <a:p>
            <a:pPr lvl="1"/>
            <a:r>
              <a:rPr lang="en-US" dirty="0"/>
              <a:t>Autocratic</a:t>
            </a:r>
          </a:p>
          <a:p>
            <a:pPr lvl="1"/>
            <a:r>
              <a:rPr lang="en-US" dirty="0"/>
              <a:t>Participative</a:t>
            </a:r>
          </a:p>
        </p:txBody>
      </p:sp>
      <p:pic>
        <p:nvPicPr>
          <p:cNvPr id="4" name="Picture 3">
            <a:extLst>
              <a:ext uri="{FF2B5EF4-FFF2-40B4-BE49-F238E27FC236}">
                <a16:creationId xmlns:a16="http://schemas.microsoft.com/office/drawing/2014/main" id="{70DABF40-E8B7-4034-99A0-EC1518BE817C}"/>
              </a:ext>
            </a:extLst>
          </p:cNvPr>
          <p:cNvPicPr>
            <a:picLocks noChangeAspect="1"/>
          </p:cNvPicPr>
          <p:nvPr/>
        </p:nvPicPr>
        <p:blipFill>
          <a:blip r:embed="rId3"/>
          <a:stretch>
            <a:fillRect/>
          </a:stretch>
        </p:blipFill>
        <p:spPr>
          <a:xfrm>
            <a:off x="6768032" y="1792233"/>
            <a:ext cx="4683304" cy="3273534"/>
          </a:xfrm>
          <a:prstGeom prst="rect">
            <a:avLst/>
          </a:prstGeom>
        </p:spPr>
      </p:pic>
    </p:spTree>
    <p:extLst>
      <p:ext uri="{BB962C8B-B14F-4D97-AF65-F5344CB8AC3E}">
        <p14:creationId xmlns:p14="http://schemas.microsoft.com/office/powerpoint/2010/main" val="1238926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Makes A Great Leader?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What Great Bosses know about Leadership Styles</a:t>
            </a:r>
            <a:br>
              <a:rPr lang="en-US" dirty="0"/>
            </a:br>
            <a:r>
              <a:rPr lang="en-US" dirty="0">
                <a:hlinkClick r:id="rId3"/>
              </a:rPr>
              <a:t>http://youtu.be/hj7JxPZ9QMw</a:t>
            </a:r>
            <a:endParaRPr lang="en-US" dirty="0"/>
          </a:p>
          <a:p>
            <a:pPr lvl="1"/>
            <a:endParaRPr lang="en-US" dirty="0"/>
          </a:p>
          <a:p>
            <a:endParaRPr lang="en-US" dirty="0"/>
          </a:p>
        </p:txBody>
      </p:sp>
    </p:spTree>
    <p:extLst>
      <p:ext uri="{BB962C8B-B14F-4D97-AF65-F5344CB8AC3E}">
        <p14:creationId xmlns:p14="http://schemas.microsoft.com/office/powerpoint/2010/main" val="2118980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Book: </a:t>
            </a:r>
          </a:p>
          <a:p>
            <a:pPr lvl="2"/>
            <a:r>
              <a:rPr lang="en-US" sz="2000" dirty="0"/>
              <a:t>Covey Sean. (1998).The 7 habits of highly effective teens. New York: Fireside.</a:t>
            </a:r>
          </a:p>
          <a:p>
            <a:pPr lvl="1"/>
            <a:r>
              <a:rPr lang="en-US" sz="2000" dirty="0"/>
              <a:t>Website:</a:t>
            </a:r>
          </a:p>
          <a:p>
            <a:pPr lvl="2"/>
            <a:r>
              <a:rPr lang="en-US" sz="2000" dirty="0"/>
              <a:t>The Eight-Stage Negotiation Process:</a:t>
            </a:r>
            <a:br>
              <a:rPr lang="en-US" sz="2000" dirty="0"/>
            </a:br>
            <a:r>
              <a:rPr lang="en-US" sz="2000" dirty="0"/>
              <a:t>This is a unique combination framework that puts together the best of many other approaches to negotiation. It is particularly suited to more complex, higher-value and slower negotiations.</a:t>
            </a:r>
            <a:br>
              <a:rPr lang="en-US" sz="2000" dirty="0"/>
            </a:br>
            <a:r>
              <a:rPr lang="en-US" sz="2000" dirty="0"/>
              <a:t>http://changingminds.org/disciplines/negotiation/eight-stage/eight-stage.htm </a:t>
            </a:r>
          </a:p>
          <a:p>
            <a:pPr lvl="1"/>
            <a:r>
              <a:rPr lang="en-US" sz="2000" dirty="0"/>
              <a:t>YouTube:</a:t>
            </a:r>
          </a:p>
          <a:p>
            <a:pPr lvl="2"/>
            <a:r>
              <a:rPr lang="en-US" sz="2000" dirty="0"/>
              <a:t>What Great Bosses know about Leadership Styles</a:t>
            </a:r>
            <a:br>
              <a:rPr lang="en-US" sz="2000" dirty="0"/>
            </a:br>
            <a:r>
              <a:rPr lang="en-US" sz="2000" dirty="0"/>
              <a:t>Every manager has a leadership style. Just ask the staff. Great bosses understand they need to adapt their style to fit the situation.</a:t>
            </a:r>
            <a:br>
              <a:rPr lang="en-US" sz="2000" dirty="0"/>
            </a:br>
            <a:r>
              <a:rPr lang="en-US" sz="2000" dirty="0"/>
              <a:t>http://youtu.be/hj7JxPZ9QMw</a:t>
            </a:r>
          </a:p>
        </p:txBody>
      </p:sp>
    </p:spTree>
    <p:extLst>
      <p:ext uri="{BB962C8B-B14F-4D97-AF65-F5344CB8AC3E}">
        <p14:creationId xmlns:p14="http://schemas.microsoft.com/office/powerpoint/2010/main" val="2237516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err="1"/>
              <a:t>Abc</a:t>
            </a:r>
            <a:endParaRPr lang="en-US" dirty="0"/>
          </a:p>
          <a:p>
            <a:pPr lvl="1"/>
            <a:r>
              <a:rPr lang="en-US" dirty="0" err="1"/>
              <a:t>Abc</a:t>
            </a:r>
            <a:endParaRPr lang="en-US"/>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Multiple Family Roles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Child</a:t>
            </a:r>
          </a:p>
          <a:p>
            <a:pPr lvl="1"/>
            <a:r>
              <a:rPr lang="en-US" dirty="0"/>
              <a:t>Sibling</a:t>
            </a:r>
          </a:p>
          <a:p>
            <a:pPr lvl="1"/>
            <a:r>
              <a:rPr lang="en-US" dirty="0"/>
              <a:t>Parent</a:t>
            </a:r>
          </a:p>
          <a:p>
            <a:pPr lvl="1"/>
            <a:r>
              <a:rPr lang="en-US" dirty="0"/>
              <a:t>Cousin</a:t>
            </a:r>
          </a:p>
          <a:p>
            <a:pPr lvl="1"/>
            <a:r>
              <a:rPr lang="en-US" dirty="0"/>
              <a:t>Aunt</a:t>
            </a:r>
          </a:p>
          <a:p>
            <a:pPr lvl="1"/>
            <a:endParaRPr lang="en-US" dirty="0"/>
          </a:p>
          <a:p>
            <a:pPr lvl="1"/>
            <a:r>
              <a:rPr lang="en-US" dirty="0"/>
              <a:t>What other roles do you play in your family?</a:t>
            </a:r>
          </a:p>
        </p:txBody>
      </p:sp>
      <p:pic>
        <p:nvPicPr>
          <p:cNvPr id="4" name="Picture 3">
            <a:extLst>
              <a:ext uri="{FF2B5EF4-FFF2-40B4-BE49-F238E27FC236}">
                <a16:creationId xmlns:a16="http://schemas.microsoft.com/office/drawing/2014/main" id="{F4354A3F-E927-4854-BAF2-1D68A0A1CAD0}"/>
              </a:ext>
            </a:extLst>
          </p:cNvPr>
          <p:cNvPicPr>
            <a:picLocks noChangeAspect="1"/>
          </p:cNvPicPr>
          <p:nvPr/>
        </p:nvPicPr>
        <p:blipFill>
          <a:blip r:embed="rId3"/>
          <a:stretch>
            <a:fillRect/>
          </a:stretch>
        </p:blipFill>
        <p:spPr>
          <a:xfrm>
            <a:off x="7784410" y="1913090"/>
            <a:ext cx="2915497" cy="2128100"/>
          </a:xfrm>
          <a:prstGeom prst="rect">
            <a:avLst/>
          </a:prstGeom>
        </p:spPr>
      </p:pic>
    </p:spTree>
    <p:extLst>
      <p:ext uri="{BB962C8B-B14F-4D97-AF65-F5344CB8AC3E}">
        <p14:creationId xmlns:p14="http://schemas.microsoft.com/office/powerpoint/2010/main" val="2852105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Community Roles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Teacher</a:t>
            </a:r>
          </a:p>
          <a:p>
            <a:pPr lvl="1"/>
            <a:r>
              <a:rPr lang="en-US" dirty="0"/>
              <a:t>Student</a:t>
            </a:r>
          </a:p>
          <a:p>
            <a:pPr lvl="1"/>
            <a:r>
              <a:rPr lang="en-US" dirty="0"/>
              <a:t>Customer</a:t>
            </a:r>
          </a:p>
          <a:p>
            <a:pPr lvl="1"/>
            <a:r>
              <a:rPr lang="en-US" dirty="0"/>
              <a:t>Patron</a:t>
            </a:r>
          </a:p>
          <a:p>
            <a:pPr lvl="1"/>
            <a:r>
              <a:rPr lang="en-US" dirty="0"/>
              <a:t>Client</a:t>
            </a:r>
          </a:p>
          <a:p>
            <a:pPr lvl="1"/>
            <a:r>
              <a:rPr lang="en-US" dirty="0"/>
              <a:t>Parishioner</a:t>
            </a:r>
          </a:p>
          <a:p>
            <a:pPr lvl="1"/>
            <a:endParaRPr lang="en-US" dirty="0"/>
          </a:p>
          <a:p>
            <a:pPr lvl="1"/>
            <a:r>
              <a:rPr lang="en-US" dirty="0"/>
              <a:t>What other community roles do you fill?</a:t>
            </a:r>
          </a:p>
        </p:txBody>
      </p:sp>
      <p:pic>
        <p:nvPicPr>
          <p:cNvPr id="4" name="Picture 3">
            <a:extLst>
              <a:ext uri="{FF2B5EF4-FFF2-40B4-BE49-F238E27FC236}">
                <a16:creationId xmlns:a16="http://schemas.microsoft.com/office/drawing/2014/main" id="{C5AB4CFA-7AE0-497A-89CF-9C11B98F311D}"/>
              </a:ext>
            </a:extLst>
          </p:cNvPr>
          <p:cNvPicPr>
            <a:picLocks noChangeAspect="1"/>
          </p:cNvPicPr>
          <p:nvPr/>
        </p:nvPicPr>
        <p:blipFill>
          <a:blip r:embed="rId3"/>
          <a:stretch>
            <a:fillRect/>
          </a:stretch>
        </p:blipFill>
        <p:spPr>
          <a:xfrm>
            <a:off x="7462576" y="2304396"/>
            <a:ext cx="3484465" cy="1804139"/>
          </a:xfrm>
          <a:prstGeom prst="rect">
            <a:avLst/>
          </a:prstGeom>
        </p:spPr>
      </p:pic>
    </p:spTree>
    <p:extLst>
      <p:ext uri="{BB962C8B-B14F-4D97-AF65-F5344CB8AC3E}">
        <p14:creationId xmlns:p14="http://schemas.microsoft.com/office/powerpoint/2010/main" val="3858985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Wage-earner Roles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Employee</a:t>
            </a:r>
          </a:p>
          <a:p>
            <a:pPr lvl="1"/>
            <a:r>
              <a:rPr lang="en-US" dirty="0"/>
              <a:t>Babysitter</a:t>
            </a:r>
          </a:p>
          <a:p>
            <a:pPr lvl="1"/>
            <a:r>
              <a:rPr lang="en-US" dirty="0"/>
              <a:t>Dog-walker</a:t>
            </a:r>
          </a:p>
          <a:p>
            <a:pPr lvl="1"/>
            <a:r>
              <a:rPr lang="en-US" dirty="0"/>
              <a:t>Tutor</a:t>
            </a:r>
          </a:p>
          <a:p>
            <a:pPr lvl="1"/>
            <a:r>
              <a:rPr lang="en-US" dirty="0"/>
              <a:t>Chef</a:t>
            </a:r>
          </a:p>
          <a:p>
            <a:pPr lvl="1"/>
            <a:endParaRPr lang="en-US" dirty="0"/>
          </a:p>
          <a:p>
            <a:pPr lvl="1"/>
            <a:r>
              <a:rPr lang="en-US" dirty="0"/>
              <a:t>What other wage-earner roles do you hold?</a:t>
            </a:r>
          </a:p>
        </p:txBody>
      </p:sp>
      <p:pic>
        <p:nvPicPr>
          <p:cNvPr id="5" name="Picture 4">
            <a:extLst>
              <a:ext uri="{FF2B5EF4-FFF2-40B4-BE49-F238E27FC236}">
                <a16:creationId xmlns:a16="http://schemas.microsoft.com/office/drawing/2014/main" id="{B4975EE0-924E-4660-9B92-B2F71BF26E31}"/>
              </a:ext>
            </a:extLst>
          </p:cNvPr>
          <p:cNvPicPr>
            <a:picLocks noChangeAspect="1"/>
          </p:cNvPicPr>
          <p:nvPr/>
        </p:nvPicPr>
        <p:blipFill>
          <a:blip r:embed="rId3"/>
          <a:stretch>
            <a:fillRect/>
          </a:stretch>
        </p:blipFill>
        <p:spPr>
          <a:xfrm>
            <a:off x="7384241" y="2144632"/>
            <a:ext cx="3415875" cy="2377264"/>
          </a:xfrm>
          <a:prstGeom prst="rect">
            <a:avLst/>
          </a:prstGeom>
        </p:spPr>
      </p:pic>
    </p:spTree>
    <p:extLst>
      <p:ext uri="{BB962C8B-B14F-4D97-AF65-F5344CB8AC3E}">
        <p14:creationId xmlns:p14="http://schemas.microsoft.com/office/powerpoint/2010/main" val="3493431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Role Play</a:t>
            </a:r>
          </a:p>
        </p:txBody>
      </p:sp>
      <p:pic>
        <p:nvPicPr>
          <p:cNvPr id="6" name="Picture 5">
            <a:extLst>
              <a:ext uri="{FF2B5EF4-FFF2-40B4-BE49-F238E27FC236}">
                <a16:creationId xmlns:a16="http://schemas.microsoft.com/office/drawing/2014/main" id="{1680DDDA-E249-49A2-9884-89178238A3B3}"/>
              </a:ext>
            </a:extLst>
          </p:cNvPr>
          <p:cNvPicPr>
            <a:picLocks noChangeAspect="1"/>
          </p:cNvPicPr>
          <p:nvPr/>
        </p:nvPicPr>
        <p:blipFill>
          <a:blip r:embed="rId3"/>
          <a:stretch>
            <a:fillRect/>
          </a:stretch>
        </p:blipFill>
        <p:spPr>
          <a:xfrm>
            <a:off x="4103665" y="2077168"/>
            <a:ext cx="4193000" cy="2979237"/>
          </a:xfrm>
          <a:prstGeom prst="rect">
            <a:avLst/>
          </a:prstGeom>
        </p:spPr>
      </p:pic>
    </p:spTree>
    <p:extLst>
      <p:ext uri="{BB962C8B-B14F-4D97-AF65-F5344CB8AC3E}">
        <p14:creationId xmlns:p14="http://schemas.microsoft.com/office/powerpoint/2010/main" val="4044781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Conflict Resolution Styles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Avoidance </a:t>
            </a:r>
          </a:p>
          <a:p>
            <a:pPr lvl="1"/>
            <a:r>
              <a:rPr lang="en-US" dirty="0"/>
              <a:t>Competition</a:t>
            </a:r>
          </a:p>
          <a:p>
            <a:pPr lvl="1"/>
            <a:r>
              <a:rPr lang="en-US" dirty="0"/>
              <a:t>Compromise </a:t>
            </a:r>
          </a:p>
          <a:p>
            <a:pPr lvl="1"/>
            <a:r>
              <a:rPr lang="en-US" dirty="0"/>
              <a:t>Accommodation</a:t>
            </a:r>
          </a:p>
          <a:p>
            <a:pPr lvl="1"/>
            <a:r>
              <a:rPr lang="en-US" dirty="0"/>
              <a:t>Collaboration</a:t>
            </a:r>
          </a:p>
          <a:p>
            <a:pPr lvl="1"/>
            <a:endParaRPr lang="en-US" dirty="0"/>
          </a:p>
          <a:p>
            <a:pPr lvl="1"/>
            <a:r>
              <a:rPr lang="en-US" dirty="0"/>
              <a:t>Conflict Resolution Style: Which one are you?</a:t>
            </a:r>
          </a:p>
        </p:txBody>
      </p:sp>
      <p:pic>
        <p:nvPicPr>
          <p:cNvPr id="4" name="Picture 3">
            <a:extLst>
              <a:ext uri="{FF2B5EF4-FFF2-40B4-BE49-F238E27FC236}">
                <a16:creationId xmlns:a16="http://schemas.microsoft.com/office/drawing/2014/main" id="{F4707336-4863-4E18-B31A-73D0DAB4BE8C}"/>
              </a:ext>
            </a:extLst>
          </p:cNvPr>
          <p:cNvPicPr>
            <a:picLocks noChangeAspect="1"/>
          </p:cNvPicPr>
          <p:nvPr/>
        </p:nvPicPr>
        <p:blipFill>
          <a:blip r:embed="rId3"/>
          <a:stretch>
            <a:fillRect/>
          </a:stretch>
        </p:blipFill>
        <p:spPr>
          <a:xfrm>
            <a:off x="8104340" y="2000489"/>
            <a:ext cx="2168699" cy="2121553"/>
          </a:xfrm>
          <a:prstGeom prst="rect">
            <a:avLst/>
          </a:prstGeom>
        </p:spPr>
      </p:pic>
    </p:spTree>
    <p:extLst>
      <p:ext uri="{BB962C8B-B14F-4D97-AF65-F5344CB8AC3E}">
        <p14:creationId xmlns:p14="http://schemas.microsoft.com/office/powerpoint/2010/main" val="2708922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Negotiation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Prepare</a:t>
            </a:r>
          </a:p>
          <a:p>
            <a:pPr lvl="1"/>
            <a:r>
              <a:rPr lang="en-US" dirty="0"/>
              <a:t>Open</a:t>
            </a:r>
          </a:p>
          <a:p>
            <a:pPr lvl="1"/>
            <a:r>
              <a:rPr lang="en-US" dirty="0"/>
              <a:t>Argue</a:t>
            </a:r>
          </a:p>
          <a:p>
            <a:pPr lvl="1"/>
            <a:r>
              <a:rPr lang="en-US" dirty="0"/>
              <a:t>Explore</a:t>
            </a:r>
          </a:p>
          <a:p>
            <a:pPr lvl="1"/>
            <a:r>
              <a:rPr lang="en-US" dirty="0"/>
              <a:t>Signal</a:t>
            </a:r>
          </a:p>
          <a:p>
            <a:pPr lvl="1"/>
            <a:r>
              <a:rPr lang="en-US" dirty="0"/>
              <a:t>Package</a:t>
            </a:r>
          </a:p>
          <a:p>
            <a:pPr lvl="1"/>
            <a:r>
              <a:rPr lang="en-US" dirty="0"/>
              <a:t>Close</a:t>
            </a:r>
          </a:p>
          <a:p>
            <a:pPr lvl="1"/>
            <a:r>
              <a:rPr lang="en-US" dirty="0"/>
              <a:t>Sustain</a:t>
            </a:r>
          </a:p>
        </p:txBody>
      </p:sp>
      <p:pic>
        <p:nvPicPr>
          <p:cNvPr id="4" name="Picture 3">
            <a:extLst>
              <a:ext uri="{FF2B5EF4-FFF2-40B4-BE49-F238E27FC236}">
                <a16:creationId xmlns:a16="http://schemas.microsoft.com/office/drawing/2014/main" id="{FFF063C0-A7E1-420D-BA5B-3926063E6B26}"/>
              </a:ext>
            </a:extLst>
          </p:cNvPr>
          <p:cNvPicPr>
            <a:picLocks noChangeAspect="1"/>
          </p:cNvPicPr>
          <p:nvPr/>
        </p:nvPicPr>
        <p:blipFill>
          <a:blip r:embed="rId3"/>
          <a:stretch>
            <a:fillRect/>
          </a:stretch>
        </p:blipFill>
        <p:spPr>
          <a:xfrm>
            <a:off x="7710423" y="2289675"/>
            <a:ext cx="2861544" cy="1930680"/>
          </a:xfrm>
          <a:prstGeom prst="rect">
            <a:avLst/>
          </a:prstGeom>
        </p:spPr>
      </p:pic>
    </p:spTree>
    <p:extLst>
      <p:ext uri="{BB962C8B-B14F-4D97-AF65-F5344CB8AC3E}">
        <p14:creationId xmlns:p14="http://schemas.microsoft.com/office/powerpoint/2010/main" val="340460047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54</TotalTime>
  <Words>1496</Words>
  <Application>Microsoft Office PowerPoint</Application>
  <PresentationFormat>Widescreen</PresentationFormat>
  <Paragraphs>143</Paragraphs>
  <Slides>13</Slides>
  <Notes>12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.AppleSystemUIFont</vt:lpstr>
      <vt:lpstr>Arial</vt:lpstr>
      <vt:lpstr>Calibri</vt:lpstr>
      <vt:lpstr>Open Sans</vt:lpstr>
      <vt:lpstr>Open Sans SemiBold</vt:lpstr>
      <vt:lpstr>2_Office Theme</vt:lpstr>
      <vt:lpstr>3_Office Theme</vt:lpstr>
      <vt:lpstr>Family and Community Skills for Life</vt:lpstr>
      <vt:lpstr>PowerPoint Presentation</vt:lpstr>
      <vt:lpstr>PowerPoint Presentation</vt:lpstr>
      <vt:lpstr>Multiple Family Roles</vt:lpstr>
      <vt:lpstr>Community Roles</vt:lpstr>
      <vt:lpstr>Wage-earner Roles</vt:lpstr>
      <vt:lpstr>Role Play</vt:lpstr>
      <vt:lpstr>Conflict Resolution Styles</vt:lpstr>
      <vt:lpstr>Negotiation</vt:lpstr>
      <vt:lpstr>Teamwork Qualities</vt:lpstr>
      <vt:lpstr>Leadership Styles</vt:lpstr>
      <vt:lpstr>What Makes A Great Leader?</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7</cp:revision>
  <cp:lastPrinted>2017-07-07T16:17:37Z</cp:lastPrinted>
  <dcterms:created xsi:type="dcterms:W3CDTF">2017-07-11T23:58:30Z</dcterms:created>
  <dcterms:modified xsi:type="dcterms:W3CDTF">2018-01-03T22:45:54Z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