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few of the food entrepreneurs we are familiar with.</a:t>
            </a:r>
          </a:p>
          <a:p>
            <a:endParaRPr lang="en-US" dirty="0"/>
          </a:p>
          <a:p>
            <a:r>
              <a:rPr lang="en-US" dirty="0"/>
              <a:t>Do you know who they are and what foodservice business they started?</a:t>
            </a:r>
          </a:p>
          <a:p>
            <a:endParaRPr lang="en-US" dirty="0"/>
          </a:p>
          <a:p>
            <a:r>
              <a:rPr lang="en-US" dirty="0"/>
              <a:t>Bill Darden – Red Lobster®</a:t>
            </a:r>
          </a:p>
          <a:p>
            <a:r>
              <a:rPr lang="en-US" dirty="0"/>
              <a:t>Dave Thomas – Wendy’s®</a:t>
            </a:r>
          </a:p>
          <a:p>
            <a:r>
              <a:rPr lang="en-US" dirty="0"/>
              <a:t>Colonel Harlan Sanders – Kentucky Fried Chicken®</a:t>
            </a:r>
          </a:p>
          <a:p>
            <a:r>
              <a:rPr lang="en-US" dirty="0"/>
              <a:t>Ray Kroc - McDonalds®</a:t>
            </a:r>
          </a:p>
          <a:p>
            <a:r>
              <a:rPr lang="en-US" dirty="0"/>
              <a:t>Ruth </a:t>
            </a:r>
            <a:r>
              <a:rPr lang="en-US" dirty="0" err="1"/>
              <a:t>Fretel</a:t>
            </a:r>
            <a:r>
              <a:rPr lang="en-US" dirty="0"/>
              <a:t> – Ruth’s Chris Steak House®</a:t>
            </a:r>
          </a:p>
          <a:p>
            <a:r>
              <a:rPr lang="en-US" dirty="0"/>
              <a:t>Steve Ells – Chipotle Mexican Grill®</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54115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Julia Child had</a:t>
            </a:r>
            <a:r>
              <a:rPr lang="en-US" b="0" baseline="0" dirty="0"/>
              <a:t> a passion for food and enjoyed preparing it as much as eating it.</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She</a:t>
            </a:r>
            <a:r>
              <a:rPr lang="en-US" b="0" baseline="0" dirty="0"/>
              <a:t> </a:t>
            </a:r>
            <a:r>
              <a:rPr lang="en-US" b="0" dirty="0"/>
              <a:t>was the first chef to be featured on national television.</a:t>
            </a:r>
            <a:r>
              <a:rPr lang="en-US" b="0" baseline="0" dirty="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64346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pPr>
            <a:r>
              <a:rPr lang="en-US" sz="1200" dirty="0">
                <a:latin typeface="Arial" pitchFamily="34" charset="0"/>
                <a:cs typeface="Arial" pitchFamily="34" charset="0"/>
              </a:rPr>
              <a:t>Julia</a:t>
            </a:r>
            <a:r>
              <a:rPr lang="en-US" sz="1200" baseline="0" dirty="0">
                <a:latin typeface="Arial" pitchFamily="34" charset="0"/>
                <a:cs typeface="Arial" pitchFamily="34" charset="0"/>
              </a:rPr>
              <a:t> Child’s kitchen</a:t>
            </a:r>
            <a:r>
              <a:rPr lang="en-US" sz="1200" dirty="0">
                <a:latin typeface="Arial" pitchFamily="34" charset="0"/>
                <a:cs typeface="Arial" pitchFamily="34" charset="0"/>
              </a:rPr>
              <a:t> is still available</a:t>
            </a:r>
            <a:r>
              <a:rPr lang="en-US" sz="1200" baseline="0" dirty="0">
                <a:latin typeface="Arial" pitchFamily="34" charset="0"/>
                <a:cs typeface="Arial" pitchFamily="34" charset="0"/>
              </a:rPr>
              <a:t> for the public to view in the exhibition - </a:t>
            </a:r>
            <a:r>
              <a:rPr lang="en-US" dirty="0">
                <a:effectLst/>
              </a:rPr>
              <a:t>FOOD: Transforming the American Table 1950-2000.</a:t>
            </a:r>
            <a:endParaRPr lang="en-US" sz="1200" dirty="0">
              <a:latin typeface="Arial" pitchFamily="34" charset="0"/>
              <a:cs typeface="Arial" pitchFamily="34" charset="0"/>
            </a:endParaRPr>
          </a:p>
          <a:p>
            <a:endParaRPr lang="en-US" b="0" dirty="0"/>
          </a:p>
          <a:p>
            <a:r>
              <a:rPr lang="en-US" b="0" dirty="0"/>
              <a:t>Click on hyperlink</a:t>
            </a:r>
            <a:r>
              <a:rPr lang="en-US" b="0" baseline="0" dirty="0"/>
              <a:t> to view video:</a:t>
            </a:r>
            <a:endParaRPr lang="en-US" b="0" dirty="0"/>
          </a:p>
          <a:p>
            <a:r>
              <a:rPr lang="en-US" b="1" dirty="0"/>
              <a:t>Cooking with</a:t>
            </a:r>
            <a:r>
              <a:rPr lang="en-US" b="1" baseline="0" dirty="0"/>
              <a:t> Julia Child</a:t>
            </a:r>
          </a:p>
          <a:p>
            <a:r>
              <a:rPr lang="en-US" sz="1200" b="0" i="0" kern="1200" dirty="0">
                <a:solidFill>
                  <a:schemeClr val="tx1"/>
                </a:solidFill>
                <a:effectLst/>
                <a:latin typeface="+mn-lt"/>
                <a:ea typeface="+mn-ea"/>
                <a:cs typeface="+mn-cs"/>
              </a:rPr>
              <a:t>Through her television shows, Julia Child shared her love for culinary arts with the world.</a:t>
            </a:r>
          </a:p>
          <a:p>
            <a:r>
              <a:rPr lang="en-US" dirty="0"/>
              <a:t>https://youtu.be/rwiv30rV4LU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11900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89352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a:t>
            </a:r>
            <a:r>
              <a:rPr lang="en-US" baseline="0" dirty="0"/>
              <a:t> </a:t>
            </a:r>
            <a:r>
              <a:rPr lang="en-US" dirty="0"/>
              <a:t>chef has</a:t>
            </a:r>
            <a:r>
              <a:rPr lang="en-US" baseline="0" dirty="0"/>
              <a:t> earned </a:t>
            </a:r>
            <a:r>
              <a:rPr lang="en-US" dirty="0"/>
              <a:t>a mark of respect and distinction</a:t>
            </a:r>
            <a:r>
              <a:rPr lang="en-US" baseline="0" dirty="0"/>
              <a:t> that describes a professional cook who has reached the position through hard work and dedication to quality. </a:t>
            </a:r>
          </a:p>
          <a:p>
            <a:endParaRPr lang="en-US" baseline="0" dirty="0"/>
          </a:p>
          <a:p>
            <a:r>
              <a:rPr lang="en-US" baseline="0" dirty="0"/>
              <a:t>Entrepreneurs have contributed to the foodservice industry by cultivating new restaurants chains and franchises.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74449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a:t>
            </a:r>
            <a:r>
              <a:rPr lang="en-US" baseline="0" dirty="0"/>
              <a:t> of the chef’s duties are managerial and oversees all of the operations of a restaurant.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600093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chef must also be an excellent cook and oversee the work of other cooks.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1427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are just a few of the chefs that made an impact in the foodservice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will learn more about them and others later in the lesson.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86769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the most important contributions from Georges Escoffier is the brigade system that is based on the military rankings. </a:t>
            </a:r>
          </a:p>
          <a:p>
            <a:endParaRPr lang="en-US" baseline="0" dirty="0"/>
          </a:p>
          <a:p>
            <a:r>
              <a:rPr lang="en-US" baseline="0" dirty="0"/>
              <a:t>He is also referred to as the “King of the Kitchen.”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1833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a:t>
            </a:r>
            <a:r>
              <a:rPr lang="en-US" baseline="0" dirty="0"/>
              <a:t> service entrepreneurs usually begin by opening a small business such as a deli, bakery or small restaurant.  </a:t>
            </a:r>
          </a:p>
          <a:p>
            <a:endParaRPr lang="en-US" baseline="0" dirty="0"/>
          </a:p>
          <a:p>
            <a:r>
              <a:rPr lang="en-US" baseline="0" dirty="0"/>
              <a:t>As an owner, you can decide what type of restaurant to open. </a:t>
            </a:r>
          </a:p>
          <a:p>
            <a:endParaRPr lang="en-US" baseline="0" dirty="0"/>
          </a:p>
          <a:p>
            <a:r>
              <a:rPr lang="en-US" baseline="0" dirty="0"/>
              <a:t>Imagine being your own boss!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5549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Would</a:t>
            </a:r>
            <a:r>
              <a:rPr lang="en-US" baseline="0" dirty="0"/>
              <a:t> you like to one day own your own foodservice business?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583552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rwiv30rV4L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americanhistory.si.edu/juliachild/" TargetMode="External"/><Relationship Id="rId2" Type="http://schemas.openxmlformats.org/officeDocument/2006/relationships/hyperlink" Target="http://www.culinaryschools.org/chef-types/" TargetMode="External"/><Relationship Id="rId1" Type="http://schemas.openxmlformats.org/officeDocument/2006/relationships/slideLayout" Target="../slideLayouts/slideLayout3.xml"/><Relationship Id="rId4" Type="http://schemas.openxmlformats.org/officeDocument/2006/relationships/hyperlink" Target="https://youtu.be/rwiv30rV4L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4195" y="1251534"/>
            <a:ext cx="7462935" cy="3413772"/>
          </a:xfrm>
        </p:spPr>
        <p:txBody>
          <a:bodyPr>
            <a:normAutofit/>
          </a:bodyPr>
          <a:lstStyle/>
          <a:p>
            <a:r>
              <a:rPr lang="en-US" sz="6000" dirty="0"/>
              <a:t>Famous Chefs and Entrepreneurs </a:t>
            </a:r>
            <a:br>
              <a:rPr lang="en-US" sz="6000" dirty="0"/>
            </a:br>
            <a:r>
              <a:rPr lang="en-US" sz="6000" dirty="0"/>
              <a:t>in the Food Industry</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DBC9-792D-4646-A854-9B8A7C32963B}"/>
              </a:ext>
            </a:extLst>
          </p:cNvPr>
          <p:cNvSpPr>
            <a:spLocks noGrp="1"/>
          </p:cNvSpPr>
          <p:nvPr>
            <p:ph type="title"/>
          </p:nvPr>
        </p:nvSpPr>
        <p:spPr/>
        <p:txBody>
          <a:bodyPr/>
          <a:lstStyle/>
          <a:p>
            <a:r>
              <a:rPr lang="en-US" dirty="0"/>
              <a:t>Food Entrepreneurs</a:t>
            </a:r>
          </a:p>
        </p:txBody>
      </p:sp>
      <p:sp>
        <p:nvSpPr>
          <p:cNvPr id="3" name="Content Placeholder 2">
            <a:extLst>
              <a:ext uri="{FF2B5EF4-FFF2-40B4-BE49-F238E27FC236}">
                <a16:creationId xmlns:a16="http://schemas.microsoft.com/office/drawing/2014/main" id="{C4901352-A9E2-4E00-B2F4-4E83F31DD0A8}"/>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Bill Darden</a:t>
            </a:r>
          </a:p>
          <a:p>
            <a:pPr marL="457200" indent="-457200">
              <a:buClr>
                <a:schemeClr val="accent1"/>
              </a:buClr>
              <a:buFont typeface="Open Sans" panose="020B0606030504020204" pitchFamily="34" charset="0"/>
              <a:buChar char="&gt;"/>
            </a:pPr>
            <a:r>
              <a:rPr lang="en-US" dirty="0"/>
              <a:t>Dave Thomas</a:t>
            </a:r>
          </a:p>
          <a:p>
            <a:pPr marL="457200" indent="-457200">
              <a:buClr>
                <a:schemeClr val="accent1"/>
              </a:buClr>
              <a:buFont typeface="Open Sans" panose="020B0606030504020204" pitchFamily="34" charset="0"/>
              <a:buChar char="&gt;"/>
            </a:pPr>
            <a:r>
              <a:rPr lang="en-US" dirty="0"/>
              <a:t>Colonel Harlan Sanders</a:t>
            </a:r>
          </a:p>
          <a:p>
            <a:pPr marL="457200" indent="-457200">
              <a:buClr>
                <a:schemeClr val="accent1"/>
              </a:buClr>
              <a:buFont typeface="Open Sans" panose="020B0606030504020204" pitchFamily="34" charset="0"/>
              <a:buChar char="&gt;"/>
            </a:pPr>
            <a:r>
              <a:rPr lang="en-US" dirty="0"/>
              <a:t>Ray Kroc</a:t>
            </a:r>
          </a:p>
          <a:p>
            <a:pPr marL="457200" indent="-457200">
              <a:buClr>
                <a:schemeClr val="accent1"/>
              </a:buClr>
              <a:buFont typeface="Open Sans" panose="020B0606030504020204" pitchFamily="34" charset="0"/>
              <a:buChar char="&gt;"/>
            </a:pPr>
            <a:r>
              <a:rPr lang="en-US" dirty="0"/>
              <a:t>Ruth </a:t>
            </a:r>
            <a:r>
              <a:rPr lang="en-US" dirty="0" err="1"/>
              <a:t>Fretel</a:t>
            </a:r>
            <a:endParaRPr lang="en-US" dirty="0"/>
          </a:p>
          <a:p>
            <a:pPr marL="457200" indent="-457200">
              <a:buClr>
                <a:schemeClr val="accent1"/>
              </a:buClr>
              <a:buFont typeface="Open Sans" panose="020B0606030504020204" pitchFamily="34" charset="0"/>
              <a:buChar char="&gt;"/>
            </a:pPr>
            <a:r>
              <a:rPr lang="en-US" dirty="0"/>
              <a:t>Steve Ells</a:t>
            </a:r>
          </a:p>
          <a:p>
            <a:endParaRPr lang="en-US" dirty="0"/>
          </a:p>
        </p:txBody>
      </p:sp>
      <p:pic>
        <p:nvPicPr>
          <p:cNvPr id="4" name="Content Placeholder 1">
            <a:extLst>
              <a:ext uri="{FF2B5EF4-FFF2-40B4-BE49-F238E27FC236}">
                <a16:creationId xmlns:a16="http://schemas.microsoft.com/office/drawing/2014/main" id="{071B6D36-8F88-4F73-9CAC-8EDED67D1C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252" y="1420420"/>
            <a:ext cx="6006867" cy="4896544"/>
          </a:xfrm>
          <a:prstGeom prst="rect">
            <a:avLst/>
          </a:prstGeom>
        </p:spPr>
      </p:pic>
    </p:spTree>
    <p:extLst>
      <p:ext uri="{BB962C8B-B14F-4D97-AF65-F5344CB8AC3E}">
        <p14:creationId xmlns:p14="http://schemas.microsoft.com/office/powerpoint/2010/main" val="55095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0F48-01F2-478F-A1B1-2E67C8DEF47B}"/>
              </a:ext>
            </a:extLst>
          </p:cNvPr>
          <p:cNvSpPr>
            <a:spLocks noGrp="1"/>
          </p:cNvSpPr>
          <p:nvPr>
            <p:ph type="title"/>
          </p:nvPr>
        </p:nvSpPr>
        <p:spPr/>
        <p:txBody>
          <a:bodyPr/>
          <a:lstStyle/>
          <a:p>
            <a:r>
              <a:rPr lang="en-US" dirty="0"/>
              <a:t>Julia Child</a:t>
            </a:r>
          </a:p>
        </p:txBody>
      </p:sp>
      <p:sp>
        <p:nvSpPr>
          <p:cNvPr id="3" name="Content Placeholder 2">
            <a:extLst>
              <a:ext uri="{FF2B5EF4-FFF2-40B4-BE49-F238E27FC236}">
                <a16:creationId xmlns:a16="http://schemas.microsoft.com/office/drawing/2014/main" id="{C97B4793-C75F-4E04-9ADC-807707256D0C}"/>
              </a:ext>
            </a:extLst>
          </p:cNvPr>
          <p:cNvSpPr>
            <a:spLocks noGrp="1"/>
          </p:cNvSpPr>
          <p:nvPr>
            <p:ph sz="half" idx="1"/>
          </p:nvPr>
        </p:nvSpPr>
        <p:spPr/>
        <p:txBody>
          <a:bodyPr/>
          <a:lstStyle/>
          <a:p>
            <a:pPr marL="457200" indent="-457200">
              <a:buClr>
                <a:schemeClr val="accent1"/>
              </a:buClr>
              <a:buFontTx/>
              <a:buChar char="&gt;"/>
            </a:pPr>
            <a:r>
              <a:rPr lang="en-US" sz="2800" dirty="0">
                <a:latin typeface="Apple Garamond"/>
                <a:cs typeface="Arial" pitchFamily="34" charset="0"/>
              </a:rPr>
              <a:t>Encouraged people to care about food and cooking</a:t>
            </a:r>
          </a:p>
          <a:p>
            <a:pPr marL="457200" indent="-457200">
              <a:buClr>
                <a:schemeClr val="accent1"/>
              </a:buClr>
              <a:buFontTx/>
              <a:buChar char="&gt;"/>
            </a:pPr>
            <a:r>
              <a:rPr lang="en-US" sz="2800" dirty="0">
                <a:latin typeface="Apple Garamond"/>
                <a:cs typeface="Arial" pitchFamily="34" charset="0"/>
              </a:rPr>
              <a:t>Inspired Americans to cook French recipes</a:t>
            </a:r>
          </a:p>
          <a:p>
            <a:pPr marL="457200" indent="-457200">
              <a:buClr>
                <a:schemeClr val="accent1"/>
              </a:buClr>
              <a:buFontTx/>
              <a:buChar char="&gt;"/>
            </a:pPr>
            <a:r>
              <a:rPr lang="en-US" sz="2800" dirty="0">
                <a:latin typeface="Apple Garamond"/>
                <a:cs typeface="Arial" pitchFamily="34" charset="0"/>
              </a:rPr>
              <a:t>Wrote several cookbooks</a:t>
            </a:r>
          </a:p>
          <a:p>
            <a:pPr marL="457200" indent="-457200">
              <a:buClr>
                <a:schemeClr val="accent1"/>
              </a:buClr>
              <a:buFontTx/>
              <a:buChar char="&gt;"/>
            </a:pPr>
            <a:r>
              <a:rPr lang="en-US" sz="2800" dirty="0">
                <a:latin typeface="Apple Garamond"/>
                <a:cs typeface="Arial" pitchFamily="34" charset="0"/>
              </a:rPr>
              <a:t>Starred in several television programs</a:t>
            </a:r>
          </a:p>
          <a:p>
            <a:pPr marL="457200" indent="-457200">
              <a:buClr>
                <a:schemeClr val="accent1"/>
              </a:buClr>
              <a:buFontTx/>
              <a:buChar char="&gt;"/>
            </a:pPr>
            <a:r>
              <a:rPr lang="en-US" sz="2800" dirty="0">
                <a:latin typeface="Apple Garamond"/>
                <a:cs typeface="Arial" pitchFamily="34" charset="0"/>
              </a:rPr>
              <a:t>Donated her kitchen to the Smithsonian Institute in 2001</a:t>
            </a:r>
          </a:p>
          <a:p>
            <a:endParaRPr lang="en-US" dirty="0"/>
          </a:p>
        </p:txBody>
      </p:sp>
      <p:pic>
        <p:nvPicPr>
          <p:cNvPr id="4" name="Content Placeholder 5">
            <a:extLst>
              <a:ext uri="{FF2B5EF4-FFF2-40B4-BE49-F238E27FC236}">
                <a16:creationId xmlns:a16="http://schemas.microsoft.com/office/drawing/2014/main" id="{FBA117FD-6B83-4B3C-8ABE-94B204FAF2C6}"/>
              </a:ext>
            </a:extLst>
          </p:cNvPr>
          <p:cNvPicPr>
            <a:picLocks noChangeAspect="1"/>
          </p:cNvPicPr>
          <p:nvPr/>
        </p:nvPicPr>
        <p:blipFill rotWithShape="1">
          <a:blip r:embed="rId3"/>
          <a:srcRect l="30023" t="37943" r="45563" b="26703"/>
          <a:stretch/>
        </p:blipFill>
        <p:spPr>
          <a:xfrm>
            <a:off x="6744072" y="1131912"/>
            <a:ext cx="4541692" cy="4745360"/>
          </a:xfrm>
          <a:prstGeom prst="rect">
            <a:avLst/>
          </a:prstGeom>
        </p:spPr>
      </p:pic>
    </p:spTree>
    <p:extLst>
      <p:ext uri="{BB962C8B-B14F-4D97-AF65-F5344CB8AC3E}">
        <p14:creationId xmlns:p14="http://schemas.microsoft.com/office/powerpoint/2010/main" val="126705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117B0-A10F-4F74-9271-56D8CEBDB631}"/>
              </a:ext>
            </a:extLst>
          </p:cNvPr>
          <p:cNvSpPr>
            <a:spLocks noGrp="1"/>
          </p:cNvSpPr>
          <p:nvPr>
            <p:ph sz="half" idx="1"/>
          </p:nvPr>
        </p:nvSpPr>
        <p:spPr>
          <a:xfrm>
            <a:off x="740664" y="1420420"/>
            <a:ext cx="11055750" cy="1021697"/>
          </a:xfrm>
        </p:spPr>
        <p:txBody>
          <a:bodyPr/>
          <a:lstStyle/>
          <a:p>
            <a:pPr algn="ctr"/>
            <a:r>
              <a:rPr lang="en-US" dirty="0">
                <a:hlinkClick r:id="rId3"/>
              </a:rPr>
              <a:t>Cooking with Julia Child</a:t>
            </a:r>
            <a:endParaRPr lang="en-US" dirty="0"/>
          </a:p>
          <a:p>
            <a:pPr algn="ctr"/>
            <a:r>
              <a:rPr lang="en-US" dirty="0"/>
              <a:t>(click on link)</a:t>
            </a:r>
          </a:p>
        </p:txBody>
      </p:sp>
      <p:pic>
        <p:nvPicPr>
          <p:cNvPr id="4" name="Picture 3">
            <a:extLst>
              <a:ext uri="{FF2B5EF4-FFF2-40B4-BE49-F238E27FC236}">
                <a16:creationId xmlns:a16="http://schemas.microsoft.com/office/drawing/2014/main" id="{14A5018A-7248-40EE-8574-A6882C1B88D5}"/>
              </a:ext>
            </a:extLst>
          </p:cNvPr>
          <p:cNvPicPr>
            <a:picLocks noChangeAspect="1"/>
          </p:cNvPicPr>
          <p:nvPr/>
        </p:nvPicPr>
        <p:blipFill rotWithShape="1">
          <a:blip r:embed="rId4"/>
          <a:srcRect l="22241" t="26375" r="29329" b="17516"/>
          <a:stretch/>
        </p:blipFill>
        <p:spPr>
          <a:xfrm>
            <a:off x="2078865" y="2442117"/>
            <a:ext cx="8034270" cy="3718089"/>
          </a:xfrm>
          <a:prstGeom prst="rect">
            <a:avLst/>
          </a:prstGeom>
        </p:spPr>
      </p:pic>
    </p:spTree>
    <p:extLst>
      <p:ext uri="{BB962C8B-B14F-4D97-AF65-F5344CB8AC3E}">
        <p14:creationId xmlns:p14="http://schemas.microsoft.com/office/powerpoint/2010/main" val="104980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DC9A04-B28C-4BF8-936A-5B2AFBE38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775" y="548681"/>
            <a:ext cx="5624537" cy="5696544"/>
          </a:xfrm>
          <a:prstGeom prst="rect">
            <a:avLst/>
          </a:prstGeom>
        </p:spPr>
      </p:pic>
    </p:spTree>
    <p:extLst>
      <p:ext uri="{BB962C8B-B14F-4D97-AF65-F5344CB8AC3E}">
        <p14:creationId xmlns:p14="http://schemas.microsoft.com/office/powerpoint/2010/main" val="381294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B9FA-1BDB-44F8-ABEF-A84F1AA905CB}"/>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E55E3ABA-67ED-49B9-A29C-9669118CC3E3}"/>
              </a:ext>
            </a:extLst>
          </p:cNvPr>
          <p:cNvSpPr>
            <a:spLocks noGrp="1"/>
          </p:cNvSpPr>
          <p:nvPr>
            <p:ph sz="half" idx="1"/>
          </p:nvPr>
        </p:nvSpPr>
        <p:spPr/>
        <p:txBody>
          <a:bodyPr/>
          <a:lstStyle/>
          <a:p>
            <a:pPr marL="514350" lvl="0" indent="-514350" fontAlgn="base">
              <a:spcBef>
                <a:spcPts val="0"/>
              </a:spcBef>
              <a:spcAft>
                <a:spcPct val="0"/>
              </a:spcAft>
              <a:buFont typeface="+mj-lt"/>
              <a:buAutoNum type="arabicPeriod"/>
            </a:pPr>
            <a:r>
              <a:rPr lang="en-US" sz="28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are the chef’s duties?</a:t>
            </a:r>
          </a:p>
          <a:p>
            <a:pPr marL="514350" lvl="0" indent="-514350" fontAlgn="base">
              <a:spcBef>
                <a:spcPts val="0"/>
              </a:spcBef>
              <a:spcAft>
                <a:spcPct val="0"/>
              </a:spcAft>
              <a:buFont typeface="+mj-lt"/>
              <a:buAutoNum type="arabicPeriod"/>
            </a:pPr>
            <a:r>
              <a:rPr lang="en-US" sz="28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Who created the kitchen brigade?</a:t>
            </a:r>
          </a:p>
          <a:p>
            <a:pPr marL="514350" lvl="0" indent="-514350" fontAlgn="base">
              <a:spcBef>
                <a:spcPts val="0"/>
              </a:spcBef>
              <a:spcAft>
                <a:spcPct val="0"/>
              </a:spcAft>
              <a:buFont typeface="+mj-lt"/>
              <a:buAutoNum type="arabicPeriod"/>
            </a:pPr>
            <a:r>
              <a:rPr lang="en-US" sz="28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Name the first five positions in the brigade.</a:t>
            </a:r>
          </a:p>
          <a:p>
            <a:pPr marL="514350" lvl="0" indent="-514350" fontAlgn="base">
              <a:spcBef>
                <a:spcPts val="0"/>
              </a:spcBef>
              <a:spcAft>
                <a:spcPct val="0"/>
              </a:spcAft>
              <a:buFont typeface="+mj-lt"/>
              <a:buAutoNum type="arabicPeriod"/>
            </a:pPr>
            <a:r>
              <a:rPr lang="en-US" sz="28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Do you think entrepreneurs are risk-takers?</a:t>
            </a:r>
          </a:p>
          <a:p>
            <a:pPr marL="514350" lvl="0" indent="-514350" fontAlgn="base">
              <a:spcBef>
                <a:spcPts val="0"/>
              </a:spcBef>
              <a:spcAft>
                <a:spcPct val="0"/>
              </a:spcAft>
              <a:buFont typeface="+mj-lt"/>
              <a:buAutoNum type="arabicPeriod"/>
            </a:pPr>
            <a:r>
              <a:rPr lang="en-US" sz="28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Why was Julia Child so successful?</a:t>
            </a:r>
          </a:p>
          <a:p>
            <a:endParaRPr lang="en-US" dirty="0"/>
          </a:p>
        </p:txBody>
      </p:sp>
      <p:pic>
        <p:nvPicPr>
          <p:cNvPr id="5" name="Picture 4" descr="A bowl of salad on a plate&#10;&#10;Description generated with very high confidence">
            <a:extLst>
              <a:ext uri="{FF2B5EF4-FFF2-40B4-BE49-F238E27FC236}">
                <a16:creationId xmlns:a16="http://schemas.microsoft.com/office/drawing/2014/main" id="{1CE5C15D-DA48-4080-A78D-CB589990A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48" y="3893820"/>
            <a:ext cx="2994660" cy="2964180"/>
          </a:xfrm>
          <a:prstGeom prst="rect">
            <a:avLst/>
          </a:prstGeom>
        </p:spPr>
      </p:pic>
    </p:spTree>
    <p:extLst>
      <p:ext uri="{BB962C8B-B14F-4D97-AF65-F5344CB8AC3E}">
        <p14:creationId xmlns:p14="http://schemas.microsoft.com/office/powerpoint/2010/main" val="275823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7CB4B-C403-4E38-BBAD-14D3D7147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083" y="599570"/>
            <a:ext cx="6193380" cy="5575189"/>
          </a:xfrm>
          <a:prstGeom prst="rect">
            <a:avLst/>
          </a:prstGeom>
        </p:spPr>
      </p:pic>
    </p:spTree>
    <p:extLst>
      <p:ext uri="{BB962C8B-B14F-4D97-AF65-F5344CB8AC3E}">
        <p14:creationId xmlns:p14="http://schemas.microsoft.com/office/powerpoint/2010/main" val="429421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FC97-18BB-4145-8793-93CF366F2385}"/>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9A964FD7-D281-4CD6-8D6C-AF295E6F0016}"/>
              </a:ext>
            </a:extLst>
          </p:cNvPr>
          <p:cNvSpPr>
            <a:spLocks noGrp="1"/>
          </p:cNvSpPr>
          <p:nvPr>
            <p:ph sz="half" idx="1"/>
          </p:nvPr>
        </p:nvSpPr>
        <p:spPr/>
        <p:txBody>
          <a:bodyPr/>
          <a:lstStyle/>
          <a:p>
            <a:pPr marL="342900" lvl="0" indent="-342900" fontAlgn="base">
              <a:spcBef>
                <a:spcPct val="20000"/>
              </a:spcBef>
              <a:spcAft>
                <a:spcPct val="0"/>
              </a:spcAft>
            </a:pPr>
            <a:r>
              <a:rPr lang="en-US" sz="14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Images:</a:t>
            </a:r>
          </a:p>
          <a:p>
            <a:pPr marL="342900" lvl="0" indent="-342900" fontAlgn="base">
              <a:spcBef>
                <a:spcPct val="20000"/>
              </a:spcBef>
              <a:spcAft>
                <a:spcPct val="0"/>
              </a:spcAft>
              <a:buClr>
                <a:schemeClr val="accent1"/>
              </a:buClr>
              <a:buFont typeface="Open Sans" panose="020B0606030504020204" pitchFamily="34" charset="0"/>
              <a:buChar char="&g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Shutterstock™ images. Photos obtained with subscription. (Slides 4, 5, 6, 8, 9, 10, 13, 15)</a:t>
            </a:r>
            <a:endParaRPr lang="en-US" sz="14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fontAlgn="base">
              <a:spcBef>
                <a:spcPct val="20000"/>
              </a:spcBef>
              <a:spcAft>
                <a:spcPct val="0"/>
              </a:spcAft>
            </a:pPr>
            <a:r>
              <a:rPr lang="en-US" sz="14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Textbooks:</a:t>
            </a:r>
            <a:endPar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fontAlgn="base">
              <a:spcBef>
                <a:spcPct val="20000"/>
              </a:spcBef>
              <a:spcAft>
                <a:spcPct val="0"/>
              </a:spcAft>
              <a:buClr>
                <a:schemeClr val="accent1"/>
              </a:buClr>
              <a:buFont typeface="Open Sans" panose="020B0606030504020204" pitchFamily="34" charset="0"/>
              <a:buChar char="&gt;"/>
            </a:pPr>
            <a:r>
              <a:rPr lang="en-US" sz="1400" i="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Culinary essentials</a:t>
            </a: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(2010). Woodland Hills, CA: Glencoe/McGraw-Hill.</a:t>
            </a:r>
          </a:p>
          <a:p>
            <a:pPr marL="342900" lvl="0" indent="-342900" fontAlgn="base">
              <a:spcBef>
                <a:spcPct val="20000"/>
              </a:spcBef>
              <a:spcAft>
                <a:spcPct val="0"/>
              </a:spcAft>
              <a:buClr>
                <a:schemeClr val="accent1"/>
              </a:buClr>
              <a:buFont typeface="Open Sans" panose="020B0606030504020204" pitchFamily="34" charset="0"/>
              <a:buChar char="&gt;"/>
            </a:pPr>
            <a:r>
              <a:rPr lang="en-US" sz="1400" i="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Foundations of restaurant management &amp; culinary arts. (2011) </a:t>
            </a: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Boston, MA: Prentice Hall.</a:t>
            </a:r>
          </a:p>
          <a:p>
            <a:pPr marL="342900" lvl="0" indent="-342900" fontAlgn="base">
              <a:spcBef>
                <a:spcPct val="20000"/>
              </a:spcBef>
              <a:spcAft>
                <a:spcPct val="0"/>
              </a:spcAft>
              <a:buClr>
                <a:schemeClr val="accent1"/>
              </a:buClr>
              <a:buFont typeface="Open Sans" panose="020B0606030504020204" pitchFamily="34" charset="0"/>
              <a:buChar char="&gt;"/>
            </a:pPr>
            <a:r>
              <a:rPr lang="en-US" sz="1400"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Draz</a:t>
            </a: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J., &amp; </a:t>
            </a:r>
            <a:r>
              <a:rPr lang="en-US" sz="1400"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Koetke</a:t>
            </a: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C. (2014). </a:t>
            </a:r>
            <a:r>
              <a:rPr lang="en-US" sz="1400" i="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culinary professional</a:t>
            </a: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Tinley Park, Illinois: The </a:t>
            </a:r>
            <a:r>
              <a:rPr lang="en-US" sz="1400"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Goodheart</a:t>
            </a: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-Willcox Company.</a:t>
            </a:r>
            <a:endParaRPr lang="en-US" sz="14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fontAlgn="base">
              <a:spcBef>
                <a:spcPct val="20000"/>
              </a:spcBef>
              <a:spcAft>
                <a:spcPct val="0"/>
              </a:spcAft>
            </a:pPr>
            <a:r>
              <a:rPr lang="en-US" sz="14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Website</a:t>
            </a: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342900" lvl="0" indent="-342900" fontAlgn="base">
              <a:spcBef>
                <a:spcPct val="20000"/>
              </a:spcBef>
              <a:spcAft>
                <a:spcPct val="0"/>
              </a:spcAft>
              <a:buClr>
                <a:schemeClr val="accent1"/>
              </a:buClr>
              <a:buFont typeface="Open Sans" panose="020B0606030504020204" pitchFamily="34" charset="0"/>
              <a:buChar char="&g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Chef Jobs, Training, and Career Paths</a:t>
            </a:r>
          </a:p>
          <a:p>
            <a:pPr marL="338138" lvl="0" fontAlgn="base">
              <a:spcBef>
                <a:spcPct val="20000"/>
              </a:spcBef>
              <a:spcAft>
                <a:spcPct val="0"/>
              </a:spcAf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contemporary kitchen, from institutional to fine-dining restaurant, runs according to a strict hierarchy in which the chef plays the lead role. Assignments differ based on the precise needs of a given kitchen, but in most upscale American and European facilities the nomenclature and roles are determined by the Brigade System.</a:t>
            </a:r>
          </a:p>
          <a:p>
            <a:pPr lvl="0" indent="338138" fontAlgn="base">
              <a:spcBef>
                <a:spcPct val="20000"/>
              </a:spcBef>
              <a:spcAft>
                <a:spcPct val="0"/>
              </a:spcAf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2"/>
              </a:rPr>
              <a:t>http://www.culinaryschools.org/chef-types/</a:t>
            </a:r>
            <a:endPar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fontAlgn="base">
              <a:spcBef>
                <a:spcPct val="20000"/>
              </a:spcBef>
              <a:spcAft>
                <a:spcPct val="0"/>
              </a:spcAft>
              <a:buClr>
                <a:schemeClr val="accent1"/>
              </a:buClr>
              <a:buFont typeface="Open Sans" panose="020B0606030504020204" pitchFamily="34" charset="0"/>
              <a:buChar char="&g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Julia Child's Kitchen at the Smithsonian</a:t>
            </a:r>
          </a:p>
          <a:p>
            <a:pPr marL="342900" lvl="0" indent="-342900" fontAlgn="base">
              <a:spcBef>
                <a:spcPct val="20000"/>
              </a:spcBef>
              <a:spcAft>
                <a:spcPct val="0"/>
              </a:spcAf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Julia Child shared the passions, philosophies, and products of this kitchen in her home with family, friends, colleagues, and fans for 45 years.  Now she is sharing the kitchen itself with millions, having donated it to the National Museum of American History in 2001.</a:t>
            </a:r>
          </a:p>
          <a:p>
            <a:pPr marL="342900" lvl="0" indent="6350" fontAlgn="base">
              <a:spcBef>
                <a:spcPct val="20000"/>
              </a:spcBef>
              <a:spcAft>
                <a:spcPct val="0"/>
              </a:spcAf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rPr>
              <a:t>http://americanhistory.si.edu/juliachild/</a:t>
            </a:r>
            <a:endPar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fontAlgn="base">
              <a:spcBef>
                <a:spcPct val="20000"/>
              </a:spcBef>
              <a:spcAft>
                <a:spcPct val="0"/>
              </a:spcAft>
            </a:pPr>
            <a:r>
              <a:rPr lang="en-US" sz="14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YouTube™:</a:t>
            </a:r>
          </a:p>
          <a:p>
            <a:pPr marL="342900" lvl="0" indent="-342900" fontAlgn="base">
              <a:spcBef>
                <a:spcPct val="20000"/>
              </a:spcBef>
              <a:spcAft>
                <a:spcPct val="0"/>
              </a:spcAft>
              <a:buClr>
                <a:schemeClr val="accent1"/>
              </a:buClr>
              <a:buFont typeface="Open Sans" panose="020B0606030504020204" pitchFamily="34" charset="0"/>
              <a:buChar char="&g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Cooking with Julia Child</a:t>
            </a:r>
          </a:p>
          <a:p>
            <a:pPr marL="342900" lvl="0" indent="9525" fontAlgn="base">
              <a:spcBef>
                <a:spcPct val="20000"/>
              </a:spcBef>
              <a:spcAft>
                <a:spcPct val="0"/>
              </a:spcAf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Through her television shows, Julia Child shared her love for culinary arts with the world.</a:t>
            </a:r>
          </a:p>
          <a:p>
            <a:pPr marL="342900" lvl="0" indent="9525" fontAlgn="base">
              <a:spcBef>
                <a:spcPct val="20000"/>
              </a:spcBef>
              <a:spcAft>
                <a:spcPct val="0"/>
              </a:spcAft>
            </a:pPr>
            <a:r>
              <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rPr>
              <a:t>https://youtu.be/rwiv30rV4LU</a:t>
            </a:r>
            <a:endParaRPr lang="en-US" sz="14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435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B385-17FC-480D-BF02-6A9EA39B78C3}"/>
              </a:ext>
            </a:extLst>
          </p:cNvPr>
          <p:cNvSpPr>
            <a:spLocks noGrp="1"/>
          </p:cNvSpPr>
          <p:nvPr>
            <p:ph type="title"/>
          </p:nvPr>
        </p:nvSpPr>
        <p:spPr>
          <a:xfrm>
            <a:off x="1710820" y="2552700"/>
            <a:ext cx="10059452" cy="876300"/>
          </a:xfrm>
        </p:spPr>
        <p:txBody>
          <a:bodyPr/>
          <a:lstStyle/>
          <a:p>
            <a:r>
              <a:rPr lang="en-US" dirty="0"/>
              <a:t>Past and Present: Chefs and Entrepreneurs </a:t>
            </a:r>
          </a:p>
        </p:txBody>
      </p:sp>
    </p:spTree>
    <p:extLst>
      <p:ext uri="{BB962C8B-B14F-4D97-AF65-F5344CB8AC3E}">
        <p14:creationId xmlns:p14="http://schemas.microsoft.com/office/powerpoint/2010/main" val="346447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F99-5BE8-4130-A414-D8178C17BC6A}"/>
              </a:ext>
            </a:extLst>
          </p:cNvPr>
          <p:cNvSpPr>
            <a:spLocks noGrp="1"/>
          </p:cNvSpPr>
          <p:nvPr>
            <p:ph type="title"/>
          </p:nvPr>
        </p:nvSpPr>
        <p:spPr/>
        <p:txBody>
          <a:bodyPr/>
          <a:lstStyle/>
          <a:p>
            <a:r>
              <a:rPr lang="en-US" dirty="0"/>
              <a:t>Chef</a:t>
            </a:r>
          </a:p>
        </p:txBody>
      </p:sp>
      <p:sp>
        <p:nvSpPr>
          <p:cNvPr id="3" name="Content Placeholder 2">
            <a:extLst>
              <a:ext uri="{FF2B5EF4-FFF2-40B4-BE49-F238E27FC236}">
                <a16:creationId xmlns:a16="http://schemas.microsoft.com/office/drawing/2014/main" id="{2F8BF3BF-D61D-4026-A3E4-D22BFD4B6DD6}"/>
              </a:ext>
            </a:extLst>
          </p:cNvPr>
          <p:cNvSpPr>
            <a:spLocks noGrp="1"/>
          </p:cNvSpPr>
          <p:nvPr>
            <p:ph sz="half" idx="1"/>
          </p:nvPr>
        </p:nvSpPr>
        <p:spPr/>
        <p:txBody>
          <a:bodyPr/>
          <a:lstStyle/>
          <a:p>
            <a:r>
              <a:rPr lang="en-US" sz="2800" dirty="0"/>
              <a:t>A highly skilled professional who is proficient in all aspects of food preparation</a:t>
            </a:r>
            <a:endParaRPr lang="en-US" sz="2800" b="1" dirty="0">
              <a:latin typeface="Centabel Book" pitchFamily="2" charset="0"/>
            </a:endParaRPr>
          </a:p>
          <a:p>
            <a:endParaRPr lang="en-US" dirty="0"/>
          </a:p>
        </p:txBody>
      </p:sp>
      <p:pic>
        <p:nvPicPr>
          <p:cNvPr id="4" name="Picture 3">
            <a:extLst>
              <a:ext uri="{FF2B5EF4-FFF2-40B4-BE49-F238E27FC236}">
                <a16:creationId xmlns:a16="http://schemas.microsoft.com/office/drawing/2014/main" id="{7A98A229-902E-4FBC-B25F-0E7B85808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692" y="1627360"/>
            <a:ext cx="5976395" cy="4320437"/>
          </a:xfrm>
          <a:prstGeom prst="rect">
            <a:avLst/>
          </a:prstGeom>
        </p:spPr>
      </p:pic>
    </p:spTree>
    <p:extLst>
      <p:ext uri="{BB962C8B-B14F-4D97-AF65-F5344CB8AC3E}">
        <p14:creationId xmlns:p14="http://schemas.microsoft.com/office/powerpoint/2010/main" val="175787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16A7-B100-4505-9461-DE8E171D40F8}"/>
              </a:ext>
            </a:extLst>
          </p:cNvPr>
          <p:cNvSpPr>
            <a:spLocks noGrp="1"/>
          </p:cNvSpPr>
          <p:nvPr>
            <p:ph type="title"/>
          </p:nvPr>
        </p:nvSpPr>
        <p:spPr/>
        <p:txBody>
          <a:bodyPr/>
          <a:lstStyle/>
          <a:p>
            <a:r>
              <a:rPr lang="en-US" dirty="0"/>
              <a:t>History of the Chef Title</a:t>
            </a:r>
          </a:p>
        </p:txBody>
      </p:sp>
      <p:sp>
        <p:nvSpPr>
          <p:cNvPr id="3" name="Content Placeholder 2">
            <a:extLst>
              <a:ext uri="{FF2B5EF4-FFF2-40B4-BE49-F238E27FC236}">
                <a16:creationId xmlns:a16="http://schemas.microsoft.com/office/drawing/2014/main" id="{2DD99A1D-F8EC-43AD-B7CD-EE67C034F7C3}"/>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800" dirty="0"/>
              <a:t>French for “chief”</a:t>
            </a:r>
          </a:p>
          <a:p>
            <a:pPr marL="457200" indent="-457200">
              <a:buClr>
                <a:schemeClr val="accent1"/>
              </a:buClr>
              <a:buFont typeface="Open Sans" panose="020B0606030504020204" pitchFamily="34" charset="0"/>
              <a:buChar char="&gt;"/>
            </a:pPr>
            <a:r>
              <a:rPr lang="en-US" sz="2800" dirty="0"/>
              <a:t>Short for </a:t>
            </a:r>
            <a:r>
              <a:rPr lang="en-US" sz="2800" i="1" dirty="0"/>
              <a:t>chef de cuisine</a:t>
            </a:r>
            <a:r>
              <a:rPr lang="en-US" sz="2800" dirty="0"/>
              <a:t> or chief of the kitchen </a:t>
            </a:r>
          </a:p>
          <a:p>
            <a:pPr marL="457200" indent="-457200">
              <a:buClr>
                <a:schemeClr val="accent1"/>
              </a:buClr>
              <a:buFont typeface="Open Sans" panose="020B0606030504020204" pitchFamily="34" charset="0"/>
              <a:buChar char="&gt;"/>
            </a:pPr>
            <a:r>
              <a:rPr lang="en-US" sz="2800" dirty="0"/>
              <a:t>Mark of respect and distinction</a:t>
            </a:r>
          </a:p>
          <a:p>
            <a:pPr marL="457200" indent="-457200">
              <a:buClr>
                <a:schemeClr val="accent1"/>
              </a:buClr>
              <a:buFont typeface="Open Sans" panose="020B0606030504020204" pitchFamily="34" charset="0"/>
              <a:buChar char="&gt;"/>
            </a:pPr>
            <a:r>
              <a:rPr lang="en-US" sz="2800" dirty="0"/>
              <a:t>Describes a professional cook</a:t>
            </a:r>
          </a:p>
          <a:p>
            <a:endParaRPr lang="en-US" dirty="0"/>
          </a:p>
        </p:txBody>
      </p:sp>
      <p:pic>
        <p:nvPicPr>
          <p:cNvPr id="4" name="Picture 3">
            <a:extLst>
              <a:ext uri="{FF2B5EF4-FFF2-40B4-BE49-F238E27FC236}">
                <a16:creationId xmlns:a16="http://schemas.microsoft.com/office/drawing/2014/main" id="{524579C8-ED0C-480C-953D-B6432DFF4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442" y="1169000"/>
            <a:ext cx="4195118" cy="5291765"/>
          </a:xfrm>
          <a:prstGeom prst="rect">
            <a:avLst/>
          </a:prstGeom>
        </p:spPr>
      </p:pic>
    </p:spTree>
    <p:extLst>
      <p:ext uri="{BB962C8B-B14F-4D97-AF65-F5344CB8AC3E}">
        <p14:creationId xmlns:p14="http://schemas.microsoft.com/office/powerpoint/2010/main" val="12067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A19C-BD91-4003-98B1-67D3B2ED6F5A}"/>
              </a:ext>
            </a:extLst>
          </p:cNvPr>
          <p:cNvSpPr>
            <a:spLocks noGrp="1"/>
          </p:cNvSpPr>
          <p:nvPr>
            <p:ph type="title"/>
          </p:nvPr>
        </p:nvSpPr>
        <p:spPr/>
        <p:txBody>
          <a:bodyPr/>
          <a:lstStyle/>
          <a:p>
            <a:r>
              <a:rPr lang="en-US" dirty="0"/>
              <a:t>Famous Chefs in History</a:t>
            </a:r>
          </a:p>
        </p:txBody>
      </p:sp>
      <p:sp>
        <p:nvSpPr>
          <p:cNvPr id="3" name="Content Placeholder 2">
            <a:extLst>
              <a:ext uri="{FF2B5EF4-FFF2-40B4-BE49-F238E27FC236}">
                <a16:creationId xmlns:a16="http://schemas.microsoft.com/office/drawing/2014/main" id="{E5D79527-EB20-485F-B997-9988320529D4}"/>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sz="2800" dirty="0"/>
              <a:t>Alice Waters</a:t>
            </a:r>
          </a:p>
          <a:p>
            <a:pPr marL="457200" indent="-457200">
              <a:buClr>
                <a:schemeClr val="accent1"/>
              </a:buClr>
              <a:buFont typeface="Open Sans" panose="020B0606030504020204" pitchFamily="34" charset="0"/>
              <a:buChar char="&gt;"/>
            </a:pPr>
            <a:r>
              <a:rPr lang="en-US" sz="2800" dirty="0"/>
              <a:t>Ferdinand Metz</a:t>
            </a:r>
          </a:p>
          <a:p>
            <a:pPr marL="457200" indent="-457200">
              <a:buClr>
                <a:schemeClr val="accent1"/>
              </a:buClr>
              <a:buFont typeface="Open Sans" panose="020B0606030504020204" pitchFamily="34" charset="0"/>
              <a:buChar char="&gt;"/>
            </a:pPr>
            <a:r>
              <a:rPr lang="en-US" sz="2800" dirty="0"/>
              <a:t>Fernand Point</a:t>
            </a:r>
          </a:p>
          <a:p>
            <a:pPr marL="457200" indent="-457200">
              <a:buClr>
                <a:schemeClr val="accent1"/>
              </a:buClr>
              <a:buFont typeface="Open Sans" panose="020B0606030504020204" pitchFamily="34" charset="0"/>
              <a:buChar char="&gt;"/>
            </a:pPr>
            <a:r>
              <a:rPr lang="en-US" sz="2800" dirty="0"/>
              <a:t>Georges August Escoffier</a:t>
            </a:r>
          </a:p>
          <a:p>
            <a:pPr marL="457200" indent="-457200">
              <a:buClr>
                <a:schemeClr val="accent1"/>
              </a:buClr>
              <a:buFont typeface="Open Sans" panose="020B0606030504020204" pitchFamily="34" charset="0"/>
              <a:buChar char="&gt;"/>
            </a:pPr>
            <a:r>
              <a:rPr lang="en-US" sz="2800" dirty="0"/>
              <a:t>Julia Child</a:t>
            </a:r>
          </a:p>
          <a:p>
            <a:pPr marL="457200" indent="-457200">
              <a:buClr>
                <a:schemeClr val="accent1"/>
              </a:buClr>
              <a:buFont typeface="Open Sans" panose="020B0606030504020204" pitchFamily="34" charset="0"/>
              <a:buChar char="&gt;"/>
            </a:pPr>
            <a:r>
              <a:rPr lang="en-US" sz="2800" dirty="0"/>
              <a:t>Marie-Antoine </a:t>
            </a:r>
            <a:r>
              <a:rPr lang="en-US" sz="2800" dirty="0" err="1"/>
              <a:t>Carême</a:t>
            </a:r>
            <a:endParaRPr lang="en-US" sz="2800" dirty="0"/>
          </a:p>
          <a:p>
            <a:pPr marL="457200" indent="-457200">
              <a:buClr>
                <a:schemeClr val="accent1"/>
              </a:buClr>
              <a:buFont typeface="Open Sans" panose="020B0606030504020204" pitchFamily="34" charset="0"/>
              <a:buChar char="&gt;"/>
            </a:pPr>
            <a:r>
              <a:rPr lang="en-US" sz="2800" dirty="0"/>
              <a:t>Paul Bocuse</a:t>
            </a:r>
          </a:p>
          <a:p>
            <a:endParaRPr lang="en-US" dirty="0"/>
          </a:p>
        </p:txBody>
      </p:sp>
      <p:pic>
        <p:nvPicPr>
          <p:cNvPr id="4" name="Picture 3">
            <a:extLst>
              <a:ext uri="{FF2B5EF4-FFF2-40B4-BE49-F238E27FC236}">
                <a16:creationId xmlns:a16="http://schemas.microsoft.com/office/drawing/2014/main" id="{579968E3-B789-4195-9C58-68BFEEFF1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829" y="1345856"/>
            <a:ext cx="3997189" cy="4713031"/>
          </a:xfrm>
          <a:prstGeom prst="rect">
            <a:avLst/>
          </a:prstGeom>
        </p:spPr>
      </p:pic>
    </p:spTree>
    <p:extLst>
      <p:ext uri="{BB962C8B-B14F-4D97-AF65-F5344CB8AC3E}">
        <p14:creationId xmlns:p14="http://schemas.microsoft.com/office/powerpoint/2010/main" val="88314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36DA-F57A-4CC3-BC50-69548C014C1F}"/>
              </a:ext>
            </a:extLst>
          </p:cNvPr>
          <p:cNvSpPr>
            <a:spLocks noGrp="1"/>
          </p:cNvSpPr>
          <p:nvPr>
            <p:ph type="title"/>
          </p:nvPr>
        </p:nvSpPr>
        <p:spPr>
          <a:xfrm>
            <a:off x="749300" y="7071"/>
            <a:ext cx="10059452" cy="876300"/>
          </a:xfrm>
        </p:spPr>
        <p:txBody>
          <a:bodyPr/>
          <a:lstStyle/>
          <a:p>
            <a:r>
              <a:rPr lang="en-US" dirty="0"/>
              <a:t>Culinary Kitchen Brigade</a:t>
            </a:r>
          </a:p>
        </p:txBody>
      </p:sp>
      <p:sp>
        <p:nvSpPr>
          <p:cNvPr id="3" name="Content Placeholder 2">
            <a:extLst>
              <a:ext uri="{FF2B5EF4-FFF2-40B4-BE49-F238E27FC236}">
                <a16:creationId xmlns:a16="http://schemas.microsoft.com/office/drawing/2014/main" id="{1979508A-7364-47C4-960D-39427455BD24}"/>
              </a:ext>
            </a:extLst>
          </p:cNvPr>
          <p:cNvSpPr>
            <a:spLocks noGrp="1"/>
          </p:cNvSpPr>
          <p:nvPr>
            <p:ph sz="half" idx="1"/>
          </p:nvPr>
        </p:nvSpPr>
        <p:spPr/>
        <p:txBody>
          <a:bodyPr/>
          <a:lstStyle/>
          <a:p>
            <a:pPr lvl="0" eaLnBrk="0" fontAlgn="base" hangingPunct="0">
              <a:spcBef>
                <a:spcPct val="20000"/>
              </a:spcBef>
              <a:spcAft>
                <a:spcPct val="0"/>
              </a:spcAft>
            </a:pPr>
            <a:r>
              <a:rPr lang="en-US" sz="2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Georges August Escoffier is credited for developing the kitchen brigade system</a:t>
            </a:r>
          </a:p>
          <a:p>
            <a:pPr lvl="0" eaLnBrk="0" fontAlgn="base" hangingPunct="0">
              <a:spcBef>
                <a:spcPct val="20000"/>
              </a:spcBef>
              <a:spcAft>
                <a:spcPct val="0"/>
              </a:spcAft>
            </a:pPr>
            <a:endParaRPr lang="en-US" sz="10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eaLnBrk="0" fontAlgn="base" hangingPunct="0">
              <a:spcBef>
                <a:spcPct val="20000"/>
              </a:spcBef>
              <a:spcAft>
                <a:spcPct val="0"/>
              </a:spcAft>
              <a:buClr>
                <a:schemeClr val="accent1"/>
              </a:buClr>
              <a:buFont typeface="Open Sans" panose="020B0606030504020204" pitchFamily="34" charset="0"/>
              <a:buChar char="&gt;"/>
            </a:pPr>
            <a:r>
              <a:rPr lang="en-US" sz="2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 chain of command</a:t>
            </a:r>
          </a:p>
          <a:p>
            <a:pPr marL="171450" lvl="0" indent="-171450" eaLnBrk="0" fontAlgn="base" hangingPunct="0">
              <a:spcBef>
                <a:spcPct val="20000"/>
              </a:spcBef>
              <a:spcAft>
                <a:spcPct val="0"/>
              </a:spcAft>
              <a:buClr>
                <a:schemeClr val="accent1"/>
              </a:buClr>
              <a:buFont typeface="Open Sans" panose="020B0606030504020204" pitchFamily="34" charset="0"/>
              <a:buChar char="&gt;"/>
            </a:pPr>
            <a:endParaRPr lang="en-US" sz="10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eaLnBrk="0" fontAlgn="base" hangingPunct="0">
              <a:spcBef>
                <a:spcPct val="20000"/>
              </a:spcBef>
              <a:spcAft>
                <a:spcPct val="0"/>
              </a:spcAft>
              <a:buClr>
                <a:schemeClr val="accent1"/>
              </a:buClr>
              <a:buFont typeface="Open Sans" panose="020B0606030504020204" pitchFamily="34" charset="0"/>
              <a:buChar char="&gt;"/>
            </a:pPr>
            <a:r>
              <a:rPr lang="en-US" sz="2400"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Assigns certain responsibilities to kitchen staff</a:t>
            </a:r>
          </a:p>
          <a:p>
            <a:endParaRPr lang="en-US" dirty="0"/>
          </a:p>
        </p:txBody>
      </p:sp>
      <p:sp>
        <p:nvSpPr>
          <p:cNvPr id="4" name="Content Placeholder 3">
            <a:extLst>
              <a:ext uri="{FF2B5EF4-FFF2-40B4-BE49-F238E27FC236}">
                <a16:creationId xmlns:a16="http://schemas.microsoft.com/office/drawing/2014/main" id="{11F0EA10-C37C-4C2D-B199-BE02846993E9}"/>
              </a:ext>
            </a:extLst>
          </p:cNvPr>
          <p:cNvSpPr>
            <a:spLocks noGrp="1"/>
          </p:cNvSpPr>
          <p:nvPr>
            <p:ph sz="half" idx="10"/>
          </p:nvPr>
        </p:nvSpPr>
        <p:spPr>
          <a:xfrm>
            <a:off x="752475" y="954493"/>
            <a:ext cx="5718175" cy="4554209"/>
          </a:xfrm>
        </p:spPr>
        <p:txBody>
          <a:bodyPr/>
          <a:lstStyle/>
          <a:p>
            <a:r>
              <a:rPr lang="en-US" dirty="0"/>
              <a:t>Executive Chef – Chef de Cuisine</a:t>
            </a:r>
          </a:p>
          <a:p>
            <a:pPr lvl="1">
              <a:buFontTx/>
              <a:buChar char="&gt;"/>
            </a:pPr>
            <a:r>
              <a:rPr lang="en-US" dirty="0">
                <a:latin typeface="Apple Garamond"/>
              </a:rPr>
              <a:t>Sous Chef – assistant chef</a:t>
            </a:r>
          </a:p>
          <a:p>
            <a:pPr lvl="2">
              <a:buFontTx/>
              <a:buChar char="&gt;"/>
            </a:pPr>
            <a:r>
              <a:rPr lang="en-US" sz="2000" dirty="0">
                <a:latin typeface="Apple Garamond"/>
              </a:rPr>
              <a:t>Chef de </a:t>
            </a:r>
            <a:r>
              <a:rPr lang="en-US" sz="2000" dirty="0" err="1">
                <a:latin typeface="Apple Garamond"/>
              </a:rPr>
              <a:t>Partie</a:t>
            </a:r>
            <a:r>
              <a:rPr lang="en-US" sz="2000" dirty="0">
                <a:latin typeface="Apple Garamond"/>
              </a:rPr>
              <a:t> – line or station chef</a:t>
            </a:r>
          </a:p>
          <a:p>
            <a:pPr lvl="2">
              <a:buFontTx/>
              <a:buChar char="&gt;"/>
            </a:pPr>
            <a:r>
              <a:rPr lang="en-US" sz="2000" dirty="0">
                <a:latin typeface="Apple Garamond"/>
              </a:rPr>
              <a:t>Saucier – sauce cook</a:t>
            </a:r>
          </a:p>
          <a:p>
            <a:pPr lvl="2">
              <a:buFontTx/>
              <a:buChar char="&gt;"/>
            </a:pPr>
            <a:r>
              <a:rPr lang="en-US" sz="2000" dirty="0" err="1">
                <a:latin typeface="Apple Garamond"/>
              </a:rPr>
              <a:t>Poissonier</a:t>
            </a:r>
            <a:r>
              <a:rPr lang="en-US" sz="2000" dirty="0">
                <a:latin typeface="Apple Garamond"/>
              </a:rPr>
              <a:t> – fish cook</a:t>
            </a:r>
          </a:p>
          <a:p>
            <a:pPr lvl="2">
              <a:buFontTx/>
              <a:buChar char="&gt;"/>
            </a:pPr>
            <a:r>
              <a:rPr lang="en-US" sz="2000" dirty="0" err="1">
                <a:latin typeface="Apple Garamond"/>
              </a:rPr>
              <a:t>Grillardin</a:t>
            </a:r>
            <a:r>
              <a:rPr lang="en-US" sz="2000" dirty="0">
                <a:latin typeface="Apple Garamond"/>
              </a:rPr>
              <a:t> – grill cook</a:t>
            </a:r>
          </a:p>
          <a:p>
            <a:pPr lvl="2">
              <a:buFontTx/>
              <a:buChar char="&gt;"/>
            </a:pPr>
            <a:r>
              <a:rPr lang="en-US" sz="2000" dirty="0" err="1">
                <a:latin typeface="Apple Garamond"/>
              </a:rPr>
              <a:t>Friturier</a:t>
            </a:r>
            <a:r>
              <a:rPr lang="en-US" sz="2000" dirty="0">
                <a:latin typeface="Apple Garamond"/>
              </a:rPr>
              <a:t> – fry cook</a:t>
            </a:r>
          </a:p>
          <a:p>
            <a:pPr lvl="2">
              <a:buFontTx/>
              <a:buChar char="&gt;"/>
            </a:pPr>
            <a:r>
              <a:rPr lang="en-US" sz="2000" dirty="0" err="1">
                <a:latin typeface="Apple Garamond"/>
              </a:rPr>
              <a:t>Rotisseur</a:t>
            </a:r>
            <a:r>
              <a:rPr lang="en-US" sz="2000" dirty="0">
                <a:latin typeface="Apple Garamond"/>
              </a:rPr>
              <a:t> – roast cook</a:t>
            </a:r>
          </a:p>
          <a:p>
            <a:pPr lvl="2">
              <a:buFontTx/>
              <a:buChar char="&gt;"/>
            </a:pPr>
            <a:r>
              <a:rPr lang="en-US" sz="2000" dirty="0">
                <a:latin typeface="Apple Garamond"/>
              </a:rPr>
              <a:t>Entremetier – vegetable cook</a:t>
            </a:r>
          </a:p>
          <a:p>
            <a:pPr lvl="2">
              <a:buFontTx/>
              <a:buChar char="&gt;"/>
            </a:pPr>
            <a:r>
              <a:rPr lang="en-US" sz="2000" dirty="0">
                <a:latin typeface="Apple Garamond"/>
              </a:rPr>
              <a:t>Potager – soup cook</a:t>
            </a:r>
          </a:p>
          <a:p>
            <a:pPr lvl="2">
              <a:buFontTx/>
              <a:buChar char="&gt;"/>
            </a:pPr>
            <a:r>
              <a:rPr lang="en-US" sz="2000" dirty="0" err="1">
                <a:latin typeface="Apple Garamond"/>
              </a:rPr>
              <a:t>Tournant</a:t>
            </a:r>
            <a:r>
              <a:rPr lang="en-US" sz="2000" dirty="0">
                <a:latin typeface="Apple Garamond"/>
              </a:rPr>
              <a:t> – swing cook</a:t>
            </a:r>
          </a:p>
          <a:p>
            <a:pPr lvl="2">
              <a:buFontTx/>
              <a:buChar char="&gt;"/>
            </a:pPr>
            <a:r>
              <a:rPr lang="en-US" sz="2000" dirty="0">
                <a:latin typeface="Apple Garamond"/>
              </a:rPr>
              <a:t>Garde Manager – pantry chef</a:t>
            </a:r>
          </a:p>
          <a:p>
            <a:pPr lvl="2">
              <a:buFontTx/>
              <a:buChar char="&gt;"/>
            </a:pPr>
            <a:r>
              <a:rPr lang="en-US" sz="2000" dirty="0" err="1">
                <a:latin typeface="Apple Garamond"/>
              </a:rPr>
              <a:t>Patissier</a:t>
            </a:r>
            <a:r>
              <a:rPr lang="en-US" sz="2000" dirty="0">
                <a:latin typeface="Apple Garamond"/>
              </a:rPr>
              <a:t> – pastry chef</a:t>
            </a:r>
          </a:p>
          <a:p>
            <a:pPr lvl="2">
              <a:buFontTx/>
              <a:buChar char="&gt;"/>
            </a:pPr>
            <a:r>
              <a:rPr lang="en-US" sz="2000" dirty="0">
                <a:latin typeface="Apple Garamond"/>
              </a:rPr>
              <a:t>Boucher – butcher</a:t>
            </a:r>
            <a:endParaRPr lang="en-US" sz="2000" dirty="0"/>
          </a:p>
        </p:txBody>
      </p:sp>
    </p:spTree>
    <p:extLst>
      <p:ext uri="{BB962C8B-B14F-4D97-AF65-F5344CB8AC3E}">
        <p14:creationId xmlns:p14="http://schemas.microsoft.com/office/powerpoint/2010/main" val="35489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0E34-06A9-4627-9B97-625A73503501}"/>
              </a:ext>
            </a:extLst>
          </p:cNvPr>
          <p:cNvSpPr>
            <a:spLocks noGrp="1"/>
          </p:cNvSpPr>
          <p:nvPr>
            <p:ph type="title"/>
          </p:nvPr>
        </p:nvSpPr>
        <p:spPr/>
        <p:txBody>
          <a:bodyPr/>
          <a:lstStyle/>
          <a:p>
            <a:r>
              <a:rPr lang="en-US" dirty="0"/>
              <a:t>Entrepreneur</a:t>
            </a:r>
          </a:p>
        </p:txBody>
      </p:sp>
      <p:sp>
        <p:nvSpPr>
          <p:cNvPr id="3" name="Content Placeholder 2">
            <a:extLst>
              <a:ext uri="{FF2B5EF4-FFF2-40B4-BE49-F238E27FC236}">
                <a16:creationId xmlns:a16="http://schemas.microsoft.com/office/drawing/2014/main" id="{F27604A8-B625-45CC-A31C-3ACA2336E7D5}"/>
              </a:ext>
            </a:extLst>
          </p:cNvPr>
          <p:cNvSpPr>
            <a:spLocks noGrp="1"/>
          </p:cNvSpPr>
          <p:nvPr>
            <p:ph sz="half" idx="1"/>
          </p:nvPr>
        </p:nvSpPr>
        <p:spPr>
          <a:xfrm>
            <a:off x="740664" y="1420420"/>
            <a:ext cx="11055750" cy="441834"/>
          </a:xfrm>
        </p:spPr>
        <p:txBody>
          <a:bodyPr/>
          <a:lstStyle/>
          <a:p>
            <a:r>
              <a:rPr lang="en-US" dirty="0"/>
              <a:t>A self-motivated person who runs a business</a:t>
            </a:r>
          </a:p>
          <a:p>
            <a:endParaRPr lang="en-US" dirty="0"/>
          </a:p>
        </p:txBody>
      </p:sp>
      <p:pic>
        <p:nvPicPr>
          <p:cNvPr id="4" name="Picture 3">
            <a:extLst>
              <a:ext uri="{FF2B5EF4-FFF2-40B4-BE49-F238E27FC236}">
                <a16:creationId xmlns:a16="http://schemas.microsoft.com/office/drawing/2014/main" id="{D454A7D3-F8CC-496F-87E4-7B2E7FDDF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942" y="1940854"/>
            <a:ext cx="8064896" cy="4509937"/>
          </a:xfrm>
          <a:prstGeom prst="rect">
            <a:avLst/>
          </a:prstGeom>
        </p:spPr>
      </p:pic>
    </p:spTree>
    <p:extLst>
      <p:ext uri="{BB962C8B-B14F-4D97-AF65-F5344CB8AC3E}">
        <p14:creationId xmlns:p14="http://schemas.microsoft.com/office/powerpoint/2010/main" val="230778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7BD8-45D3-41E9-93EA-98DFD7A07476}"/>
              </a:ext>
            </a:extLst>
          </p:cNvPr>
          <p:cNvSpPr>
            <a:spLocks noGrp="1"/>
          </p:cNvSpPr>
          <p:nvPr>
            <p:ph type="title"/>
          </p:nvPr>
        </p:nvSpPr>
        <p:spPr/>
        <p:txBody>
          <a:bodyPr/>
          <a:lstStyle/>
          <a:p>
            <a:r>
              <a:rPr lang="en-US" dirty="0"/>
              <a:t>Business Owners</a:t>
            </a:r>
          </a:p>
        </p:txBody>
      </p:sp>
      <p:sp>
        <p:nvSpPr>
          <p:cNvPr id="3" name="Content Placeholder 2">
            <a:extLst>
              <a:ext uri="{FF2B5EF4-FFF2-40B4-BE49-F238E27FC236}">
                <a16:creationId xmlns:a16="http://schemas.microsoft.com/office/drawing/2014/main" id="{79DBDFE7-C304-467E-AE86-FF7432317B45}"/>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Create and run a business</a:t>
            </a:r>
          </a:p>
          <a:p>
            <a:pPr marL="457200" indent="-457200">
              <a:buClr>
                <a:schemeClr val="accent1"/>
              </a:buClr>
              <a:buFont typeface="Open Sans" panose="020B0606030504020204" pitchFamily="34" charset="0"/>
              <a:buChar char="&gt;"/>
            </a:pPr>
            <a:r>
              <a:rPr lang="en-US" dirty="0"/>
              <a:t>Takes personal and financial risks</a:t>
            </a:r>
          </a:p>
          <a:p>
            <a:pPr marL="457200" indent="-457200">
              <a:buClr>
                <a:schemeClr val="accent1"/>
              </a:buClr>
              <a:buFont typeface="Open Sans" panose="020B0606030504020204" pitchFamily="34" charset="0"/>
              <a:buChar char="&gt;"/>
            </a:pPr>
            <a:r>
              <a:rPr lang="en-US" dirty="0"/>
              <a:t>Hopes for personal satisfaction and financial rewards</a:t>
            </a:r>
          </a:p>
          <a:p>
            <a:endParaRPr lang="en-US" dirty="0"/>
          </a:p>
        </p:txBody>
      </p:sp>
      <p:pic>
        <p:nvPicPr>
          <p:cNvPr id="4" name="Content Placeholder 2">
            <a:extLst>
              <a:ext uri="{FF2B5EF4-FFF2-40B4-BE49-F238E27FC236}">
                <a16:creationId xmlns:a16="http://schemas.microsoft.com/office/drawing/2014/main" id="{C4A86BE4-3410-43BA-9A84-5EF77341E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794" y="1561171"/>
            <a:ext cx="5390032" cy="3735658"/>
          </a:xfrm>
          <a:prstGeom prst="rect">
            <a:avLst/>
          </a:prstGeom>
        </p:spPr>
      </p:pic>
    </p:spTree>
    <p:extLst>
      <p:ext uri="{BB962C8B-B14F-4D97-AF65-F5344CB8AC3E}">
        <p14:creationId xmlns:p14="http://schemas.microsoft.com/office/powerpoint/2010/main" val="322239747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purl.org/dc/dcmitype/"/>
    <ds:schemaRef ds:uri="05d88611-e516-4d1a-b12e-39107e78b3d0"/>
    <ds:schemaRef ds:uri="http://purl.org/dc/terms/"/>
    <ds:schemaRef ds:uri="http://www.w3.org/XML/1998/namespace"/>
    <ds:schemaRef ds:uri="http://schemas.microsoft.com/office/2006/documentManagement/types"/>
    <ds:schemaRef ds:uri="http://schemas.microsoft.com/office/infopath/2007/PartnerControls"/>
    <ds:schemaRef ds:uri="56ea17bb-c96d-4826-b465-01eec0dd23dd"/>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83</TotalTime>
  <Words>830</Words>
  <Application>Microsoft Office PowerPoint</Application>
  <PresentationFormat>Widescreen</PresentationFormat>
  <Paragraphs>132</Paragraphs>
  <Slides>16</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.AppleSystemUIFont</vt:lpstr>
      <vt:lpstr>Apple Garamond</vt:lpstr>
      <vt:lpstr>Arial</vt:lpstr>
      <vt:lpstr>Calibri</vt:lpstr>
      <vt:lpstr>Centabel Book</vt:lpstr>
      <vt:lpstr>Open Sans</vt:lpstr>
      <vt:lpstr>Open Sans SemiBold</vt:lpstr>
      <vt:lpstr>2_Office Theme</vt:lpstr>
      <vt:lpstr>3_Office Theme</vt:lpstr>
      <vt:lpstr>Famous Chefs and Entrepreneurs  in the Food Industry</vt:lpstr>
      <vt:lpstr>PowerPoint Presentation</vt:lpstr>
      <vt:lpstr>Past and Present: Chefs and Entrepreneurs </vt:lpstr>
      <vt:lpstr>Chef</vt:lpstr>
      <vt:lpstr>History of the Chef Title</vt:lpstr>
      <vt:lpstr>Famous Chefs in History</vt:lpstr>
      <vt:lpstr>Culinary Kitchen Brigade</vt:lpstr>
      <vt:lpstr>Entrepreneur</vt:lpstr>
      <vt:lpstr>Business Owners</vt:lpstr>
      <vt:lpstr>Food Entrepreneurs</vt:lpstr>
      <vt:lpstr>Julia Child</vt:lpstr>
      <vt:lpstr>PowerPoint Presentation</vt:lpstr>
      <vt:lpstr>PowerPoint Presentation</vt:lpstr>
      <vt:lpstr>Let’s Review!</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2017-11-28T21:43:55Z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