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76" r:id="rId11"/>
    <p:sldId id="377" r:id="rId12"/>
    <p:sldId id="351" r:id="rId13"/>
    <p:sldId id="352"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 soluble vitamins include Vitamin A, D, E, and 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29204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Deficiencies and Excesses</a:t>
            </a:r>
          </a:p>
          <a:p>
            <a:r>
              <a:rPr lang="en-US" dirty="0"/>
              <a:t>Effects of getting too little	</a:t>
            </a:r>
          </a:p>
          <a:p>
            <a:r>
              <a:rPr lang="en-US" dirty="0"/>
              <a:t>Night-blindness</a:t>
            </a:r>
          </a:p>
          <a:p>
            <a:r>
              <a:rPr lang="en-US" dirty="0"/>
              <a:t>Dry corneas</a:t>
            </a:r>
          </a:p>
          <a:p>
            <a:endParaRPr lang="en-US" dirty="0"/>
          </a:p>
          <a:p>
            <a:r>
              <a:rPr lang="en-US" dirty="0"/>
              <a:t>Effects of getting too much</a:t>
            </a:r>
          </a:p>
          <a:p>
            <a:r>
              <a:rPr lang="en-US" dirty="0"/>
              <a:t>Birth defects</a:t>
            </a:r>
          </a:p>
          <a:p>
            <a:r>
              <a:rPr lang="en-US" dirty="0"/>
              <a:t>Liver problems</a:t>
            </a:r>
          </a:p>
          <a:p>
            <a:r>
              <a:rPr lang="en-US" dirty="0"/>
              <a:t>Reduced bone density</a:t>
            </a:r>
          </a:p>
          <a:p>
            <a:r>
              <a:rPr lang="en-US" dirty="0"/>
              <a:t>Skin discoloration</a:t>
            </a:r>
          </a:p>
          <a:p>
            <a:r>
              <a:rPr lang="en-US" dirty="0"/>
              <a:t>Hair loss</a:t>
            </a:r>
          </a:p>
          <a:p>
            <a:r>
              <a:rPr lang="en-US" dirty="0"/>
              <a:t>Dry skin</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739581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Deficiencies and Excesses</a:t>
            </a:r>
          </a:p>
          <a:p>
            <a:r>
              <a:rPr lang="en-US" dirty="0"/>
              <a:t>Effects of getting too little	</a:t>
            </a:r>
          </a:p>
          <a:p>
            <a:r>
              <a:rPr lang="en-US" dirty="0"/>
              <a:t>Rickets</a:t>
            </a:r>
          </a:p>
          <a:p>
            <a:r>
              <a:rPr lang="en-US" dirty="0" err="1"/>
              <a:t>Osteomalacia</a:t>
            </a:r>
            <a:r>
              <a:rPr lang="en-US" dirty="0"/>
              <a:t> (softening of the bone)</a:t>
            </a:r>
          </a:p>
          <a:p>
            <a:endParaRPr lang="en-US" dirty="0"/>
          </a:p>
          <a:p>
            <a:r>
              <a:rPr lang="en-US" dirty="0"/>
              <a:t>Effects of getting too much</a:t>
            </a:r>
          </a:p>
          <a:p>
            <a:r>
              <a:rPr lang="en-US" dirty="0"/>
              <a:t>Dehydration</a:t>
            </a:r>
          </a:p>
          <a:p>
            <a:r>
              <a:rPr lang="en-US" dirty="0"/>
              <a:t>Vomiting</a:t>
            </a:r>
          </a:p>
          <a:p>
            <a:r>
              <a:rPr lang="en-US" dirty="0"/>
              <a:t>Decreased appetite</a:t>
            </a:r>
          </a:p>
          <a:p>
            <a:r>
              <a:rPr lang="en-US" dirty="0"/>
              <a:t>Irritability</a:t>
            </a:r>
          </a:p>
          <a:p>
            <a:r>
              <a:rPr lang="en-US" dirty="0"/>
              <a:t>Constipation</a:t>
            </a:r>
          </a:p>
          <a:p>
            <a:r>
              <a:rPr lang="en-US" dirty="0"/>
              <a:t>Fatigue</a:t>
            </a:r>
          </a:p>
          <a:p>
            <a:r>
              <a:rPr lang="en-US" dirty="0"/>
              <a:t>Kidney stones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398394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Deficiencies and Excesses</a:t>
            </a:r>
          </a:p>
          <a:p>
            <a:r>
              <a:rPr lang="en-US" dirty="0"/>
              <a:t>Effects of getting too little	</a:t>
            </a:r>
          </a:p>
          <a:p>
            <a:r>
              <a:rPr lang="en-US" dirty="0"/>
              <a:t>Mild anemia (low red blood cell count) in newborn infants</a:t>
            </a:r>
          </a:p>
          <a:p>
            <a:endParaRPr lang="en-US" dirty="0"/>
          </a:p>
          <a:p>
            <a:r>
              <a:rPr lang="en-US" dirty="0"/>
              <a:t>Effects of getting too much</a:t>
            </a:r>
          </a:p>
          <a:p>
            <a:r>
              <a:rPr lang="en-US" dirty="0"/>
              <a:t>No known effects</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72286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Deficiencies and Excesses</a:t>
            </a:r>
          </a:p>
          <a:p>
            <a:r>
              <a:rPr lang="en-US" dirty="0"/>
              <a:t>Effects of getting too little	</a:t>
            </a:r>
          </a:p>
          <a:p>
            <a:r>
              <a:rPr lang="en-US" dirty="0"/>
              <a:t>Susceptibility to bleeding because blood does not clot properly</a:t>
            </a:r>
          </a:p>
          <a:p>
            <a:endParaRPr lang="en-US" dirty="0"/>
          </a:p>
          <a:p>
            <a:r>
              <a:rPr lang="en-US" dirty="0"/>
              <a:t>Effects of getting too much</a:t>
            </a:r>
          </a:p>
          <a:p>
            <a:r>
              <a:rPr lang="en-US" dirty="0"/>
              <a:t>No known effects</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265492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Fat - Soluble Vitamins</a:t>
            </a:r>
          </a:p>
          <a:p>
            <a:endParaRPr lang="en-US" dirty="0"/>
          </a:p>
          <a:p>
            <a:pPr lvl="1"/>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Fat Soluble Vitamins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Are absorbed and  transported by fat</a:t>
            </a:r>
          </a:p>
          <a:p>
            <a:pPr lvl="1"/>
            <a:r>
              <a:rPr lang="en-US" dirty="0"/>
              <a:t>Excess vitamins are stored in the liver</a:t>
            </a:r>
          </a:p>
          <a:p>
            <a:pPr lvl="1"/>
            <a:r>
              <a:rPr lang="en-US" dirty="0"/>
              <a:t>Body draws on stored vitamins when needed</a:t>
            </a:r>
          </a:p>
          <a:p>
            <a:pPr lvl="1"/>
            <a:r>
              <a:rPr lang="en-US" dirty="0"/>
              <a:t>Large amounts can harm the body</a:t>
            </a:r>
          </a:p>
          <a:p>
            <a:pPr lvl="1"/>
            <a:r>
              <a:rPr lang="en-US" dirty="0"/>
              <a:t>People who take vitamin supplements are advised to use caution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Vitamin A</a:t>
            </a:r>
          </a:p>
        </p:txBody>
      </p:sp>
      <p:sp>
        <p:nvSpPr>
          <p:cNvPr id="4" name="Content Placeholder 3">
            <a:extLst>
              <a:ext uri="{FF2B5EF4-FFF2-40B4-BE49-F238E27FC236}">
                <a16:creationId xmlns:a16="http://schemas.microsoft.com/office/drawing/2014/main" id="{826AD297-B1F5-478F-B22F-FA444C0A6FF6}"/>
              </a:ext>
            </a:extLst>
          </p:cNvPr>
          <p:cNvSpPr>
            <a:spLocks noGrp="1"/>
          </p:cNvSpPr>
          <p:nvPr>
            <p:ph sz="half" idx="1"/>
          </p:nvPr>
        </p:nvSpPr>
        <p:spPr/>
        <p:txBody>
          <a:bodyPr/>
          <a:lstStyle/>
          <a:p>
            <a:pPr lvl="1"/>
            <a:r>
              <a:rPr lang="en-US" dirty="0"/>
              <a:t>Functions</a:t>
            </a:r>
          </a:p>
          <a:p>
            <a:pPr lvl="2"/>
            <a:r>
              <a:rPr lang="en-US" dirty="0"/>
              <a:t>Promotes good vision</a:t>
            </a:r>
          </a:p>
          <a:p>
            <a:pPr lvl="2"/>
            <a:r>
              <a:rPr lang="en-US" dirty="0"/>
              <a:t>Helps maintain tissues and skin</a:t>
            </a:r>
          </a:p>
          <a:p>
            <a:pPr lvl="2"/>
            <a:r>
              <a:rPr lang="en-US" dirty="0"/>
              <a:t>Supports reproduction and growth</a:t>
            </a:r>
          </a:p>
          <a:p>
            <a:endParaRPr lang="en-US" dirty="0"/>
          </a:p>
        </p:txBody>
      </p:sp>
      <p:sp>
        <p:nvSpPr>
          <p:cNvPr id="5" name="Content Placeholder 4">
            <a:extLst>
              <a:ext uri="{FF2B5EF4-FFF2-40B4-BE49-F238E27FC236}">
                <a16:creationId xmlns:a16="http://schemas.microsoft.com/office/drawing/2014/main" id="{D6833123-8C6B-40D6-8696-42AC233845D5}"/>
              </a:ext>
            </a:extLst>
          </p:cNvPr>
          <p:cNvSpPr>
            <a:spLocks noGrp="1"/>
          </p:cNvSpPr>
          <p:nvPr>
            <p:ph sz="half" idx="10"/>
          </p:nvPr>
        </p:nvSpPr>
        <p:spPr/>
        <p:txBody>
          <a:bodyPr/>
          <a:lstStyle/>
          <a:p>
            <a:pPr lvl="1"/>
            <a:r>
              <a:rPr lang="en-US" dirty="0"/>
              <a:t>Food Sources</a:t>
            </a:r>
          </a:p>
          <a:p>
            <a:pPr lvl="2"/>
            <a:r>
              <a:rPr lang="en-US" dirty="0"/>
              <a:t>Dairy products</a:t>
            </a:r>
          </a:p>
          <a:p>
            <a:pPr lvl="2"/>
            <a:r>
              <a:rPr lang="en-US" dirty="0"/>
              <a:t>Liver</a:t>
            </a:r>
          </a:p>
          <a:p>
            <a:pPr lvl="2"/>
            <a:r>
              <a:rPr lang="en-US" dirty="0"/>
              <a:t>Egg yolks</a:t>
            </a:r>
          </a:p>
          <a:p>
            <a:pPr lvl="2"/>
            <a:r>
              <a:rPr lang="en-US" dirty="0"/>
              <a:t>Foods high in beta carotene</a:t>
            </a:r>
          </a:p>
          <a:p>
            <a:pPr lvl="2"/>
            <a:r>
              <a:rPr lang="en-US" dirty="0"/>
              <a:t>Carrots</a:t>
            </a:r>
          </a:p>
          <a:p>
            <a:pPr lvl="2"/>
            <a:r>
              <a:rPr lang="en-US" dirty="0"/>
              <a:t>Sweet potato</a:t>
            </a:r>
          </a:p>
          <a:p>
            <a:pPr lvl="2"/>
            <a:r>
              <a:rPr lang="en-US" dirty="0"/>
              <a:t>Broccoli</a:t>
            </a:r>
          </a:p>
          <a:p>
            <a:pPr lvl="2"/>
            <a:r>
              <a:rPr lang="en-US" dirty="0"/>
              <a:t>Dark green leafy vegetables</a:t>
            </a:r>
          </a:p>
          <a:p>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Vitamin D</a:t>
            </a:r>
          </a:p>
        </p:txBody>
      </p:sp>
      <p:sp>
        <p:nvSpPr>
          <p:cNvPr id="4" name="Content Placeholder 3">
            <a:extLst>
              <a:ext uri="{FF2B5EF4-FFF2-40B4-BE49-F238E27FC236}">
                <a16:creationId xmlns:a16="http://schemas.microsoft.com/office/drawing/2014/main" id="{65F3D4C6-1F17-46AA-B19F-F3720983BEB6}"/>
              </a:ext>
            </a:extLst>
          </p:cNvPr>
          <p:cNvSpPr>
            <a:spLocks noGrp="1"/>
          </p:cNvSpPr>
          <p:nvPr>
            <p:ph sz="half" idx="1"/>
          </p:nvPr>
        </p:nvSpPr>
        <p:spPr/>
        <p:txBody>
          <a:bodyPr/>
          <a:lstStyle/>
          <a:p>
            <a:pPr lvl="1"/>
            <a:r>
              <a:rPr lang="en-US" dirty="0"/>
              <a:t>Functions</a:t>
            </a:r>
          </a:p>
          <a:p>
            <a:pPr lvl="2"/>
            <a:r>
              <a:rPr lang="en-US" dirty="0"/>
              <a:t>Works with calcium and phosphorus to ensure bone growth</a:t>
            </a:r>
          </a:p>
          <a:p>
            <a:endParaRPr lang="en-US" dirty="0"/>
          </a:p>
        </p:txBody>
      </p:sp>
      <p:sp>
        <p:nvSpPr>
          <p:cNvPr id="5" name="Content Placeholder 4">
            <a:extLst>
              <a:ext uri="{FF2B5EF4-FFF2-40B4-BE49-F238E27FC236}">
                <a16:creationId xmlns:a16="http://schemas.microsoft.com/office/drawing/2014/main" id="{C1F9311C-5D9C-4664-AE39-824041F3BB70}"/>
              </a:ext>
            </a:extLst>
          </p:cNvPr>
          <p:cNvSpPr>
            <a:spLocks noGrp="1"/>
          </p:cNvSpPr>
          <p:nvPr>
            <p:ph sz="half" idx="10"/>
          </p:nvPr>
        </p:nvSpPr>
        <p:spPr/>
        <p:txBody>
          <a:bodyPr/>
          <a:lstStyle/>
          <a:p>
            <a:pPr lvl="1"/>
            <a:r>
              <a:rPr lang="en-US" dirty="0"/>
              <a:t>Food Sources</a:t>
            </a:r>
          </a:p>
          <a:p>
            <a:pPr lvl="2"/>
            <a:r>
              <a:rPr lang="en-US" dirty="0"/>
              <a:t>Fortified dairy products</a:t>
            </a:r>
          </a:p>
          <a:p>
            <a:pPr lvl="2"/>
            <a:r>
              <a:rPr lang="en-US" dirty="0"/>
              <a:t>Egg yolks</a:t>
            </a:r>
          </a:p>
          <a:p>
            <a:pPr lvl="2"/>
            <a:r>
              <a:rPr lang="en-US" dirty="0"/>
              <a:t>Higher-fat fish – herring, salmon and mackerel</a:t>
            </a:r>
          </a:p>
          <a:p>
            <a:pPr lvl="2"/>
            <a:r>
              <a:rPr lang="en-US" dirty="0"/>
              <a:t>Fortified breakfast cereals</a:t>
            </a:r>
          </a:p>
          <a:p>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Vitamin E</a:t>
            </a:r>
          </a:p>
        </p:txBody>
      </p:sp>
      <p:sp>
        <p:nvSpPr>
          <p:cNvPr id="4" name="Content Placeholder 3">
            <a:extLst>
              <a:ext uri="{FF2B5EF4-FFF2-40B4-BE49-F238E27FC236}">
                <a16:creationId xmlns:a16="http://schemas.microsoft.com/office/drawing/2014/main" id="{65F3D4C6-1F17-46AA-B19F-F3720983BEB6}"/>
              </a:ext>
            </a:extLst>
          </p:cNvPr>
          <p:cNvSpPr>
            <a:spLocks noGrp="1"/>
          </p:cNvSpPr>
          <p:nvPr>
            <p:ph sz="half" idx="1"/>
          </p:nvPr>
        </p:nvSpPr>
        <p:spPr/>
        <p:txBody>
          <a:bodyPr/>
          <a:lstStyle/>
          <a:p>
            <a:pPr lvl="1"/>
            <a:r>
              <a:rPr lang="en-US" dirty="0"/>
              <a:t>Functions</a:t>
            </a:r>
          </a:p>
          <a:p>
            <a:pPr lvl="2"/>
            <a:r>
              <a:rPr lang="en-US" dirty="0"/>
              <a:t>Powerful antioxidant</a:t>
            </a:r>
          </a:p>
          <a:p>
            <a:pPr lvl="2"/>
            <a:r>
              <a:rPr lang="en-US" dirty="0"/>
              <a:t>Protects cells from oxidation damage</a:t>
            </a:r>
          </a:p>
          <a:p>
            <a:pPr lvl="2"/>
            <a:r>
              <a:rPr lang="en-US" dirty="0"/>
              <a:t>May reduce risk of heart disease and some cancers</a:t>
            </a:r>
          </a:p>
          <a:p>
            <a:endParaRPr lang="en-US" dirty="0"/>
          </a:p>
        </p:txBody>
      </p:sp>
      <p:sp>
        <p:nvSpPr>
          <p:cNvPr id="5" name="Content Placeholder 4">
            <a:extLst>
              <a:ext uri="{FF2B5EF4-FFF2-40B4-BE49-F238E27FC236}">
                <a16:creationId xmlns:a16="http://schemas.microsoft.com/office/drawing/2014/main" id="{C1F9311C-5D9C-4664-AE39-824041F3BB70}"/>
              </a:ext>
            </a:extLst>
          </p:cNvPr>
          <p:cNvSpPr>
            <a:spLocks noGrp="1"/>
          </p:cNvSpPr>
          <p:nvPr>
            <p:ph sz="half" idx="10"/>
          </p:nvPr>
        </p:nvSpPr>
        <p:spPr/>
        <p:txBody>
          <a:bodyPr/>
          <a:lstStyle/>
          <a:p>
            <a:pPr lvl="1"/>
            <a:r>
              <a:rPr lang="en-US" dirty="0"/>
              <a:t>Food Sources</a:t>
            </a:r>
          </a:p>
          <a:p>
            <a:pPr lvl="2"/>
            <a:r>
              <a:rPr lang="en-US" dirty="0"/>
              <a:t>Nuts and seeds</a:t>
            </a:r>
          </a:p>
          <a:p>
            <a:pPr lvl="2"/>
            <a:r>
              <a:rPr lang="en-US" dirty="0"/>
              <a:t>Green leafy vegetables</a:t>
            </a:r>
          </a:p>
          <a:p>
            <a:pPr lvl="2"/>
            <a:r>
              <a:rPr lang="en-US" dirty="0"/>
              <a:t>Wheat germ</a:t>
            </a:r>
          </a:p>
          <a:p>
            <a:pPr lvl="2"/>
            <a:r>
              <a:rPr lang="en-US" dirty="0"/>
              <a:t>Vegetable oils</a:t>
            </a:r>
          </a:p>
          <a:p>
            <a:pPr lvl="2"/>
            <a:r>
              <a:rPr lang="en-US" dirty="0"/>
              <a:t>Soybean oils</a:t>
            </a:r>
          </a:p>
          <a:p>
            <a:endParaRPr lang="en-US" dirty="0"/>
          </a:p>
        </p:txBody>
      </p:sp>
    </p:spTree>
    <p:extLst>
      <p:ext uri="{BB962C8B-B14F-4D97-AF65-F5344CB8AC3E}">
        <p14:creationId xmlns:p14="http://schemas.microsoft.com/office/powerpoint/2010/main" val="4239052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Vitamin K</a:t>
            </a:r>
          </a:p>
        </p:txBody>
      </p:sp>
      <p:sp>
        <p:nvSpPr>
          <p:cNvPr id="4" name="Content Placeholder 3">
            <a:extLst>
              <a:ext uri="{FF2B5EF4-FFF2-40B4-BE49-F238E27FC236}">
                <a16:creationId xmlns:a16="http://schemas.microsoft.com/office/drawing/2014/main" id="{65F3D4C6-1F17-46AA-B19F-F3720983BEB6}"/>
              </a:ext>
            </a:extLst>
          </p:cNvPr>
          <p:cNvSpPr>
            <a:spLocks noGrp="1"/>
          </p:cNvSpPr>
          <p:nvPr>
            <p:ph sz="half" idx="1"/>
          </p:nvPr>
        </p:nvSpPr>
        <p:spPr/>
        <p:txBody>
          <a:bodyPr/>
          <a:lstStyle/>
          <a:p>
            <a:pPr lvl="1"/>
            <a:r>
              <a:rPr lang="en-US" dirty="0"/>
              <a:t>Functions</a:t>
            </a:r>
          </a:p>
          <a:p>
            <a:pPr lvl="2"/>
            <a:r>
              <a:rPr lang="en-US" dirty="0"/>
              <a:t>Helps blood to clot so wounds stop bleeding</a:t>
            </a:r>
          </a:p>
          <a:p>
            <a:pPr lvl="2"/>
            <a:r>
              <a:rPr lang="en-US" dirty="0"/>
              <a:t>Helps with bone health</a:t>
            </a:r>
          </a:p>
          <a:p>
            <a:endParaRPr lang="en-US" dirty="0"/>
          </a:p>
        </p:txBody>
      </p:sp>
      <p:sp>
        <p:nvSpPr>
          <p:cNvPr id="5" name="Content Placeholder 4">
            <a:extLst>
              <a:ext uri="{FF2B5EF4-FFF2-40B4-BE49-F238E27FC236}">
                <a16:creationId xmlns:a16="http://schemas.microsoft.com/office/drawing/2014/main" id="{C1F9311C-5D9C-4664-AE39-824041F3BB70}"/>
              </a:ext>
            </a:extLst>
          </p:cNvPr>
          <p:cNvSpPr>
            <a:spLocks noGrp="1"/>
          </p:cNvSpPr>
          <p:nvPr>
            <p:ph sz="half" idx="10"/>
          </p:nvPr>
        </p:nvSpPr>
        <p:spPr/>
        <p:txBody>
          <a:bodyPr/>
          <a:lstStyle/>
          <a:p>
            <a:pPr lvl="1"/>
            <a:r>
              <a:rPr lang="en-US" dirty="0"/>
              <a:t>Food Sources</a:t>
            </a:r>
          </a:p>
          <a:p>
            <a:pPr lvl="2"/>
            <a:r>
              <a:rPr lang="en-US" dirty="0"/>
              <a:t>Green leafy vegetables</a:t>
            </a:r>
          </a:p>
          <a:p>
            <a:pPr lvl="2"/>
            <a:r>
              <a:rPr lang="en-US" dirty="0"/>
              <a:t>Other vegetables</a:t>
            </a:r>
          </a:p>
          <a:p>
            <a:pPr lvl="2"/>
            <a:r>
              <a:rPr lang="en-US" dirty="0"/>
              <a:t>Dairy products</a:t>
            </a:r>
          </a:p>
          <a:p>
            <a:pPr lvl="2"/>
            <a:r>
              <a:rPr lang="en-US" dirty="0"/>
              <a:t>Some fruits</a:t>
            </a:r>
          </a:p>
          <a:p>
            <a:endParaRPr lang="en-US" dirty="0"/>
          </a:p>
        </p:txBody>
      </p:sp>
    </p:spTree>
    <p:extLst>
      <p:ext uri="{BB962C8B-B14F-4D97-AF65-F5344CB8AC3E}">
        <p14:creationId xmlns:p14="http://schemas.microsoft.com/office/powerpoint/2010/main" val="51030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Questions?</a:t>
            </a:r>
          </a:p>
        </p:txBody>
      </p:sp>
      <p:pic>
        <p:nvPicPr>
          <p:cNvPr id="4" name="Content Placeholder 3">
            <a:extLst>
              <a:ext uri="{FF2B5EF4-FFF2-40B4-BE49-F238E27FC236}">
                <a16:creationId xmlns:a16="http://schemas.microsoft.com/office/drawing/2014/main" id="{A0A125FA-FF26-4280-B496-D75E3203D920}"/>
              </a:ext>
            </a:extLst>
          </p:cNvPr>
          <p:cNvPicPr>
            <a:picLocks noGrp="1" noChangeAspect="1"/>
          </p:cNvPicPr>
          <p:nvPr>
            <p:ph sz="half" idx="1"/>
          </p:nvPr>
        </p:nvPicPr>
        <p:blipFill>
          <a:blip r:embed="rId2"/>
          <a:stretch>
            <a:fillRect/>
          </a:stretch>
        </p:blipFill>
        <p:spPr>
          <a:xfrm>
            <a:off x="4440079" y="1961865"/>
            <a:ext cx="3657917" cy="3651821"/>
          </a:xfrm>
          <a:prstGeom prst="rect">
            <a:avLst/>
          </a:prstGeom>
        </p:spPr>
      </p:pic>
    </p:spTree>
    <p:extLst>
      <p:ext uri="{BB962C8B-B14F-4D97-AF65-F5344CB8AC3E}">
        <p14:creationId xmlns:p14="http://schemas.microsoft.com/office/powerpoint/2010/main" val="4168234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Textbooks:</a:t>
            </a:r>
          </a:p>
          <a:p>
            <a:pPr lvl="2"/>
            <a:r>
              <a:rPr lang="en-US" sz="2000" dirty="0" err="1"/>
              <a:t>Duyff</a:t>
            </a:r>
            <a:r>
              <a:rPr lang="en-US" sz="2000" dirty="0"/>
              <a:t>, R. L. (2010). Food, nutrition &amp; wellness.  Columbus, OH: Glencoe/McGraw-Hill.</a:t>
            </a:r>
          </a:p>
          <a:p>
            <a:pPr lvl="2"/>
            <a:r>
              <a:rPr lang="en-US" sz="2000" dirty="0" err="1"/>
              <a:t>Kowtaluk</a:t>
            </a:r>
            <a:r>
              <a:rPr lang="en-US" sz="2000" dirty="0"/>
              <a:t>, H. (2010) Food for today. Columbus, OH: Glencoe/McGraw-Hill.</a:t>
            </a:r>
          </a:p>
          <a:p>
            <a:pPr lvl="2"/>
            <a:r>
              <a:rPr lang="en-US" sz="2000" dirty="0"/>
              <a:t>Weixel, S., &amp; </a:t>
            </a:r>
            <a:r>
              <a:rPr lang="en-US" sz="2000" dirty="0" err="1"/>
              <a:t>Wempen</a:t>
            </a:r>
            <a:r>
              <a:rPr lang="en-US" sz="2000" dirty="0"/>
              <a:t>, F. (2010). Food &amp; nutrition and you.  Upper Saddle River, NJ: Pearson/Prentice Hall.</a:t>
            </a:r>
          </a:p>
          <a:p>
            <a:pPr lvl="1"/>
            <a:r>
              <a:rPr lang="en-US" sz="2000" dirty="0"/>
              <a:t>Website:</a:t>
            </a:r>
          </a:p>
          <a:p>
            <a:pPr lvl="2"/>
            <a:r>
              <a:rPr lang="en-US" sz="2000" dirty="0"/>
              <a:t>U.S. Department of Agriculture. </a:t>
            </a:r>
          </a:p>
          <a:p>
            <a:pPr lvl="2"/>
            <a:r>
              <a:rPr lang="en-US" sz="2000" dirty="0"/>
              <a:t>ChooseMyPlate.gov Website. Washington, DC. Vegetables.</a:t>
            </a:r>
          </a:p>
          <a:p>
            <a:pPr lvl="2"/>
            <a:r>
              <a:rPr lang="en-US" sz="2000" dirty="0"/>
              <a:t>http://www.choosemyplate.gov/food-groups/vegetables.html</a:t>
            </a:r>
          </a:p>
          <a:p>
            <a:pPr lvl="2"/>
            <a:r>
              <a:rPr lang="en-US" sz="2000" dirty="0"/>
              <a:t>Accessed December, 2012</a:t>
            </a:r>
          </a:p>
        </p:txBody>
      </p:sp>
    </p:spTree>
    <p:extLst>
      <p:ext uri="{BB962C8B-B14F-4D97-AF65-F5344CB8AC3E}">
        <p14:creationId xmlns:p14="http://schemas.microsoft.com/office/powerpoint/2010/main" val="282857838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dcmitype/"/>
    <ds:schemaRef ds:uri="http://purl.org/dc/elements/1.1/"/>
    <ds:schemaRef ds:uri="05d88611-e516-4d1a-b12e-39107e78b3d0"/>
    <ds:schemaRef ds:uri="http://schemas.microsoft.com/office/2006/metadata/properties"/>
    <ds:schemaRef ds:uri="56ea17bb-c96d-4826-b465-01eec0dd23dd"/>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151</TotalTime>
  <Words>334</Words>
  <Application>Microsoft Office PowerPoint</Application>
  <PresentationFormat>Widescreen</PresentationFormat>
  <Paragraphs>104</Paragraphs>
  <Slides>9</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Fat Soluble Vitamins</vt:lpstr>
      <vt:lpstr>Vitamin A</vt:lpstr>
      <vt:lpstr>Vitamin D</vt:lpstr>
      <vt:lpstr>Vitamin E</vt:lpstr>
      <vt:lpstr>Vitamin K</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7</cp:revision>
  <cp:lastPrinted>2017-07-07T16:17:37Z</cp:lastPrinted>
  <dcterms:created xsi:type="dcterms:W3CDTF">2017-07-11T23:58:30Z</dcterms:created>
  <dcterms:modified xsi:type="dcterms:W3CDTF">2017-11-29T21:33:12Z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