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handoutMasterIdLst>
    <p:handoutMasterId r:id="rId16"/>
  </p:handoutMasterIdLst>
  <p:sldIdLst>
    <p:sldId id="322" r:id="rId6"/>
    <p:sldId id="319" r:id="rId7"/>
    <p:sldId id="323" r:id="rId8"/>
    <p:sldId id="324" r:id="rId9"/>
    <p:sldId id="330" r:id="rId10"/>
    <p:sldId id="334" r:id="rId11"/>
    <p:sldId id="335" r:id="rId12"/>
    <p:sldId id="331"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50732" autoAdjust="0"/>
  </p:normalViewPr>
  <p:slideViewPr>
    <p:cSldViewPr snapToGrid="0">
      <p:cViewPr varScale="1">
        <p:scale>
          <a:sx n="34" d="100"/>
          <a:sy n="34" d="100"/>
        </p:scale>
        <p:origin x="1940"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05-Jan-18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05-Jan-18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Cholesterol is a fatlike substance in cells that is needed for many body processes. </a:t>
            </a:r>
          </a:p>
          <a:p>
            <a:r>
              <a:rPr lang="en-US" sz="1200" b="0" i="0" u="none" strike="noStrike" kern="1200" baseline="0" dirty="0">
                <a:solidFill>
                  <a:schemeClr val="tx1"/>
                </a:solidFill>
                <a:latin typeface="+mn-lt"/>
                <a:ea typeface="+mn-ea"/>
                <a:cs typeface="+mn-cs"/>
              </a:rPr>
              <a:t>Too much cholesterol is linked to heart disease.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454100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Saturated fatty acid contains all the hydrogen it can chemically hold. </a:t>
            </a:r>
          </a:p>
          <a:p>
            <a:r>
              <a:rPr lang="en-US" sz="1200" b="0" i="0" u="none" strike="noStrike" kern="1200" baseline="0" dirty="0">
                <a:solidFill>
                  <a:schemeClr val="tx1"/>
                </a:solidFill>
                <a:latin typeface="+mn-lt"/>
                <a:ea typeface="+mn-ea"/>
                <a:cs typeface="+mn-cs"/>
              </a:rPr>
              <a:t>LDL – low-density lipoprotein takes cholesterol from the liver to wherever it is needed in the body. </a:t>
            </a:r>
          </a:p>
          <a:p>
            <a:r>
              <a:rPr lang="en-US" sz="1200" b="0" i="0" u="none" strike="noStrike" kern="1200" baseline="0" dirty="0">
                <a:solidFill>
                  <a:schemeClr val="tx1"/>
                </a:solidFill>
                <a:latin typeface="+mn-lt"/>
                <a:ea typeface="+mn-ea"/>
                <a:cs typeface="+mn-cs"/>
              </a:rPr>
              <a:t>Excess LDL </a:t>
            </a:r>
          </a:p>
          <a:p>
            <a:r>
              <a:rPr lang="en-US" sz="1200" b="0" i="0" u="none" strike="noStrike" kern="1200" baseline="0" dirty="0">
                <a:solidFill>
                  <a:schemeClr val="tx1"/>
                </a:solidFill>
                <a:latin typeface="+mn-lt"/>
                <a:ea typeface="+mn-ea"/>
                <a:cs typeface="+mn-cs"/>
              </a:rPr>
              <a:t>•Can build up in the artery walls </a:t>
            </a:r>
          </a:p>
          <a:p>
            <a:r>
              <a:rPr lang="en-US" sz="1200" b="0" i="0" u="none" strike="noStrike" kern="1200" baseline="0" dirty="0">
                <a:solidFill>
                  <a:schemeClr val="tx1"/>
                </a:solidFill>
                <a:latin typeface="+mn-lt"/>
                <a:ea typeface="+mn-ea"/>
                <a:cs typeface="+mn-cs"/>
              </a:rPr>
              <a:t>•Increase risk of heart disease and stroke </a:t>
            </a:r>
          </a:p>
          <a:p>
            <a:r>
              <a:rPr lang="en-US" sz="1200" b="0" i="0" u="none" strike="noStrike" kern="1200" baseline="0" dirty="0">
                <a:solidFill>
                  <a:schemeClr val="tx1"/>
                </a:solidFill>
                <a:latin typeface="+mn-lt"/>
                <a:ea typeface="+mn-ea"/>
                <a:cs typeface="+mn-cs"/>
              </a:rPr>
              <a:t>•Often called “bad” cholesterol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35513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Unsaturated fatty acids are missing hydrogen units. </a:t>
            </a:r>
          </a:p>
          <a:p>
            <a:r>
              <a:rPr lang="en-US" sz="1200" b="0" i="0" u="none" strike="noStrike" kern="1200" baseline="0" dirty="0">
                <a:solidFill>
                  <a:schemeClr val="tx1"/>
                </a:solidFill>
                <a:latin typeface="+mn-lt"/>
                <a:ea typeface="+mn-ea"/>
                <a:cs typeface="+mn-cs"/>
              </a:rPr>
              <a:t>•Liquid at room temperature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612283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HDL – high-density lipoprotein picks up excess cholesterol and take it back to the liver for excretion. </a:t>
            </a:r>
          </a:p>
          <a:p>
            <a:r>
              <a:rPr lang="en-US" sz="1200" b="0" i="0" u="none" strike="noStrike" kern="1200" baseline="0" dirty="0">
                <a:solidFill>
                  <a:schemeClr val="tx1"/>
                </a:solidFill>
                <a:latin typeface="+mn-lt"/>
                <a:ea typeface="+mn-ea"/>
                <a:cs typeface="+mn-cs"/>
              </a:rPr>
              <a:t>•Known as “good” cholesterol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3491781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Trans fats can increase your risk of coronary heart disease.</a:t>
            </a:r>
          </a:p>
          <a:p>
            <a:r>
              <a:rPr lang="en-US" dirty="0"/>
              <a:t>The rigid fat can collect in clumps in the bloodstream.</a:t>
            </a:r>
          </a:p>
          <a:p>
            <a:r>
              <a:rPr lang="en-US"/>
              <a:t>Food producers often use hydrogenated fats to give products a longer shelf life and extra flavor.</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048915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8106049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choosemyplate.gov/food-groups/oil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Fats</a:t>
            </a:r>
          </a:p>
        </p:txBody>
      </p:sp>
      <p:sp>
        <p:nvSpPr>
          <p:cNvPr id="2" name="Rectangle 1">
            <a:extLst>
              <a:ext uri="{FF2B5EF4-FFF2-40B4-BE49-F238E27FC236}">
                <a16:creationId xmlns:a16="http://schemas.microsoft.com/office/drawing/2014/main" id="{5A4381A5-7634-4032-A681-F905FC119C38}"/>
              </a:ext>
            </a:extLst>
          </p:cNvPr>
          <p:cNvSpPr/>
          <p:nvPr/>
        </p:nvSpPr>
        <p:spPr>
          <a:xfrm>
            <a:off x="4525346" y="1813373"/>
            <a:ext cx="6096000" cy="4154984"/>
          </a:xfrm>
          <a:prstGeom prst="rect">
            <a:avLst/>
          </a:prstGeom>
        </p:spPr>
        <p:txBody>
          <a:bodyPr>
            <a:spAutoFit/>
          </a:bodyPr>
          <a:lstStyle/>
          <a:p>
            <a:endParaRPr lang="en-US" sz="4400" dirty="0">
              <a:solidFill>
                <a:schemeClr val="accent2">
                  <a:lumMod val="60000"/>
                  <a:lumOff val="40000"/>
                </a:schemeClr>
              </a:solidFill>
              <a:latin typeface="Open Sans"/>
            </a:endParaRPr>
          </a:p>
          <a:p>
            <a:endParaRPr lang="en-US" sz="4400" dirty="0">
              <a:solidFill>
                <a:schemeClr val="accent2">
                  <a:lumMod val="60000"/>
                  <a:lumOff val="40000"/>
                </a:schemeClr>
              </a:solidFill>
              <a:latin typeface="Open Sans"/>
            </a:endParaRPr>
          </a:p>
          <a:p>
            <a:r>
              <a:rPr lang="en-US" sz="4400" dirty="0">
                <a:solidFill>
                  <a:schemeClr val="accent2">
                    <a:lumMod val="60000"/>
                    <a:lumOff val="40000"/>
                  </a:schemeClr>
                </a:solidFill>
                <a:latin typeface="Open Sans"/>
              </a:rPr>
              <a:t>Cholesterol </a:t>
            </a:r>
          </a:p>
          <a:p>
            <a:r>
              <a:rPr lang="en-US" sz="4400" dirty="0">
                <a:solidFill>
                  <a:schemeClr val="accent2">
                    <a:lumMod val="60000"/>
                    <a:lumOff val="40000"/>
                  </a:schemeClr>
                </a:solidFill>
                <a:latin typeface="Open Sans"/>
              </a:rPr>
              <a:t>Saturated Fats </a:t>
            </a:r>
          </a:p>
          <a:p>
            <a:r>
              <a:rPr lang="en-US" sz="4400" dirty="0">
                <a:solidFill>
                  <a:schemeClr val="accent2">
                    <a:lumMod val="60000"/>
                    <a:lumOff val="40000"/>
                  </a:schemeClr>
                </a:solidFill>
                <a:latin typeface="Open Sans"/>
              </a:rPr>
              <a:t>Unsaturated Fats </a:t>
            </a:r>
          </a:p>
          <a:p>
            <a:r>
              <a:rPr lang="en-US" sz="4400" dirty="0">
                <a:solidFill>
                  <a:schemeClr val="accent2">
                    <a:lumMod val="60000"/>
                    <a:lumOff val="40000"/>
                  </a:schemeClr>
                </a:solidFill>
                <a:latin typeface="Open Sans"/>
              </a:rPr>
              <a:t>Trans Fats </a:t>
            </a:r>
          </a:p>
        </p:txBody>
      </p:sp>
    </p:spTree>
    <p:extLst>
      <p:ext uri="{BB962C8B-B14F-4D97-AF65-F5344CB8AC3E}">
        <p14:creationId xmlns:p14="http://schemas.microsoft.com/office/powerpoint/2010/main" val="66819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Help the body absorb vitamins A, D, E, and K</a:t>
            </a:r>
          </a:p>
          <a:p>
            <a:pPr lvl="1"/>
            <a:r>
              <a:rPr lang="en-US" dirty="0"/>
              <a:t>Serve as an energy reserve</a:t>
            </a:r>
          </a:p>
          <a:p>
            <a:pPr lvl="1"/>
            <a:r>
              <a:rPr lang="en-US" dirty="0"/>
              <a:t>Cushion and protect the heart and other vital organs</a:t>
            </a:r>
          </a:p>
          <a:p>
            <a:pPr lvl="1"/>
            <a:r>
              <a:rPr lang="en-US" dirty="0"/>
              <a:t>Protect bones from injury</a:t>
            </a:r>
          </a:p>
          <a:p>
            <a:pPr lvl="1"/>
            <a:r>
              <a:rPr lang="en-US" dirty="0"/>
              <a:t>Provide insulation and warmth</a:t>
            </a:r>
          </a:p>
          <a:p>
            <a:pPr lvl="1"/>
            <a:r>
              <a:rPr lang="en-US" dirty="0"/>
              <a:t>Enhance the flavor and texture of foods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Cholesterol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Help digest fat</a:t>
            </a:r>
          </a:p>
          <a:p>
            <a:pPr lvl="2"/>
            <a:r>
              <a:rPr lang="en-US" dirty="0"/>
              <a:t>Build cells</a:t>
            </a:r>
          </a:p>
          <a:p>
            <a:pPr lvl="2"/>
            <a:r>
              <a:rPr lang="en-US" dirty="0"/>
              <a:t>Make vitamin D and some hormones</a:t>
            </a:r>
          </a:p>
        </p:txBody>
      </p:sp>
      <p:sp>
        <p:nvSpPr>
          <p:cNvPr id="4" name="Content Placeholder 3">
            <a:extLst>
              <a:ext uri="{FF2B5EF4-FFF2-40B4-BE49-F238E27FC236}">
                <a16:creationId xmlns:a16="http://schemas.microsoft.com/office/drawing/2014/main" id="{1C70C824-2AF6-4023-AC58-731C8B195952}"/>
              </a:ext>
            </a:extLst>
          </p:cNvPr>
          <p:cNvSpPr>
            <a:spLocks noGrp="1"/>
          </p:cNvSpPr>
          <p:nvPr>
            <p:ph sz="half" idx="10"/>
          </p:nvPr>
        </p:nvSpPr>
        <p:spPr/>
        <p:txBody>
          <a:bodyPr/>
          <a:lstStyle/>
          <a:p>
            <a:pPr lvl="1"/>
            <a:r>
              <a:rPr lang="en-US" dirty="0"/>
              <a:t>Food Sources</a:t>
            </a:r>
          </a:p>
          <a:p>
            <a:pPr lvl="2"/>
            <a:r>
              <a:rPr lang="en-US" dirty="0"/>
              <a:t>Fatty meat and poultry</a:t>
            </a:r>
          </a:p>
          <a:p>
            <a:pPr lvl="2"/>
            <a:r>
              <a:rPr lang="en-US" dirty="0"/>
              <a:t>Egg yolks</a:t>
            </a:r>
          </a:p>
          <a:p>
            <a:pPr lvl="2"/>
            <a:r>
              <a:rPr lang="en-US" dirty="0"/>
              <a:t>Liver and other organ meats</a:t>
            </a:r>
          </a:p>
          <a:p>
            <a:pPr lvl="2"/>
            <a:r>
              <a:rPr lang="en-US" dirty="0"/>
              <a:t>Shrimp and squid</a:t>
            </a:r>
          </a:p>
        </p:txBody>
      </p:sp>
    </p:spTree>
    <p:extLst>
      <p:ext uri="{BB962C8B-B14F-4D97-AF65-F5344CB8AC3E}">
        <p14:creationId xmlns:p14="http://schemas.microsoft.com/office/powerpoint/2010/main" val="145920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Saturated Fats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Raise the level of LDL cholesterol</a:t>
            </a:r>
          </a:p>
        </p:txBody>
      </p:sp>
      <p:sp>
        <p:nvSpPr>
          <p:cNvPr id="4" name="Content Placeholder 3">
            <a:extLst>
              <a:ext uri="{FF2B5EF4-FFF2-40B4-BE49-F238E27FC236}">
                <a16:creationId xmlns:a16="http://schemas.microsoft.com/office/drawing/2014/main" id="{1C70C824-2AF6-4023-AC58-731C8B195952}"/>
              </a:ext>
            </a:extLst>
          </p:cNvPr>
          <p:cNvSpPr>
            <a:spLocks noGrp="1"/>
          </p:cNvSpPr>
          <p:nvPr>
            <p:ph sz="half" idx="10"/>
          </p:nvPr>
        </p:nvSpPr>
        <p:spPr/>
        <p:txBody>
          <a:bodyPr/>
          <a:lstStyle/>
          <a:p>
            <a:pPr lvl="1"/>
            <a:r>
              <a:rPr lang="en-US" dirty="0"/>
              <a:t>Food Sources</a:t>
            </a:r>
          </a:p>
          <a:p>
            <a:pPr lvl="2"/>
            <a:r>
              <a:rPr lang="en-US" dirty="0"/>
              <a:t>Fatty meat</a:t>
            </a:r>
          </a:p>
          <a:p>
            <a:pPr lvl="2"/>
            <a:r>
              <a:rPr lang="en-US" dirty="0"/>
              <a:t>Poultry skin</a:t>
            </a:r>
          </a:p>
          <a:p>
            <a:pPr lvl="2"/>
            <a:r>
              <a:rPr lang="en-US" dirty="0"/>
              <a:t>Whole-milk products</a:t>
            </a:r>
          </a:p>
          <a:p>
            <a:pPr lvl="2"/>
            <a:r>
              <a:rPr lang="en-US" dirty="0"/>
              <a:t>Tropical oils</a:t>
            </a:r>
          </a:p>
          <a:p>
            <a:pPr lvl="3"/>
            <a:r>
              <a:rPr lang="en-US" dirty="0"/>
              <a:t>Coconut oil</a:t>
            </a:r>
          </a:p>
          <a:p>
            <a:pPr lvl="3"/>
            <a:r>
              <a:rPr lang="en-US" dirty="0"/>
              <a:t>Palm oil</a:t>
            </a:r>
          </a:p>
          <a:p>
            <a:pPr lvl="3"/>
            <a:r>
              <a:rPr lang="en-US" dirty="0"/>
              <a:t>Palm kernel oil</a:t>
            </a:r>
          </a:p>
        </p:txBody>
      </p:sp>
    </p:spTree>
    <p:extLst>
      <p:ext uri="{BB962C8B-B14F-4D97-AF65-F5344CB8AC3E}">
        <p14:creationId xmlns:p14="http://schemas.microsoft.com/office/powerpoint/2010/main" val="341636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Unsaturated Fats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Polyunsaturated Fat</a:t>
            </a:r>
          </a:p>
          <a:p>
            <a:pPr lvl="2"/>
            <a:r>
              <a:rPr lang="en-US" dirty="0"/>
              <a:t>May help lower cholesterol levels</a:t>
            </a:r>
          </a:p>
        </p:txBody>
      </p:sp>
      <p:sp>
        <p:nvSpPr>
          <p:cNvPr id="4" name="Content Placeholder 3">
            <a:extLst>
              <a:ext uri="{FF2B5EF4-FFF2-40B4-BE49-F238E27FC236}">
                <a16:creationId xmlns:a16="http://schemas.microsoft.com/office/drawing/2014/main" id="{1C70C824-2AF6-4023-AC58-731C8B195952}"/>
              </a:ext>
            </a:extLst>
          </p:cNvPr>
          <p:cNvSpPr>
            <a:spLocks noGrp="1"/>
          </p:cNvSpPr>
          <p:nvPr>
            <p:ph sz="half" idx="10"/>
          </p:nvPr>
        </p:nvSpPr>
        <p:spPr/>
        <p:txBody>
          <a:bodyPr/>
          <a:lstStyle/>
          <a:p>
            <a:pPr lvl="1"/>
            <a:r>
              <a:rPr lang="en-US" dirty="0"/>
              <a:t>Food Sources</a:t>
            </a:r>
          </a:p>
          <a:p>
            <a:pPr lvl="2"/>
            <a:r>
              <a:rPr lang="en-US" dirty="0"/>
              <a:t>Vegetable oils</a:t>
            </a:r>
          </a:p>
          <a:p>
            <a:pPr lvl="2"/>
            <a:r>
              <a:rPr lang="en-US" dirty="0"/>
              <a:t>Corn oil</a:t>
            </a:r>
          </a:p>
          <a:p>
            <a:pPr lvl="2"/>
            <a:r>
              <a:rPr lang="en-US" dirty="0"/>
              <a:t>Soybean oil</a:t>
            </a:r>
          </a:p>
          <a:p>
            <a:pPr lvl="2"/>
            <a:r>
              <a:rPr lang="en-US" dirty="0"/>
              <a:t>Safflower oil</a:t>
            </a:r>
          </a:p>
          <a:p>
            <a:pPr lvl="2"/>
            <a:r>
              <a:rPr lang="en-US" dirty="0"/>
              <a:t>Seafood</a:t>
            </a:r>
          </a:p>
        </p:txBody>
      </p:sp>
    </p:spTree>
    <p:extLst>
      <p:ext uri="{BB962C8B-B14F-4D97-AF65-F5344CB8AC3E}">
        <p14:creationId xmlns:p14="http://schemas.microsoft.com/office/powerpoint/2010/main" val="3375133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Unsaturated Fats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Monounsaturated Fat</a:t>
            </a:r>
          </a:p>
          <a:p>
            <a:pPr lvl="2"/>
            <a:r>
              <a:rPr lang="en-US" dirty="0"/>
              <a:t>Appear to lower LDL cholesterol levels</a:t>
            </a:r>
          </a:p>
          <a:p>
            <a:pPr lvl="2"/>
            <a:r>
              <a:rPr lang="en-US" dirty="0"/>
              <a:t>Raise HDL cholesterol</a:t>
            </a:r>
          </a:p>
        </p:txBody>
      </p:sp>
      <p:sp>
        <p:nvSpPr>
          <p:cNvPr id="4" name="Content Placeholder 3">
            <a:extLst>
              <a:ext uri="{FF2B5EF4-FFF2-40B4-BE49-F238E27FC236}">
                <a16:creationId xmlns:a16="http://schemas.microsoft.com/office/drawing/2014/main" id="{1C70C824-2AF6-4023-AC58-731C8B195952}"/>
              </a:ext>
            </a:extLst>
          </p:cNvPr>
          <p:cNvSpPr>
            <a:spLocks noGrp="1"/>
          </p:cNvSpPr>
          <p:nvPr>
            <p:ph sz="half" idx="10"/>
          </p:nvPr>
        </p:nvSpPr>
        <p:spPr/>
        <p:txBody>
          <a:bodyPr/>
          <a:lstStyle/>
          <a:p>
            <a:pPr lvl="1"/>
            <a:r>
              <a:rPr lang="en-US" dirty="0"/>
              <a:t>Food Sources</a:t>
            </a:r>
          </a:p>
          <a:p>
            <a:pPr lvl="2"/>
            <a:r>
              <a:rPr lang="en-US" dirty="0"/>
              <a:t>Olives</a:t>
            </a:r>
          </a:p>
          <a:p>
            <a:pPr lvl="2"/>
            <a:r>
              <a:rPr lang="en-US" dirty="0"/>
              <a:t>Olive oil</a:t>
            </a:r>
          </a:p>
          <a:p>
            <a:pPr lvl="2"/>
            <a:r>
              <a:rPr lang="en-US" dirty="0"/>
              <a:t>Avocados</a:t>
            </a:r>
          </a:p>
          <a:p>
            <a:pPr lvl="2"/>
            <a:r>
              <a:rPr lang="en-US" dirty="0"/>
              <a:t>Nuts</a:t>
            </a:r>
          </a:p>
          <a:p>
            <a:pPr lvl="2"/>
            <a:r>
              <a:rPr lang="en-US" dirty="0"/>
              <a:t>Peanut oil</a:t>
            </a:r>
          </a:p>
          <a:p>
            <a:pPr lvl="2"/>
            <a:r>
              <a:rPr lang="en-US" dirty="0"/>
              <a:t>Canola oil</a:t>
            </a:r>
          </a:p>
        </p:txBody>
      </p:sp>
    </p:spTree>
    <p:extLst>
      <p:ext uri="{BB962C8B-B14F-4D97-AF65-F5344CB8AC3E}">
        <p14:creationId xmlns:p14="http://schemas.microsoft.com/office/powerpoint/2010/main" val="381702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Trans Fats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Functions</a:t>
            </a:r>
          </a:p>
          <a:p>
            <a:pPr lvl="2"/>
            <a:r>
              <a:rPr lang="en-US" dirty="0"/>
              <a:t>Is hydrogenated</a:t>
            </a:r>
          </a:p>
          <a:p>
            <a:pPr lvl="2"/>
            <a:r>
              <a:rPr lang="en-US" dirty="0"/>
              <a:t>Turn vegetable oil into solids</a:t>
            </a:r>
          </a:p>
          <a:p>
            <a:pPr lvl="2"/>
            <a:r>
              <a:rPr lang="en-US" dirty="0"/>
              <a:t>Allow for longer shelf life</a:t>
            </a:r>
          </a:p>
          <a:p>
            <a:pPr lvl="2"/>
            <a:r>
              <a:rPr lang="en-US" dirty="0"/>
              <a:t>Extra flavor</a:t>
            </a:r>
          </a:p>
          <a:p>
            <a:pPr lvl="2"/>
            <a:r>
              <a:rPr lang="en-US" dirty="0"/>
              <a:t>Increase LDL cholesterol</a:t>
            </a:r>
          </a:p>
        </p:txBody>
      </p:sp>
      <p:sp>
        <p:nvSpPr>
          <p:cNvPr id="4" name="Content Placeholder 3">
            <a:extLst>
              <a:ext uri="{FF2B5EF4-FFF2-40B4-BE49-F238E27FC236}">
                <a16:creationId xmlns:a16="http://schemas.microsoft.com/office/drawing/2014/main" id="{1C70C824-2AF6-4023-AC58-731C8B195952}"/>
              </a:ext>
            </a:extLst>
          </p:cNvPr>
          <p:cNvSpPr>
            <a:spLocks noGrp="1"/>
          </p:cNvSpPr>
          <p:nvPr>
            <p:ph sz="half" idx="10"/>
          </p:nvPr>
        </p:nvSpPr>
        <p:spPr/>
        <p:txBody>
          <a:bodyPr/>
          <a:lstStyle/>
          <a:p>
            <a:pPr lvl="1"/>
            <a:r>
              <a:rPr lang="en-US" dirty="0"/>
              <a:t>Food Sources</a:t>
            </a:r>
          </a:p>
          <a:p>
            <a:pPr lvl="2"/>
            <a:r>
              <a:rPr lang="en-US" dirty="0"/>
              <a:t>Shortening</a:t>
            </a:r>
          </a:p>
          <a:p>
            <a:pPr lvl="2"/>
            <a:r>
              <a:rPr lang="en-US" dirty="0"/>
              <a:t>Margarines</a:t>
            </a:r>
          </a:p>
          <a:p>
            <a:pPr lvl="2"/>
            <a:r>
              <a:rPr lang="en-US" dirty="0"/>
              <a:t>Salad dressings</a:t>
            </a:r>
          </a:p>
          <a:p>
            <a:pPr lvl="2"/>
            <a:r>
              <a:rPr lang="en-US" dirty="0"/>
              <a:t>Crackers</a:t>
            </a:r>
          </a:p>
          <a:p>
            <a:pPr lvl="2"/>
            <a:r>
              <a:rPr lang="en-US" dirty="0"/>
              <a:t>Snack foods</a:t>
            </a:r>
          </a:p>
          <a:p>
            <a:pPr lvl="2"/>
            <a:r>
              <a:rPr lang="en-US" dirty="0"/>
              <a:t>Baked goods</a:t>
            </a:r>
          </a:p>
          <a:p>
            <a:pPr lvl="2"/>
            <a:r>
              <a:rPr lang="en-US" dirty="0"/>
              <a:t>Fast foods</a:t>
            </a:r>
          </a:p>
          <a:p>
            <a:pPr lvl="2"/>
            <a:r>
              <a:rPr lang="en-US" dirty="0"/>
              <a:t>Convenience foods</a:t>
            </a:r>
          </a:p>
        </p:txBody>
      </p:sp>
    </p:spTree>
    <p:extLst>
      <p:ext uri="{BB962C8B-B14F-4D97-AF65-F5344CB8AC3E}">
        <p14:creationId xmlns:p14="http://schemas.microsoft.com/office/powerpoint/2010/main" val="3928334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Textbooks:</a:t>
            </a:r>
          </a:p>
          <a:p>
            <a:pPr lvl="2"/>
            <a:r>
              <a:rPr lang="en-US" sz="2000" dirty="0" err="1"/>
              <a:t>Duyff</a:t>
            </a:r>
            <a:r>
              <a:rPr lang="en-US" sz="2000" dirty="0"/>
              <a:t>, R. L. (2010). Food, nutrition &amp; wellness. Columbus, OH: Glencoe/McGraw-Hill.</a:t>
            </a:r>
          </a:p>
          <a:p>
            <a:pPr lvl="2"/>
            <a:r>
              <a:rPr lang="en-US" sz="2000" dirty="0" err="1"/>
              <a:t>Kowtaluk</a:t>
            </a:r>
            <a:r>
              <a:rPr lang="en-US" sz="2000" dirty="0"/>
              <a:t>, H. (2010) Food for today. Columbus, OH: Glencoe/McGraw-Hill.</a:t>
            </a:r>
          </a:p>
          <a:p>
            <a:pPr lvl="2"/>
            <a:r>
              <a:rPr lang="en-US" sz="2000" dirty="0"/>
              <a:t>Weixel, S., &amp; </a:t>
            </a:r>
            <a:r>
              <a:rPr lang="en-US" sz="2000" dirty="0" err="1"/>
              <a:t>Wempen</a:t>
            </a:r>
            <a:r>
              <a:rPr lang="en-US" sz="2000" dirty="0"/>
              <a:t>, F. (2010). Food &amp; nutrition and you. Upper Saddle River, NJ: Pearson/Prentice Hall.</a:t>
            </a:r>
          </a:p>
          <a:p>
            <a:pPr lvl="1"/>
            <a:r>
              <a:rPr lang="en-US" sz="2000" dirty="0"/>
              <a:t>Website:</a:t>
            </a:r>
          </a:p>
          <a:p>
            <a:pPr lvl="2"/>
            <a:r>
              <a:rPr lang="en-US" sz="2000" dirty="0"/>
              <a:t>U.S. Department of Agriculture.</a:t>
            </a:r>
            <a:br>
              <a:rPr lang="en-US" sz="2000" dirty="0"/>
            </a:br>
            <a:r>
              <a:rPr lang="en-US" sz="2000" dirty="0"/>
              <a:t>ChooseMyPlate.gov Website. Washington, DC. Oils.</a:t>
            </a:r>
            <a:br>
              <a:rPr lang="en-US" sz="2000" dirty="0"/>
            </a:br>
            <a:r>
              <a:rPr lang="en-US" sz="2000" dirty="0">
                <a:hlinkClick r:id="rId3"/>
              </a:rPr>
              <a:t>http://www.choosemyplate.gov/food-groups/oils.html</a:t>
            </a:r>
            <a:br>
              <a:rPr lang="en-US" sz="2000" dirty="0"/>
            </a:br>
            <a:r>
              <a:rPr lang="en-US" sz="2000" dirty="0"/>
              <a:t>Accessed December, 2012.</a:t>
            </a:r>
          </a:p>
        </p:txBody>
      </p:sp>
    </p:spTree>
    <p:extLst>
      <p:ext uri="{BB962C8B-B14F-4D97-AF65-F5344CB8AC3E}">
        <p14:creationId xmlns:p14="http://schemas.microsoft.com/office/powerpoint/2010/main" val="62441168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50</TotalTime>
  <Words>437</Words>
  <Application>Microsoft Office PowerPoint</Application>
  <PresentationFormat>Widescreen</PresentationFormat>
  <Paragraphs>103</Paragraphs>
  <Slides>9</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Fats</vt:lpstr>
      <vt:lpstr>PowerPoint Presentation</vt:lpstr>
      <vt:lpstr>Fats</vt:lpstr>
      <vt:lpstr>Cholesterol</vt:lpstr>
      <vt:lpstr>Saturated Fats</vt:lpstr>
      <vt:lpstr>Unsaturated Fats</vt:lpstr>
      <vt:lpstr>Unsaturated Fats</vt:lpstr>
      <vt:lpstr>Trans Fats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2018-01-04T20:56:31Z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