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handoutMasterIdLst>
    <p:handoutMasterId r:id="rId27"/>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4434" autoAdjust="0"/>
  </p:normalViewPr>
  <p:slideViewPr>
    <p:cSldViewPr snapToGrid="0">
      <p:cViewPr>
        <p:scale>
          <a:sx n="50" d="100"/>
          <a:sy n="50" d="100"/>
        </p:scale>
        <p:origin x="130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23-Nov-17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23-Nov-17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recommended</a:t>
            </a:r>
            <a:r>
              <a:rPr lang="en-US" baseline="0" dirty="0"/>
              <a:t> to check these websites before traveling out of the country.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6156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mn-ea"/>
                <a:cs typeface="+mn-cs"/>
              </a:rPr>
              <a:t>STEP</a:t>
            </a:r>
            <a:r>
              <a:rPr lang="en-US" sz="1200" b="1" kern="1200" baseline="0" dirty="0">
                <a:solidFill>
                  <a:schemeClr val="tx1"/>
                </a:solidFill>
                <a:latin typeface="Arial" charset="0"/>
                <a:ea typeface="+mn-ea"/>
                <a:cs typeface="+mn-cs"/>
              </a:rPr>
              <a:t> - </a:t>
            </a:r>
            <a:r>
              <a:rPr lang="en-US" sz="1200" b="1" kern="1200" dirty="0">
                <a:solidFill>
                  <a:schemeClr val="tx1"/>
                </a:solidFill>
                <a:latin typeface="Arial" charset="0"/>
                <a:ea typeface="+mn-ea"/>
                <a:cs typeface="+mn-cs"/>
              </a:rPr>
              <a:t>Smart Traveler Enrollment Program</a:t>
            </a:r>
          </a:p>
          <a:p>
            <a:r>
              <a:rPr lang="en-US" sz="1200" kern="1200" dirty="0">
                <a:solidFill>
                  <a:schemeClr val="tx1"/>
                </a:solidFill>
                <a:latin typeface="Arial" charset="0"/>
                <a:ea typeface="+mn-ea"/>
                <a:cs typeface="+mn-cs"/>
              </a:rPr>
              <a:t>A free service to allow U. S. citizens</a:t>
            </a:r>
            <a:r>
              <a:rPr lang="en-US" sz="1200" kern="1200" baseline="0" dirty="0">
                <a:solidFill>
                  <a:schemeClr val="tx1"/>
                </a:solidFill>
                <a:latin typeface="Arial" charset="0"/>
                <a:ea typeface="+mn-ea"/>
                <a:cs typeface="+mn-cs"/>
              </a:rPr>
              <a:t> and nationals traveling abroad to enroll their trip with the nearest U. S. Embassy or Consulate.</a:t>
            </a:r>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https://step.state.gov/step/</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22268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a:t>
            </a:r>
            <a:r>
              <a:rPr lang="en-US" baseline="0" dirty="0"/>
              <a:t> Department of State is the official source for information on travel requirements for U.S. citizens who wish to travel abroad. </a:t>
            </a:r>
          </a:p>
          <a:p>
            <a:endParaRPr lang="en-US" baseline="0" dirty="0"/>
          </a:p>
          <a:p>
            <a:r>
              <a:rPr lang="en-US" sz="1200" b="1" dirty="0" err="1"/>
              <a:t>Travel.State.Gov</a:t>
            </a:r>
            <a:endParaRPr lang="en-US" sz="1200" b="1" dirty="0"/>
          </a:p>
          <a:p>
            <a:r>
              <a:rPr lang="en-US" sz="1200" dirty="0"/>
              <a:t>U.S. Department of State - Bureau of Consular Affairs</a:t>
            </a:r>
          </a:p>
          <a:p>
            <a:r>
              <a:rPr lang="en-US" sz="1200" dirty="0"/>
              <a:t>Safety. Security. Service. Our highest priority is to protect the lives and interests of U.S. citizens overseas.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5009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a:t>
            </a:r>
            <a:r>
              <a:rPr lang="en-US" baseline="0" dirty="0"/>
              <a:t> the U.S. Department of State includes all of the topics. </a:t>
            </a:r>
          </a:p>
          <a:p>
            <a:endParaRPr lang="en-US" baseline="0" dirty="0"/>
          </a:p>
          <a:p>
            <a:r>
              <a:rPr lang="en-US" baseline="0" dirty="0"/>
              <a:t>Travelers need to know this information before they visit a foreign country.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948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Click</a:t>
            </a:r>
            <a:r>
              <a:rPr lang="en-US" b="0" i="0" baseline="0" dirty="0"/>
              <a:t> on hyperlink to view video:</a:t>
            </a:r>
            <a:endParaRPr lang="en-US" b="0" i="0" dirty="0"/>
          </a:p>
          <a:p>
            <a:r>
              <a:rPr lang="en-US" b="1" dirty="0"/>
              <a:t>A Recipe for Applying in Person for a U.S. Passport</a:t>
            </a:r>
          </a:p>
          <a:p>
            <a:r>
              <a:rPr lang="en-US" dirty="0"/>
              <a:t>Applying in person for a U.S. passport is as easy as following a recipe. With this step by step video guide, we give you all of the ingredients you’ll need to make a passport so you can get out and enjoy a tasty, travel treat!</a:t>
            </a:r>
          </a:p>
          <a:p>
            <a:r>
              <a:rPr lang="en-US" dirty="0"/>
              <a:t>https://youtu.be/SDeJqRyL3JY</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7956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83334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50975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03226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71089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56137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What is quality?</a:t>
            </a:r>
          </a:p>
          <a:p>
            <a:r>
              <a:rPr lang="en-US" dirty="0">
                <a:effectLst/>
              </a:rPr>
              <a:t>Quality is</a:t>
            </a:r>
            <a:r>
              <a:rPr lang="en-US" baseline="0" dirty="0">
                <a:effectLst/>
              </a:rPr>
              <a:t> </a:t>
            </a:r>
            <a:r>
              <a:rPr lang="en-US" dirty="0">
                <a:effectLst/>
              </a:rPr>
              <a:t>a high level of value or excellence.</a:t>
            </a: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Quality</a:t>
            </a:r>
            <a:r>
              <a:rPr lang="en-US" baseline="0" dirty="0"/>
              <a:t> control is a system for verifying and maintaining a desired level of quality in an existing product or service by careful planning, use of proper equipment, continued inspection and corrective action as required.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Arial" charset="0"/>
                <a:ea typeface="+mn-ea"/>
                <a:cs typeface="+mn-cs"/>
              </a:rPr>
              <a:t>Special government organizations set up for a specific purpose such as the management of resources, financial oversight of industries or national security issues.</a:t>
            </a:r>
            <a:br>
              <a:rPr lang="en-US" sz="1200" u="none" strike="noStrike" kern="1200" dirty="0">
                <a:solidFill>
                  <a:schemeClr val="tx1"/>
                </a:solidFill>
                <a:effectLst/>
                <a:latin typeface="Arial" charset="0"/>
                <a:ea typeface="+mn-ea"/>
                <a:cs typeface="+mn-cs"/>
              </a:rPr>
            </a:br>
            <a:br>
              <a:rPr lang="en-US" sz="1200" u="none" strike="noStrike" kern="1200" dirty="0">
                <a:solidFill>
                  <a:schemeClr val="tx1"/>
                </a:solidFill>
                <a:effectLst/>
                <a:latin typeface="Arial" charset="0"/>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78714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name the agencies?</a:t>
            </a:r>
          </a:p>
          <a:p>
            <a:endParaRPr lang="en-US" dirty="0"/>
          </a:p>
          <a:p>
            <a:r>
              <a:rPr lang="en-US" dirty="0"/>
              <a:t>Agencies that oversee</a:t>
            </a:r>
            <a:r>
              <a:rPr lang="en-US" baseline="0" dirty="0"/>
              <a:t> the travel and tourism industry include:</a:t>
            </a:r>
          </a:p>
          <a:p>
            <a:pPr marL="171450" indent="-171450">
              <a:buFont typeface="Arial" panose="020B0604020202020204" pitchFamily="34" charset="0"/>
              <a:buChar char="•"/>
            </a:pPr>
            <a:r>
              <a:rPr lang="en-US" baseline="0" dirty="0"/>
              <a:t>CBP – U. S. Customs and Border Protection</a:t>
            </a:r>
          </a:p>
          <a:p>
            <a:pPr marL="171450" indent="-171450">
              <a:buFont typeface="Arial" panose="020B0604020202020204" pitchFamily="34" charset="0"/>
              <a:buChar char="•"/>
            </a:pPr>
            <a:r>
              <a:rPr lang="en-US" baseline="0" dirty="0"/>
              <a:t>CDC – Centers for Disease Control and Prevention</a:t>
            </a:r>
          </a:p>
          <a:p>
            <a:pPr marL="171450" indent="-171450">
              <a:buFont typeface="Arial" panose="020B0604020202020204" pitchFamily="34" charset="0"/>
              <a:buChar char="•"/>
            </a:pPr>
            <a:r>
              <a:rPr lang="en-US" baseline="0" dirty="0"/>
              <a:t>DHS – Department of Homeland Security</a:t>
            </a:r>
          </a:p>
          <a:p>
            <a:pPr marL="171450" indent="-171450">
              <a:buFont typeface="Arial" panose="020B0604020202020204" pitchFamily="34" charset="0"/>
              <a:buChar char="•"/>
            </a:pPr>
            <a:r>
              <a:rPr lang="en-US" baseline="0" dirty="0"/>
              <a:t>DOT – Department of Transportation</a:t>
            </a:r>
          </a:p>
          <a:p>
            <a:pPr marL="171450" indent="-171450">
              <a:buFont typeface="Arial" panose="020B0604020202020204" pitchFamily="34" charset="0"/>
              <a:buChar char="•"/>
            </a:pPr>
            <a:r>
              <a:rPr lang="en-US" baseline="0" dirty="0"/>
              <a:t>EPA – Environmental Protection Agency</a:t>
            </a:r>
          </a:p>
          <a:p>
            <a:pPr marL="171450" indent="-171450">
              <a:buFont typeface="Arial" panose="020B0604020202020204" pitchFamily="34" charset="0"/>
              <a:buChar char="•"/>
            </a:pPr>
            <a:r>
              <a:rPr lang="en-US" baseline="0" dirty="0"/>
              <a:t>FAA – Federal Aviation Administration</a:t>
            </a:r>
          </a:p>
          <a:p>
            <a:pPr marL="171450" indent="-171450">
              <a:buFont typeface="Arial" panose="020B0604020202020204" pitchFamily="34" charset="0"/>
              <a:buChar char="•"/>
            </a:pPr>
            <a:r>
              <a:rPr lang="en-US" baseline="0" dirty="0"/>
              <a:t>FDA – Food and Drug Administration</a:t>
            </a:r>
          </a:p>
          <a:p>
            <a:pPr marL="171450" indent="-171450">
              <a:buFont typeface="Arial" panose="020B0604020202020204" pitchFamily="34" charset="0"/>
              <a:buChar char="•"/>
            </a:pPr>
            <a:r>
              <a:rPr lang="en-US" baseline="0" dirty="0"/>
              <a:t>FEMA – Federal Emergency Management Agency</a:t>
            </a:r>
          </a:p>
          <a:p>
            <a:pPr marL="171450" indent="-171450">
              <a:buFont typeface="Arial" panose="020B0604020202020204" pitchFamily="34" charset="0"/>
              <a:buChar char="•"/>
            </a:pPr>
            <a:r>
              <a:rPr lang="en-US" baseline="0" dirty="0"/>
              <a:t>FBI – Federal Bureau of Investigation</a:t>
            </a:r>
          </a:p>
          <a:p>
            <a:pPr marL="171450" indent="-171450">
              <a:buFont typeface="Arial" panose="020B0604020202020204" pitchFamily="34" charset="0"/>
              <a:buChar char="•"/>
            </a:pPr>
            <a:r>
              <a:rPr lang="en-US" baseline="0" dirty="0"/>
              <a:t>FMC – Federal Maritime Commission </a:t>
            </a:r>
          </a:p>
          <a:p>
            <a:pPr marL="171450" indent="-171450">
              <a:buFont typeface="Arial" panose="020B0604020202020204" pitchFamily="34" charset="0"/>
              <a:buChar char="•"/>
            </a:pPr>
            <a:r>
              <a:rPr lang="en-US" baseline="0" dirty="0"/>
              <a:t>ICE – U. S. Immigration and Customs Enforcement Administration</a:t>
            </a:r>
          </a:p>
          <a:p>
            <a:pPr marL="171450" indent="-171450">
              <a:buFont typeface="Arial" panose="020B0604020202020204" pitchFamily="34" charset="0"/>
              <a:buChar char="•"/>
            </a:pPr>
            <a:r>
              <a:rPr lang="en-US" baseline="0" dirty="0"/>
              <a:t>NSA – National Security Agency</a:t>
            </a:r>
          </a:p>
          <a:p>
            <a:pPr marL="171450" indent="-171450">
              <a:buFont typeface="Arial" panose="020B0604020202020204" pitchFamily="34" charset="0"/>
              <a:buChar char="•"/>
            </a:pPr>
            <a:r>
              <a:rPr lang="en-US" baseline="0" dirty="0"/>
              <a:t>OSHA – Occupational Safety and Health Administration</a:t>
            </a:r>
          </a:p>
          <a:p>
            <a:pPr marL="171450" indent="-171450">
              <a:buFont typeface="Arial" panose="020B0604020202020204" pitchFamily="34" charset="0"/>
              <a:buChar char="•"/>
            </a:pPr>
            <a:r>
              <a:rPr lang="en-US" baseline="0" dirty="0"/>
              <a:t>TREASURY – U. S. Department of Treasury</a:t>
            </a:r>
          </a:p>
          <a:p>
            <a:pPr marL="171450" indent="-171450">
              <a:buFont typeface="Arial" panose="020B0604020202020204" pitchFamily="34" charset="0"/>
              <a:buChar char="•"/>
            </a:pPr>
            <a:r>
              <a:rPr lang="en-US" baseline="0" dirty="0"/>
              <a:t>TSA – Transportation Security Administration</a:t>
            </a:r>
          </a:p>
          <a:p>
            <a:pPr marL="171450" indent="-171450">
              <a:buFont typeface="Arial" panose="020B0604020202020204" pitchFamily="34" charset="0"/>
              <a:buChar char="•"/>
            </a:pPr>
            <a:r>
              <a:rPr lang="en-US" baseline="0" dirty="0"/>
              <a:t>USCG – United States Coast Guard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How do you think these agencies assist the travel and tourism industry?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Can you name any other federal agency that may assist the industry?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3570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of the</a:t>
            </a:r>
            <a:r>
              <a:rPr lang="en-US" dirty="0"/>
              <a:t> federal agencies oversee many of the required documents needed to travel abroad.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5599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countries require travelers to show</a:t>
            </a:r>
            <a:r>
              <a:rPr lang="en-US" baseline="0" dirty="0"/>
              <a:t> a passport when they enter and exit their country. </a:t>
            </a:r>
          </a:p>
          <a:p>
            <a:endParaRPr lang="en-US" baseline="0" dirty="0"/>
          </a:p>
          <a:p>
            <a:r>
              <a:rPr lang="en-US" dirty="0"/>
              <a:t>Passports</a:t>
            </a:r>
            <a:r>
              <a:rPr lang="en-US" baseline="0" dirty="0"/>
              <a:t> are a</a:t>
            </a:r>
            <a:r>
              <a:rPr lang="en-US" dirty="0"/>
              <a:t> formal document issued by an authorized official of a country to one of its citizens that is usually necessary for exit from and reentry into the country, that allows the citizen to travel in a foreign country in accordance with visa requirements and that requests protection for the citizen while abroad.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06739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Tourist card - a citizenship identity card issued to a tourist usually for a stated period of time in lieu of a passport or a visa.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7424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ffectLst/>
              </a:rPr>
              <a:t>Visas - an official mark or stamp on a passport that allows someone to enter or leave a country usually for a particular reason.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1124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Biometrics</a:t>
            </a:r>
            <a:r>
              <a:rPr lang="en-US" baseline="0" dirty="0"/>
              <a:t> is identification that is readable by computers and is more secure.</a:t>
            </a:r>
          </a:p>
          <a:p>
            <a:endParaRPr lang="en-US" baseline="0" dirty="0"/>
          </a:p>
          <a:p>
            <a:r>
              <a:rPr lang="en-US" baseline="0" dirty="0"/>
              <a:t>Have you seen anything like this?</a:t>
            </a:r>
          </a:p>
          <a:p>
            <a:endParaRPr lang="en-US" baseline="0" dirty="0"/>
          </a:p>
          <a:p>
            <a:r>
              <a:rPr lang="en-US" baseline="0" dirty="0"/>
              <a:t>Think of the new iPhones with fingerprint recognition.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147141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ep.state.gov/ste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travel.state.gov/content/travel/english.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SDeJqRyL3JY" TargetMode="External"/><Relationship Id="rId5" Type="http://schemas.openxmlformats.org/officeDocument/2006/relationships/image" Target="../media/image16.jpeg"/><Relationship Id="rId4" Type="http://schemas.openxmlformats.org/officeDocument/2006/relationships/hyperlink" Target="https://youtu.be/SDeJqRyL3J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Federal Agencies + Travel = Quality Control </a:t>
            </a:r>
          </a:p>
        </p:txBody>
      </p:sp>
      <p:sp>
        <p:nvSpPr>
          <p:cNvPr id="2" name="Rectangle 1">
            <a:extLst>
              <a:ext uri="{FF2B5EF4-FFF2-40B4-BE49-F238E27FC236}">
                <a16:creationId xmlns:a16="http://schemas.microsoft.com/office/drawing/2014/main" id="{320712C3-8C7D-4E89-8013-473A2C5D48D7}"/>
              </a:ext>
            </a:extLst>
          </p:cNvPr>
          <p:cNvSpPr/>
          <p:nvPr/>
        </p:nvSpPr>
        <p:spPr>
          <a:xfrm>
            <a:off x="4655093" y="4250174"/>
            <a:ext cx="7089867" cy="1446550"/>
          </a:xfrm>
          <a:prstGeom prst="rect">
            <a:avLst/>
          </a:prstGeom>
        </p:spPr>
        <p:txBody>
          <a:bodyPr wrap="square">
            <a:spAutoFit/>
          </a:bodyPr>
          <a:lstStyle/>
          <a:p>
            <a:r>
              <a:rPr lang="en-US" sz="4400" dirty="0">
                <a:solidFill>
                  <a:schemeClr val="accent2">
                    <a:lumMod val="60000"/>
                    <a:lumOff val="40000"/>
                  </a:schemeClr>
                </a:solidFill>
                <a:latin typeface="Open Sans"/>
              </a:rPr>
              <a:t>Travel and Tourism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Future Trends – Biometric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Unique, measurable characteristics that label or identify people</a:t>
            </a:r>
          </a:p>
          <a:p>
            <a:pPr lvl="1"/>
            <a:r>
              <a:rPr lang="en-US" dirty="0"/>
              <a:t>Examples:</a:t>
            </a:r>
          </a:p>
          <a:p>
            <a:pPr lvl="2"/>
            <a:r>
              <a:rPr lang="en-US" sz="2400" dirty="0"/>
              <a:t>Blood samples</a:t>
            </a:r>
          </a:p>
          <a:p>
            <a:pPr lvl="2"/>
            <a:r>
              <a:rPr lang="en-US" sz="2400" dirty="0"/>
              <a:t>DNA samples</a:t>
            </a:r>
          </a:p>
          <a:p>
            <a:pPr lvl="2"/>
            <a:r>
              <a:rPr lang="en-US" sz="2400" dirty="0"/>
              <a:t>Fingerprints</a:t>
            </a:r>
          </a:p>
          <a:p>
            <a:pPr lvl="2"/>
            <a:r>
              <a:rPr lang="en-US" sz="2400" dirty="0"/>
              <a:t>Iris scans</a:t>
            </a:r>
          </a:p>
          <a:p>
            <a:pPr lvl="2"/>
            <a:r>
              <a:rPr lang="en-US" sz="2400" dirty="0"/>
              <a:t>Voice recognition </a:t>
            </a:r>
          </a:p>
        </p:txBody>
      </p:sp>
      <p:pic>
        <p:nvPicPr>
          <p:cNvPr id="4" name="Content Placeholder 5">
            <a:extLst>
              <a:ext uri="{FF2B5EF4-FFF2-40B4-BE49-F238E27FC236}">
                <a16:creationId xmlns:a16="http://schemas.microsoft.com/office/drawing/2014/main" id="{62E2DD83-736F-4991-A278-94C6E6CAD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800" y="2354263"/>
            <a:ext cx="3662362" cy="3662362"/>
          </a:xfrm>
          <a:prstGeom prst="rect">
            <a:avLst/>
          </a:prstGeom>
        </p:spPr>
      </p:pic>
    </p:spTree>
    <p:extLst>
      <p:ext uri="{BB962C8B-B14F-4D97-AF65-F5344CB8AC3E}">
        <p14:creationId xmlns:p14="http://schemas.microsoft.com/office/powerpoint/2010/main" val="93362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Travel Advisories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STEP</a:t>
            </a:r>
          </a:p>
          <a:p>
            <a:pPr lvl="1"/>
            <a:r>
              <a:rPr lang="en-US" dirty="0"/>
              <a:t>U.S. Department of State</a:t>
            </a:r>
          </a:p>
        </p:txBody>
      </p:sp>
      <p:pic>
        <p:nvPicPr>
          <p:cNvPr id="4" name="Picture 3">
            <a:extLst>
              <a:ext uri="{FF2B5EF4-FFF2-40B4-BE49-F238E27FC236}">
                <a16:creationId xmlns:a16="http://schemas.microsoft.com/office/drawing/2014/main" id="{D2839644-AC1A-455C-B542-04E814177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400" y="3787579"/>
            <a:ext cx="2133600" cy="2133600"/>
          </a:xfrm>
          <a:prstGeom prst="rect">
            <a:avLst/>
          </a:prstGeom>
        </p:spPr>
      </p:pic>
    </p:spTree>
    <p:extLst>
      <p:ext uri="{BB962C8B-B14F-4D97-AF65-F5344CB8AC3E}">
        <p14:creationId xmlns:p14="http://schemas.microsoft.com/office/powerpoint/2010/main" val="165434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hlinkClick r:id="rId3"/>
              </a:rPr>
              <a:t>STEP</a:t>
            </a:r>
            <a:endParaRPr lang="en-US" dirty="0"/>
          </a:p>
        </p:txBody>
      </p:sp>
      <p:sp>
        <p:nvSpPr>
          <p:cNvPr id="4" name="TextBox 3">
            <a:extLst>
              <a:ext uri="{FF2B5EF4-FFF2-40B4-BE49-F238E27FC236}">
                <a16:creationId xmlns:a16="http://schemas.microsoft.com/office/drawing/2014/main" id="{99A4B860-A8C7-43A0-BDAA-C3C45380F352}"/>
              </a:ext>
            </a:extLst>
          </p:cNvPr>
          <p:cNvSpPr txBox="1"/>
          <p:nvPr/>
        </p:nvSpPr>
        <p:spPr>
          <a:xfrm>
            <a:off x="709534" y="1283509"/>
            <a:ext cx="1665841" cy="400110"/>
          </a:xfrm>
          <a:prstGeom prst="rect">
            <a:avLst/>
          </a:prstGeom>
          <a:noFill/>
        </p:spPr>
        <p:txBody>
          <a:bodyPr wrap="none" rtlCol="0">
            <a:spAutoFit/>
          </a:bodyPr>
          <a:lstStyle/>
          <a:p>
            <a:r>
              <a:rPr lang="en-US" sz="2000" dirty="0">
                <a:latin typeface="Open Sans"/>
              </a:rPr>
              <a:t>(click on link)</a:t>
            </a:r>
          </a:p>
        </p:txBody>
      </p:sp>
      <p:pic>
        <p:nvPicPr>
          <p:cNvPr id="7" name="Picture 6">
            <a:extLst>
              <a:ext uri="{FF2B5EF4-FFF2-40B4-BE49-F238E27FC236}">
                <a16:creationId xmlns:a16="http://schemas.microsoft.com/office/drawing/2014/main" id="{0BF4C296-C660-42F9-8015-D03802B2ABA3}"/>
              </a:ext>
            </a:extLst>
          </p:cNvPr>
          <p:cNvPicPr>
            <a:picLocks noChangeAspect="1"/>
          </p:cNvPicPr>
          <p:nvPr/>
        </p:nvPicPr>
        <p:blipFill rotWithShape="1">
          <a:blip r:embed="rId4"/>
          <a:srcRect l="22500" t="7037" r="21667" b="15185"/>
          <a:stretch/>
        </p:blipFill>
        <p:spPr>
          <a:xfrm>
            <a:off x="2895600" y="1390403"/>
            <a:ext cx="6418216" cy="5029200"/>
          </a:xfrm>
          <a:prstGeom prst="rect">
            <a:avLst/>
          </a:prstGeom>
        </p:spPr>
      </p:pic>
    </p:spTree>
    <p:extLst>
      <p:ext uri="{BB962C8B-B14F-4D97-AF65-F5344CB8AC3E}">
        <p14:creationId xmlns:p14="http://schemas.microsoft.com/office/powerpoint/2010/main" val="318830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hlinkClick r:id="rId3"/>
              </a:rPr>
              <a:t>U.S. Department of State</a:t>
            </a:r>
            <a:endParaRPr lang="en-US" dirty="0"/>
          </a:p>
        </p:txBody>
      </p:sp>
      <p:pic>
        <p:nvPicPr>
          <p:cNvPr id="6" name="Content Placeholder 4">
            <a:extLst>
              <a:ext uri="{FF2B5EF4-FFF2-40B4-BE49-F238E27FC236}">
                <a16:creationId xmlns:a16="http://schemas.microsoft.com/office/drawing/2014/main" id="{C267356C-0AA3-43CA-B393-318517A7F2B9}"/>
              </a:ext>
            </a:extLst>
          </p:cNvPr>
          <p:cNvPicPr>
            <a:picLocks noGrp="1" noChangeAspect="1"/>
          </p:cNvPicPr>
          <p:nvPr>
            <p:ph idx="1"/>
          </p:nvPr>
        </p:nvPicPr>
        <p:blipFill rotWithShape="1">
          <a:blip r:embed="rId4"/>
          <a:srcRect l="22521" t="6303" r="22521" b="8601"/>
          <a:stretch/>
        </p:blipFill>
        <p:spPr>
          <a:xfrm>
            <a:off x="3352800" y="1371600"/>
            <a:ext cx="5511800" cy="4800600"/>
          </a:xfrm>
          <a:prstGeom prst="rect">
            <a:avLst/>
          </a:prstGeom>
        </p:spPr>
      </p:pic>
      <p:sp>
        <p:nvSpPr>
          <p:cNvPr id="7" name="TextBox 6">
            <a:extLst>
              <a:ext uri="{FF2B5EF4-FFF2-40B4-BE49-F238E27FC236}">
                <a16:creationId xmlns:a16="http://schemas.microsoft.com/office/drawing/2014/main" id="{B344B75A-6B2E-4F08-9E2E-F37FF1046A0E}"/>
              </a:ext>
            </a:extLst>
          </p:cNvPr>
          <p:cNvSpPr txBox="1"/>
          <p:nvPr/>
        </p:nvSpPr>
        <p:spPr>
          <a:xfrm>
            <a:off x="709534" y="1283509"/>
            <a:ext cx="1665841" cy="400110"/>
          </a:xfrm>
          <a:prstGeom prst="rect">
            <a:avLst/>
          </a:prstGeom>
          <a:noFill/>
        </p:spPr>
        <p:txBody>
          <a:bodyPr wrap="none" rtlCol="0">
            <a:spAutoFit/>
          </a:bodyPr>
          <a:lstStyle/>
          <a:p>
            <a:r>
              <a:rPr lang="en-US" sz="2000" dirty="0">
                <a:latin typeface="Open Sans"/>
              </a:rPr>
              <a:t>(click on link)</a:t>
            </a:r>
          </a:p>
        </p:txBody>
      </p:sp>
    </p:spTree>
    <p:extLst>
      <p:ext uri="{BB962C8B-B14F-4D97-AF65-F5344CB8AC3E}">
        <p14:creationId xmlns:p14="http://schemas.microsoft.com/office/powerpoint/2010/main" val="68278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 Department of State Advisories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Information includes:</a:t>
            </a:r>
          </a:p>
          <a:p>
            <a:pPr lvl="2"/>
            <a:r>
              <a:rPr lang="en-US" sz="2400" dirty="0"/>
              <a:t>Criminal penalties and legal system</a:t>
            </a:r>
          </a:p>
          <a:p>
            <a:pPr lvl="2"/>
            <a:r>
              <a:rPr lang="en-US" sz="2400" dirty="0"/>
              <a:t>Current political environment</a:t>
            </a:r>
          </a:p>
          <a:p>
            <a:pPr lvl="2"/>
            <a:r>
              <a:rPr lang="en-US" sz="2400" dirty="0"/>
              <a:t>Entry and exit information</a:t>
            </a:r>
          </a:p>
          <a:p>
            <a:pPr lvl="2"/>
            <a:r>
              <a:rPr lang="en-US" sz="2400" dirty="0"/>
              <a:t>Medical emergencies, facilities and insurance</a:t>
            </a:r>
          </a:p>
          <a:p>
            <a:pPr lvl="2"/>
            <a:r>
              <a:rPr lang="en-US" sz="2400" dirty="0"/>
              <a:t>Safety and security</a:t>
            </a:r>
          </a:p>
          <a:p>
            <a:pPr lvl="2"/>
            <a:r>
              <a:rPr lang="en-US" sz="2400" dirty="0"/>
              <a:t>Special circumstances (weather)</a:t>
            </a:r>
          </a:p>
          <a:p>
            <a:pPr lvl="2"/>
            <a:r>
              <a:rPr lang="en-US" sz="2400" dirty="0"/>
              <a:t>Tourist attractions</a:t>
            </a:r>
          </a:p>
        </p:txBody>
      </p:sp>
      <p:pic>
        <p:nvPicPr>
          <p:cNvPr id="4" name="Content Placeholder 5">
            <a:extLst>
              <a:ext uri="{FF2B5EF4-FFF2-40B4-BE49-F238E27FC236}">
                <a16:creationId xmlns:a16="http://schemas.microsoft.com/office/drawing/2014/main" id="{9E17DD4D-E0DE-496D-8CD5-A83D667A0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900" y="2655505"/>
            <a:ext cx="3670300" cy="3084894"/>
          </a:xfrm>
          <a:prstGeom prst="rect">
            <a:avLst/>
          </a:prstGeom>
        </p:spPr>
      </p:pic>
    </p:spTree>
    <p:extLst>
      <p:ext uri="{BB962C8B-B14F-4D97-AF65-F5344CB8AC3E}">
        <p14:creationId xmlns:p14="http://schemas.microsoft.com/office/powerpoint/2010/main" val="202335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689458" y="432609"/>
            <a:ext cx="10529966" cy="876300"/>
          </a:xfrm>
        </p:spPr>
        <p:txBody>
          <a:bodyPr/>
          <a:lstStyle/>
          <a:p>
            <a:r>
              <a:rPr lang="en-US" dirty="0">
                <a:hlinkClick r:id="rId4"/>
              </a:rPr>
              <a:t>A Recipe for Applying in Person for a U.S. Passport</a:t>
            </a:r>
            <a:endParaRPr lang="en-US" dirty="0"/>
          </a:p>
        </p:txBody>
      </p:sp>
      <p:pic>
        <p:nvPicPr>
          <p:cNvPr id="4" name="SDeJqRyL3JY">
            <a:extLst>
              <a:ext uri="{FF2B5EF4-FFF2-40B4-BE49-F238E27FC236}">
                <a16:creationId xmlns:a16="http://schemas.microsoft.com/office/drawing/2014/main" id="{D072AD8A-29D6-4946-B9BA-F179A71A8DAF}"/>
              </a:ext>
            </a:extLst>
          </p:cNvPr>
          <p:cNvPicPr>
            <a:picLocks noRot="1" noChangeAspect="1"/>
          </p:cNvPicPr>
          <p:nvPr>
            <a:videoFile r:link="rId1"/>
          </p:nvPr>
        </p:nvPicPr>
        <p:blipFill rotWithShape="1">
          <a:blip r:embed="rId5"/>
          <a:srcRect l="1041" t="11098" r="5318" b="13064"/>
          <a:stretch/>
        </p:blipFill>
        <p:spPr>
          <a:xfrm>
            <a:off x="2590800" y="2335537"/>
            <a:ext cx="6651083" cy="3683454"/>
          </a:xfrm>
          <a:prstGeom prst="rect">
            <a:avLst/>
          </a:prstGeom>
        </p:spPr>
      </p:pic>
      <p:sp>
        <p:nvSpPr>
          <p:cNvPr id="7" name="TextBox 6">
            <a:extLst>
              <a:ext uri="{FF2B5EF4-FFF2-40B4-BE49-F238E27FC236}">
                <a16:creationId xmlns:a16="http://schemas.microsoft.com/office/drawing/2014/main" id="{722EC82F-56B5-42F3-85A9-537766B602D9}"/>
              </a:ext>
            </a:extLst>
          </p:cNvPr>
          <p:cNvSpPr txBox="1"/>
          <p:nvPr/>
        </p:nvSpPr>
        <p:spPr>
          <a:xfrm>
            <a:off x="582534" y="1283509"/>
            <a:ext cx="1665841" cy="400110"/>
          </a:xfrm>
          <a:prstGeom prst="rect">
            <a:avLst/>
          </a:prstGeom>
          <a:noFill/>
        </p:spPr>
        <p:txBody>
          <a:bodyPr wrap="none" rtlCol="0">
            <a:spAutoFit/>
          </a:bodyPr>
          <a:lstStyle/>
          <a:p>
            <a:r>
              <a:rPr lang="en-US" sz="2000" dirty="0">
                <a:latin typeface="Open Sans"/>
              </a:rPr>
              <a:t>(click on link)</a:t>
            </a:r>
          </a:p>
        </p:txBody>
      </p:sp>
    </p:spTree>
    <p:extLst>
      <p:ext uri="{BB962C8B-B14F-4D97-AF65-F5344CB8AC3E}">
        <p14:creationId xmlns:p14="http://schemas.microsoft.com/office/powerpoint/2010/main" val="333552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AC637-BCEA-4260-9880-B18F43827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107133"/>
            <a:ext cx="6130159" cy="4088816"/>
          </a:xfrm>
          <a:prstGeom prst="rect">
            <a:avLst/>
          </a:prstGeom>
        </p:spPr>
      </p:pic>
    </p:spTree>
    <p:extLst>
      <p:ext uri="{BB962C8B-B14F-4D97-AF65-F5344CB8AC3E}">
        <p14:creationId xmlns:p14="http://schemas.microsoft.com/office/powerpoint/2010/main" val="416292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quality control in the travel and tourism industry?</a:t>
            </a:r>
          </a:p>
          <a:p>
            <a:pPr lvl="1"/>
            <a:r>
              <a:rPr lang="en-US" dirty="0"/>
              <a:t>What do federal agencies oversee in the industry?</a:t>
            </a:r>
          </a:p>
          <a:p>
            <a:pPr lvl="1"/>
            <a:r>
              <a:rPr lang="en-US" dirty="0"/>
              <a:t>Name three federal agencies and their mission.</a:t>
            </a:r>
          </a:p>
          <a:p>
            <a:pPr lvl="1"/>
            <a:r>
              <a:rPr lang="en-US" dirty="0"/>
              <a:t>What travel documents would U.S. citizens need when they travel abroad.?</a:t>
            </a:r>
          </a:p>
          <a:p>
            <a:pPr lvl="1"/>
            <a:r>
              <a:rPr lang="en-US" dirty="0"/>
              <a:t>What future trends in travel might we eventually see?</a:t>
            </a:r>
          </a:p>
          <a:p>
            <a:pPr lvl="1"/>
            <a:r>
              <a:rPr lang="en-US" dirty="0"/>
              <a:t>Where can we find information on travel advisories?</a:t>
            </a:r>
          </a:p>
          <a:p>
            <a:pPr lvl="1"/>
            <a:r>
              <a:rPr lang="en-US" dirty="0"/>
              <a:t>How can you get a passport?</a:t>
            </a:r>
          </a:p>
        </p:txBody>
      </p:sp>
    </p:spTree>
    <p:extLst>
      <p:ext uri="{BB962C8B-B14F-4D97-AF65-F5344CB8AC3E}">
        <p14:creationId xmlns:p14="http://schemas.microsoft.com/office/powerpoint/2010/main" val="422227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3998D4D3-D2E4-4755-AF5F-C8AB434C9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614" y="1861866"/>
            <a:ext cx="5206771" cy="3134267"/>
          </a:xfrm>
          <a:prstGeom prst="rect">
            <a:avLst/>
          </a:prstGeom>
        </p:spPr>
      </p:pic>
    </p:spTree>
    <p:extLst>
      <p:ext uri="{BB962C8B-B14F-4D97-AF65-F5344CB8AC3E}">
        <p14:creationId xmlns:p14="http://schemas.microsoft.com/office/powerpoint/2010/main" val="267062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1, 3, 4, 6, 7, 8, 9, 10, 11, 14, 16, 18)</a:t>
            </a:r>
          </a:p>
          <a:p>
            <a:pPr lvl="1"/>
            <a:r>
              <a:rPr lang="en-US" sz="2000" dirty="0"/>
              <a:t>Textbooks:</a:t>
            </a:r>
          </a:p>
          <a:p>
            <a:pPr lvl="2"/>
            <a:r>
              <a:rPr lang="en-US" sz="2000" dirty="0"/>
              <a:t>Mancini, M. (2013). Access: Introduction to travel and tourism. Clifton Park, NY. Cengage Learning.</a:t>
            </a:r>
          </a:p>
          <a:p>
            <a:pPr lvl="2"/>
            <a:r>
              <a:rPr lang="en-US" sz="2000" dirty="0"/>
              <a:t>Reynolds, J. S. &amp; Chase, D. M. (2014). Hospitality services. Tinley-Park, Illinois: The </a:t>
            </a:r>
            <a:r>
              <a:rPr lang="en-US" sz="2000" dirty="0" err="1"/>
              <a:t>Goodheart</a:t>
            </a:r>
            <a:r>
              <a:rPr lang="en-US" sz="2000" dirty="0"/>
              <a:t>-Willcox Company</a:t>
            </a:r>
          </a:p>
          <a:p>
            <a:pPr lvl="1"/>
            <a:r>
              <a:rPr lang="en-US" sz="2000" dirty="0"/>
              <a:t>Websites:</a:t>
            </a:r>
          </a:p>
          <a:p>
            <a:pPr lvl="2"/>
            <a:r>
              <a:rPr lang="en-US" sz="2000" dirty="0"/>
              <a:t>STEP - Smart Traveler Enrollment Program</a:t>
            </a:r>
          </a:p>
          <a:p>
            <a:pPr marL="457200" lvl="2" indent="0">
              <a:buNone/>
            </a:pPr>
            <a:r>
              <a:rPr lang="en-US" sz="2000" dirty="0"/>
              <a:t>   A free service to allow U. S. citizens and nationals traveling abroad to enroll their trip with </a:t>
            </a:r>
          </a:p>
          <a:p>
            <a:pPr marL="457200" lvl="2" indent="0">
              <a:buNone/>
            </a:pPr>
            <a:r>
              <a:rPr lang="en-US" sz="2000" dirty="0"/>
              <a:t>   the nearest U. S. Embassy or Consulate.</a:t>
            </a:r>
          </a:p>
          <a:p>
            <a:pPr marL="457200" lvl="2" indent="0">
              <a:buNone/>
            </a:pPr>
            <a:r>
              <a:rPr lang="en-US" sz="2000" dirty="0"/>
              <a:t>   https://step.state.gov/step/</a:t>
            </a:r>
          </a:p>
        </p:txBody>
      </p:sp>
    </p:spTree>
    <p:extLst>
      <p:ext uri="{BB962C8B-B14F-4D97-AF65-F5344CB8AC3E}">
        <p14:creationId xmlns:p14="http://schemas.microsoft.com/office/powerpoint/2010/main" val="131985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err="1"/>
              <a:t>Travel.State.Gov</a:t>
            </a:r>
            <a:endParaRPr lang="en-US" sz="2000" dirty="0"/>
          </a:p>
          <a:p>
            <a:pPr marL="457200" lvl="2" indent="0">
              <a:buNone/>
            </a:pPr>
            <a:r>
              <a:rPr lang="en-US" sz="2000" dirty="0"/>
              <a:t>   U.S. Department of State - Bureau of Consular Affairs</a:t>
            </a:r>
          </a:p>
          <a:p>
            <a:pPr marL="457200" lvl="2" indent="0">
              <a:buNone/>
            </a:pPr>
            <a:r>
              <a:rPr lang="en-US" sz="2000" dirty="0"/>
              <a:t>   Safety. Security. Service. Our highest priority is to protect the lives and interests of U.S.   </a:t>
            </a:r>
          </a:p>
          <a:p>
            <a:pPr marL="457200" lvl="2" indent="0">
              <a:buNone/>
            </a:pPr>
            <a:r>
              <a:rPr lang="en-US" sz="2000" dirty="0"/>
              <a:t>   citizens overseas.</a:t>
            </a:r>
          </a:p>
          <a:p>
            <a:pPr marL="457200" lvl="2" indent="0">
              <a:buNone/>
            </a:pPr>
            <a:r>
              <a:rPr lang="en-US" sz="2000" dirty="0"/>
              <a:t>   http://travel.state.gov/content/travel/english.html</a:t>
            </a:r>
          </a:p>
          <a:p>
            <a:pPr lvl="1"/>
            <a:r>
              <a:rPr lang="en-US" sz="2000" dirty="0"/>
              <a:t>YouTube(tm):</a:t>
            </a:r>
          </a:p>
          <a:p>
            <a:pPr lvl="2"/>
            <a:r>
              <a:rPr lang="en-US" sz="2000" dirty="0"/>
              <a:t>A Recipe for Applying in Person for a U.S. Passport</a:t>
            </a:r>
          </a:p>
          <a:p>
            <a:pPr marL="457200" lvl="2" indent="0">
              <a:buNone/>
            </a:pPr>
            <a:r>
              <a:rPr lang="en-US" sz="2000" dirty="0"/>
              <a:t>   Applying in person for a U.S. passport is as easy as following a recipe. With this step by   </a:t>
            </a:r>
          </a:p>
          <a:p>
            <a:pPr marL="457200" lvl="2" indent="0">
              <a:buNone/>
            </a:pPr>
            <a:r>
              <a:rPr lang="en-US" sz="2000" dirty="0"/>
              <a:t>   step video guide, we give you all of the ingredients you’ll need to make a passport so you  </a:t>
            </a:r>
          </a:p>
          <a:p>
            <a:pPr marL="457200" lvl="2" indent="0">
              <a:buNone/>
            </a:pPr>
            <a:r>
              <a:rPr lang="en-US" sz="2000" dirty="0"/>
              <a:t>   can get out and enjoy a tasty, travel treat!</a:t>
            </a:r>
          </a:p>
          <a:p>
            <a:pPr marL="457200" lvl="2" indent="0">
              <a:buNone/>
            </a:pPr>
            <a:r>
              <a:rPr lang="en-US" sz="2000" dirty="0"/>
              <a:t>   https://youtu.be/SDeJqRyL3JY</a:t>
            </a:r>
          </a:p>
          <a:p>
            <a:pPr lvl="1"/>
            <a:endParaRPr lang="en-US" sz="2000" dirty="0"/>
          </a:p>
        </p:txBody>
      </p:sp>
    </p:spTree>
    <p:extLst>
      <p:ext uri="{BB962C8B-B14F-4D97-AF65-F5344CB8AC3E}">
        <p14:creationId xmlns:p14="http://schemas.microsoft.com/office/powerpoint/2010/main" val="233037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Quality Control</a:t>
            </a:r>
          </a:p>
        </p:txBody>
      </p:sp>
      <p:pic>
        <p:nvPicPr>
          <p:cNvPr id="6" name="Content Placeholder 3">
            <a:extLst>
              <a:ext uri="{FF2B5EF4-FFF2-40B4-BE49-F238E27FC236}">
                <a16:creationId xmlns:a16="http://schemas.microsoft.com/office/drawing/2014/main" id="{1FF7EEFC-F517-4528-93CF-D05F49C6E5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83884" y="2076538"/>
            <a:ext cx="6824231" cy="3454070"/>
          </a:xfr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Federal Agencies</a:t>
            </a:r>
          </a:p>
        </p:txBody>
      </p:sp>
      <p:pic>
        <p:nvPicPr>
          <p:cNvPr id="6" name="Content Placeholder 4">
            <a:extLst>
              <a:ext uri="{FF2B5EF4-FFF2-40B4-BE49-F238E27FC236}">
                <a16:creationId xmlns:a16="http://schemas.microsoft.com/office/drawing/2014/main" id="{4BD9DBD2-0C78-4D51-84FA-E9361768AAB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6595" y="1638300"/>
            <a:ext cx="6100404" cy="3892306"/>
          </a:xfrm>
        </p:spPr>
      </p:pic>
    </p:spTree>
    <p:extLst>
      <p:ext uri="{BB962C8B-B14F-4D97-AF65-F5344CB8AC3E}">
        <p14:creationId xmlns:p14="http://schemas.microsoft.com/office/powerpoint/2010/main" val="17537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Agency Abbreviations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CBP</a:t>
            </a:r>
          </a:p>
          <a:p>
            <a:pPr lvl="1"/>
            <a:r>
              <a:rPr lang="en-US" dirty="0"/>
              <a:t>CDC</a:t>
            </a:r>
          </a:p>
          <a:p>
            <a:pPr lvl="1"/>
            <a:r>
              <a:rPr lang="en-US" dirty="0"/>
              <a:t>DHS</a:t>
            </a:r>
          </a:p>
          <a:p>
            <a:pPr lvl="1"/>
            <a:r>
              <a:rPr lang="en-US" dirty="0"/>
              <a:t>DOT</a:t>
            </a:r>
          </a:p>
          <a:p>
            <a:pPr lvl="1"/>
            <a:r>
              <a:rPr lang="en-US" dirty="0"/>
              <a:t>EPA</a:t>
            </a:r>
          </a:p>
          <a:p>
            <a:pPr lvl="1"/>
            <a:r>
              <a:rPr lang="en-US" dirty="0"/>
              <a:t>FAA</a:t>
            </a:r>
          </a:p>
          <a:p>
            <a:pPr lvl="1"/>
            <a:r>
              <a:rPr lang="en-US" dirty="0"/>
              <a:t>FDA</a:t>
            </a:r>
          </a:p>
          <a:p>
            <a:pPr lvl="1"/>
            <a:r>
              <a:rPr lang="en-US" dirty="0"/>
              <a:t>FEMA</a:t>
            </a:r>
          </a:p>
        </p:txBody>
      </p:sp>
      <p:sp>
        <p:nvSpPr>
          <p:cNvPr id="4" name="Content Placeholder 3">
            <a:extLst>
              <a:ext uri="{FF2B5EF4-FFF2-40B4-BE49-F238E27FC236}">
                <a16:creationId xmlns:a16="http://schemas.microsoft.com/office/drawing/2014/main" id="{FF80247E-EA77-46A5-A1CA-1BD1E92E4586}"/>
              </a:ext>
            </a:extLst>
          </p:cNvPr>
          <p:cNvSpPr>
            <a:spLocks noGrp="1"/>
          </p:cNvSpPr>
          <p:nvPr>
            <p:ph sz="half" idx="10"/>
          </p:nvPr>
        </p:nvSpPr>
        <p:spPr/>
        <p:txBody>
          <a:bodyPr/>
          <a:lstStyle/>
          <a:p>
            <a:pPr lvl="1"/>
            <a:r>
              <a:rPr lang="en-US" dirty="0"/>
              <a:t>FBI</a:t>
            </a:r>
          </a:p>
          <a:p>
            <a:pPr lvl="1"/>
            <a:r>
              <a:rPr lang="en-US" dirty="0"/>
              <a:t>FMC</a:t>
            </a:r>
          </a:p>
          <a:p>
            <a:pPr lvl="1"/>
            <a:r>
              <a:rPr lang="en-US" dirty="0"/>
              <a:t>ICE</a:t>
            </a:r>
          </a:p>
          <a:p>
            <a:pPr lvl="1"/>
            <a:r>
              <a:rPr lang="en-US" dirty="0"/>
              <a:t>NSA</a:t>
            </a:r>
          </a:p>
          <a:p>
            <a:pPr lvl="1"/>
            <a:r>
              <a:rPr lang="en-US" dirty="0"/>
              <a:t>OSHA</a:t>
            </a:r>
          </a:p>
          <a:p>
            <a:pPr lvl="1"/>
            <a:r>
              <a:rPr lang="en-US" dirty="0"/>
              <a:t>Treasury</a:t>
            </a:r>
          </a:p>
          <a:p>
            <a:pPr lvl="1"/>
            <a:r>
              <a:rPr lang="en-US" dirty="0"/>
              <a:t>TSA</a:t>
            </a:r>
          </a:p>
          <a:p>
            <a:pPr lvl="1"/>
            <a:r>
              <a:rPr lang="en-US" dirty="0"/>
              <a:t>USCG</a:t>
            </a:r>
          </a:p>
        </p:txBody>
      </p:sp>
    </p:spTree>
    <p:extLst>
      <p:ext uri="{BB962C8B-B14F-4D97-AF65-F5344CB8AC3E}">
        <p14:creationId xmlns:p14="http://schemas.microsoft.com/office/powerpoint/2010/main" val="180958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Travel Documents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Passports</a:t>
            </a:r>
          </a:p>
          <a:p>
            <a:pPr lvl="1"/>
            <a:r>
              <a:rPr lang="en-US" dirty="0"/>
              <a:t>Tourist Cards</a:t>
            </a:r>
          </a:p>
          <a:p>
            <a:pPr lvl="1"/>
            <a:r>
              <a:rPr lang="en-US" dirty="0"/>
              <a:t>Visas</a:t>
            </a:r>
          </a:p>
          <a:p>
            <a:endParaRPr lang="en-US" dirty="0"/>
          </a:p>
        </p:txBody>
      </p:sp>
      <p:pic>
        <p:nvPicPr>
          <p:cNvPr id="4" name="Picture 3">
            <a:extLst>
              <a:ext uri="{FF2B5EF4-FFF2-40B4-BE49-F238E27FC236}">
                <a16:creationId xmlns:a16="http://schemas.microsoft.com/office/drawing/2014/main" id="{7ABB074F-190B-43C6-A2EC-43F6E5C98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5100" y="2761808"/>
            <a:ext cx="3103916" cy="3093483"/>
          </a:xfrm>
          <a:prstGeom prst="rect">
            <a:avLst/>
          </a:prstGeom>
        </p:spPr>
      </p:pic>
    </p:spTree>
    <p:extLst>
      <p:ext uri="{BB962C8B-B14F-4D97-AF65-F5344CB8AC3E}">
        <p14:creationId xmlns:p14="http://schemas.microsoft.com/office/powerpoint/2010/main" val="44366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Passports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Allows a traveler to leave the country and return</a:t>
            </a:r>
          </a:p>
          <a:p>
            <a:pPr lvl="1"/>
            <a:r>
              <a:rPr lang="en-US" dirty="0"/>
              <a:t>Document issued by a national government</a:t>
            </a:r>
          </a:p>
          <a:p>
            <a:pPr lvl="1"/>
            <a:r>
              <a:rPr lang="en-US" dirty="0"/>
              <a:t>Proof of a person’s identity and citizenship</a:t>
            </a:r>
          </a:p>
          <a:p>
            <a:pPr lvl="1"/>
            <a:endParaRPr lang="en-US" dirty="0"/>
          </a:p>
        </p:txBody>
      </p:sp>
      <p:pic>
        <p:nvPicPr>
          <p:cNvPr id="4" name="Content Placeholder 5">
            <a:extLst>
              <a:ext uri="{FF2B5EF4-FFF2-40B4-BE49-F238E27FC236}">
                <a16:creationId xmlns:a16="http://schemas.microsoft.com/office/drawing/2014/main" id="{5E2CC8E0-DBEA-4115-A5BC-2C7C894F4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944" y="2209800"/>
            <a:ext cx="4446656" cy="3373437"/>
          </a:xfrm>
          <a:prstGeom prst="rect">
            <a:avLst/>
          </a:prstGeom>
        </p:spPr>
      </p:pic>
    </p:spTree>
    <p:extLst>
      <p:ext uri="{BB962C8B-B14F-4D97-AF65-F5344CB8AC3E}">
        <p14:creationId xmlns:p14="http://schemas.microsoft.com/office/powerpoint/2010/main" val="193771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Tourist Cards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Form used instead of (or in addition to) a passport</a:t>
            </a:r>
          </a:p>
          <a:p>
            <a:pPr lvl="1"/>
            <a:r>
              <a:rPr lang="en-US" dirty="0"/>
              <a:t>Mexico and most other South American countries require U.S. citizens to have one</a:t>
            </a:r>
          </a:p>
          <a:p>
            <a:pPr lvl="1"/>
            <a:r>
              <a:rPr lang="en-US" dirty="0"/>
              <a:t>Must be carried by travelers for duration of trip</a:t>
            </a:r>
          </a:p>
          <a:p>
            <a:pPr lvl="1"/>
            <a:r>
              <a:rPr lang="en-US" dirty="0"/>
              <a:t>Surrendered upon leaving country</a:t>
            </a:r>
          </a:p>
        </p:txBody>
      </p:sp>
      <p:pic>
        <p:nvPicPr>
          <p:cNvPr id="4" name="Content Placeholder 5">
            <a:extLst>
              <a:ext uri="{FF2B5EF4-FFF2-40B4-BE49-F238E27FC236}">
                <a16:creationId xmlns:a16="http://schemas.microsoft.com/office/drawing/2014/main" id="{E841021E-4AC8-4789-93F2-054646D3D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080" y="2168833"/>
            <a:ext cx="2501900" cy="3492194"/>
          </a:xfrm>
          <a:prstGeom prst="rect">
            <a:avLst/>
          </a:prstGeom>
        </p:spPr>
      </p:pic>
    </p:spTree>
    <p:extLst>
      <p:ext uri="{BB962C8B-B14F-4D97-AF65-F5344CB8AC3E}">
        <p14:creationId xmlns:p14="http://schemas.microsoft.com/office/powerpoint/2010/main" val="170648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Visas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 permission issued by a country to a noncitizen</a:t>
            </a:r>
          </a:p>
          <a:p>
            <a:pPr lvl="1"/>
            <a:r>
              <a:rPr lang="en-US" dirty="0"/>
              <a:t>Authorizes the holder to enter, exit or live in the country for a specific time</a:t>
            </a:r>
          </a:p>
          <a:p>
            <a:pPr lvl="1"/>
            <a:r>
              <a:rPr lang="en-US" dirty="0"/>
              <a:t>Visa stamps are usually placed on a page of a passport book</a:t>
            </a:r>
          </a:p>
        </p:txBody>
      </p:sp>
      <p:pic>
        <p:nvPicPr>
          <p:cNvPr id="4" name="Content Placeholder 5">
            <a:extLst>
              <a:ext uri="{FF2B5EF4-FFF2-40B4-BE49-F238E27FC236}">
                <a16:creationId xmlns:a16="http://schemas.microsoft.com/office/drawing/2014/main" id="{331CD826-24CA-4954-8B4B-0F06160F7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2142108"/>
            <a:ext cx="3735276" cy="3522757"/>
          </a:xfrm>
          <a:prstGeom prst="rect">
            <a:avLst/>
          </a:prstGeom>
        </p:spPr>
      </p:pic>
    </p:spTree>
    <p:extLst>
      <p:ext uri="{BB962C8B-B14F-4D97-AF65-F5344CB8AC3E}">
        <p14:creationId xmlns:p14="http://schemas.microsoft.com/office/powerpoint/2010/main" val="23413202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schemas.microsoft.com/office/2006/documentManagement/types"/>
    <ds:schemaRef ds:uri="http://purl.org/dc/terms/"/>
    <ds:schemaRef ds:uri="56ea17bb-c96d-4826-b465-01eec0dd23dd"/>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77</TotalTime>
  <Words>1287</Words>
  <Application>Microsoft Office PowerPoint</Application>
  <PresentationFormat>Widescreen</PresentationFormat>
  <Paragraphs>173</Paragraphs>
  <Slides>20</Slides>
  <Notes>19</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Open Sans</vt:lpstr>
      <vt:lpstr>Open Sans SemiBold</vt:lpstr>
      <vt:lpstr>2_Office Theme</vt:lpstr>
      <vt:lpstr>3_Office Theme</vt:lpstr>
      <vt:lpstr>Federal Agencies + Travel = Quality Control </vt:lpstr>
      <vt:lpstr>PowerPoint Presentation</vt:lpstr>
      <vt:lpstr>Quality Control</vt:lpstr>
      <vt:lpstr>Federal Agencies</vt:lpstr>
      <vt:lpstr>Agency Abbreviations</vt:lpstr>
      <vt:lpstr>Travel Documents</vt:lpstr>
      <vt:lpstr>Passports</vt:lpstr>
      <vt:lpstr>Tourist Cards</vt:lpstr>
      <vt:lpstr>Visas</vt:lpstr>
      <vt:lpstr>Future Trends – Biometric Technology</vt:lpstr>
      <vt:lpstr>Travel Advisories</vt:lpstr>
      <vt:lpstr>STEP</vt:lpstr>
      <vt:lpstr>U.S. Department of State</vt:lpstr>
      <vt:lpstr>U.S. Department of State Advisories</vt:lpstr>
      <vt:lpstr>A Recipe for Applying in Person for a U.S. Passport</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2017-11-23T13:59:32Z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