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4"/>
  </p:notesMasterIdLst>
  <p:handoutMasterIdLst>
    <p:handoutMasterId r:id="rId25"/>
  </p:handoutMasterIdLst>
  <p:sldIdLst>
    <p:sldId id="322" r:id="rId6"/>
    <p:sldId id="319" r:id="rId7"/>
    <p:sldId id="323" r:id="rId8"/>
    <p:sldId id="324" r:id="rId9"/>
    <p:sldId id="339"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63782" autoAdjust="0"/>
  </p:normalViewPr>
  <p:slideViewPr>
    <p:cSldViewPr snapToGrid="0">
      <p:cViewPr>
        <p:scale>
          <a:sx n="43" d="100"/>
          <a:sy n="43" d="100"/>
        </p:scale>
        <p:origin x="1596" y="4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22-Nov-17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22-Nov-17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examples</a:t>
            </a:r>
            <a:r>
              <a:rPr lang="en-US" baseline="0" dirty="0"/>
              <a:t> of things the family may give up in order to accomplish the things they have set as priorities, such as children attending college?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534756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a:t>
            </a:r>
            <a:r>
              <a:rPr lang="en-US" baseline="0" dirty="0"/>
              <a:t> which stages can more of a family’s financial resources be used to take advantage of financial opportunities? Why?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633229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Cope with Empty Nest Syndrome</a:t>
            </a:r>
          </a:p>
          <a:p>
            <a:r>
              <a:rPr lang="en-US" dirty="0"/>
              <a:t>Don't know what to do with yourself now that the kids are gone? Time to focus on you for a change.</a:t>
            </a:r>
          </a:p>
          <a:p>
            <a:r>
              <a:rPr lang="en-US" dirty="0"/>
              <a:t>http://youtu.be/BPSphFM96mk</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69885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an example of a financial opportunity</a:t>
            </a:r>
            <a:r>
              <a:rPr lang="en-US" baseline="0" dirty="0"/>
              <a:t> that might become an obligation?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876846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priority?</a:t>
            </a:r>
          </a:p>
          <a:p>
            <a:endParaRPr lang="en-US" dirty="0"/>
          </a:p>
          <a:p>
            <a:r>
              <a:rPr lang="en-US" dirty="0"/>
              <a:t>Where do individuals</a:t>
            </a:r>
            <a:r>
              <a:rPr lang="en-US" baseline="0" dirty="0"/>
              <a:t> and families get their priorities?</a:t>
            </a:r>
          </a:p>
          <a:p>
            <a:r>
              <a:rPr lang="en-US" baseline="0" dirty="0"/>
              <a:t>Answers might include:</a:t>
            </a:r>
          </a:p>
          <a:p>
            <a:pPr marL="171450" indent="-171450">
              <a:buFont typeface="Arial" panose="020B0604020202020204" pitchFamily="34" charset="0"/>
              <a:buChar char="•"/>
            </a:pPr>
            <a:r>
              <a:rPr lang="en-US" baseline="0" dirty="0"/>
              <a:t>Culture background</a:t>
            </a:r>
          </a:p>
          <a:p>
            <a:pPr marL="171450" indent="-171450">
              <a:buFont typeface="Arial" panose="020B0604020202020204" pitchFamily="34" charset="0"/>
              <a:buChar char="•"/>
            </a:pPr>
            <a:r>
              <a:rPr lang="en-US" baseline="0" dirty="0"/>
              <a:t>Religion</a:t>
            </a:r>
          </a:p>
          <a:p>
            <a:pPr marL="171450" indent="-171450">
              <a:buFont typeface="Arial" panose="020B0604020202020204" pitchFamily="34" charset="0"/>
              <a:buChar char="•"/>
            </a:pPr>
            <a:r>
              <a:rPr lang="en-US" baseline="0" dirty="0"/>
              <a:t>Financial status</a:t>
            </a:r>
          </a:p>
          <a:p>
            <a:pPr marL="171450" indent="-171450">
              <a:buFont typeface="Arial" panose="020B0604020202020204" pitchFamily="34" charset="0"/>
              <a:buChar char="•"/>
            </a:pPr>
            <a:r>
              <a:rPr lang="en-US" baseline="0" dirty="0"/>
              <a:t>Family background</a:t>
            </a:r>
          </a:p>
          <a:p>
            <a:endParaRPr lang="en-US" baseline="0" dirty="0"/>
          </a:p>
          <a:p>
            <a:r>
              <a:rPr lang="en-US" baseline="0" dirty="0"/>
              <a:t>What factors influence priorities?</a:t>
            </a:r>
          </a:p>
          <a:p>
            <a:endParaRPr lang="en-US" baseline="0" dirty="0"/>
          </a:p>
          <a:p>
            <a:r>
              <a:rPr lang="en-US" baseline="0" dirty="0"/>
              <a:t>Why is it important for individuals and families to recognize their priorities?</a:t>
            </a:r>
          </a:p>
          <a:p>
            <a:endParaRPr lang="en-US" baseline="0" dirty="0"/>
          </a:p>
          <a:p>
            <a:r>
              <a:rPr lang="en-US" baseline="0" dirty="0"/>
              <a:t>Lead students to discuss how families determine personal priorities and philosophies that are important. Examples of family priorities might include:</a:t>
            </a:r>
          </a:p>
          <a:p>
            <a:pPr marL="171450" indent="-171450">
              <a:buFont typeface="Arial" panose="020B0604020202020204" pitchFamily="34" charset="0"/>
              <a:buChar char="•"/>
            </a:pPr>
            <a:r>
              <a:rPr lang="en-US" baseline="0" dirty="0"/>
              <a:t>Family relationships</a:t>
            </a:r>
          </a:p>
          <a:p>
            <a:pPr marL="171450" indent="-171450">
              <a:buFont typeface="Arial" panose="020B0604020202020204" pitchFamily="34" charset="0"/>
              <a:buChar char="•"/>
            </a:pPr>
            <a:r>
              <a:rPr lang="en-US" baseline="0" dirty="0"/>
              <a:t>Security</a:t>
            </a:r>
          </a:p>
          <a:p>
            <a:pPr marL="171450" indent="-171450">
              <a:buFont typeface="Arial" panose="020B0604020202020204" pitchFamily="34" charset="0"/>
              <a:buChar char="•"/>
            </a:pPr>
            <a:r>
              <a:rPr lang="en-US" baseline="0" dirty="0"/>
              <a:t>Health</a:t>
            </a:r>
          </a:p>
          <a:p>
            <a:pPr marL="171450" indent="-171450">
              <a:buFont typeface="Arial" panose="020B0604020202020204" pitchFamily="34" charset="0"/>
              <a:buChar char="•"/>
            </a:pPr>
            <a:r>
              <a:rPr lang="en-US" baseline="0" dirty="0"/>
              <a:t>Religion</a:t>
            </a:r>
          </a:p>
          <a:p>
            <a:pPr marL="171450" indent="-171450">
              <a:buFont typeface="Arial" panose="020B0604020202020204" pitchFamily="34" charset="0"/>
              <a:buChar char="•"/>
            </a:pPr>
            <a:r>
              <a:rPr lang="en-US" baseline="0" dirty="0"/>
              <a:t>Education</a:t>
            </a:r>
          </a:p>
          <a:p>
            <a:pPr marL="171450" indent="-171450">
              <a:buFont typeface="Arial" panose="020B0604020202020204" pitchFamily="34" charset="0"/>
              <a:buChar char="•"/>
            </a:pPr>
            <a:r>
              <a:rPr lang="en-US" baseline="0" dirty="0"/>
              <a:t>Financial security</a:t>
            </a:r>
          </a:p>
          <a:p>
            <a:pPr marL="171450" indent="-171450">
              <a:buFont typeface="Arial" panose="020B0604020202020204" pitchFamily="34" charset="0"/>
              <a:buChar char="•"/>
            </a:pPr>
            <a:r>
              <a:rPr lang="en-US" baseline="0" dirty="0"/>
              <a:t>Nice possessions</a:t>
            </a:r>
          </a:p>
          <a:p>
            <a:pPr marL="171450" indent="-171450">
              <a:buFont typeface="Arial" panose="020B0604020202020204" pitchFamily="34" charset="0"/>
              <a:buChar char="•"/>
            </a:pPr>
            <a:r>
              <a:rPr lang="en-US" baseline="0" dirty="0"/>
              <a:t>Helping others</a:t>
            </a:r>
          </a:p>
          <a:p>
            <a:pPr marL="171450" indent="-171450">
              <a:buFont typeface="Arial" panose="020B0604020202020204" pitchFamily="34" charset="0"/>
              <a:buChar char="•"/>
            </a:pPr>
            <a:r>
              <a:rPr lang="en-US" baseline="0" dirty="0"/>
              <a:t>Travel </a:t>
            </a:r>
          </a:p>
          <a:p>
            <a:pPr marL="171450" indent="-171450">
              <a:buFont typeface="Arial" panose="020B0604020202020204" pitchFamily="34" charset="0"/>
              <a:buChar char="•"/>
            </a:pPr>
            <a:r>
              <a:rPr lang="en-US" baseline="0" dirty="0"/>
              <a:t>Recognition</a:t>
            </a:r>
          </a:p>
          <a:p>
            <a:pPr marL="171450" indent="-171450">
              <a:buFont typeface="Arial" panose="020B0604020202020204" pitchFamily="34" charset="0"/>
              <a:buChar char="•"/>
            </a:pPr>
            <a:r>
              <a:rPr lang="en-US" baseline="0" dirty="0"/>
              <a:t>Work</a:t>
            </a:r>
          </a:p>
          <a:p>
            <a:pPr marL="171450" indent="-171450">
              <a:buFont typeface="Arial" panose="020B0604020202020204" pitchFamily="34" charset="0"/>
              <a:buChar char="•"/>
            </a:pPr>
            <a:r>
              <a:rPr lang="en-US" baseline="0" dirty="0"/>
              <a:t>Freedom</a:t>
            </a:r>
          </a:p>
          <a:p>
            <a:pPr marL="171450" indent="-171450">
              <a:buFont typeface="Arial" panose="020B0604020202020204" pitchFamily="34" charset="0"/>
              <a:buChar char="•"/>
            </a:pPr>
            <a:r>
              <a:rPr lang="en-US" baseline="0" dirty="0"/>
              <a:t>Citizenship</a:t>
            </a:r>
          </a:p>
          <a:p>
            <a:pPr marL="171450" indent="-171450">
              <a:buFont typeface="Arial" panose="020B0604020202020204" pitchFamily="34" charset="0"/>
              <a:buChar char="•"/>
            </a:pPr>
            <a:r>
              <a:rPr lang="en-US" baseline="0" dirty="0"/>
              <a:t>Entertainment</a:t>
            </a:r>
          </a:p>
          <a:p>
            <a:pPr marL="171450" indent="-171450">
              <a:buFont typeface="Arial" panose="020B0604020202020204" pitchFamily="34" charset="0"/>
              <a:buChar char="•"/>
            </a:pPr>
            <a:r>
              <a:rPr lang="en-US" baseline="0" dirty="0"/>
              <a:t>Volunteerism</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121952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1153536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553254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1699497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examples of characteristics and tasks unique</a:t>
            </a:r>
            <a:r>
              <a:rPr lang="en-US" baseline="0" dirty="0"/>
              <a:t> to specific stages of the family life cycle?</a:t>
            </a:r>
          </a:p>
          <a:p>
            <a:r>
              <a:rPr lang="en-US" baseline="0" dirty="0"/>
              <a:t>What are examples of characteristics and tasks common among most or all stages of the family life cycle?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Do families progress through each stage of the family life cycle in an orderly, sequenced fashion? Explain and give examples.</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3378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a:t>
            </a:r>
            <a:r>
              <a:rPr lang="en-US" baseline="0" dirty="0"/>
              <a:t> that the stages are not “definite”, why is it helpful to understand the stages of the family life cycle?</a:t>
            </a:r>
          </a:p>
          <a:p>
            <a:endParaRPr lang="en-US" baseline="0" dirty="0"/>
          </a:p>
          <a:p>
            <a:r>
              <a:rPr lang="en-US" sz="1200" kern="1200" dirty="0">
                <a:solidFill>
                  <a:schemeClr val="tx1"/>
                </a:solidFill>
                <a:effectLst/>
                <a:latin typeface="+mn-lt"/>
                <a:ea typeface="+mn-ea"/>
                <a:cs typeface="+mn-cs"/>
              </a:rPr>
              <a:t>Older adults are also referred to as aging adults.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291894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difference</a:t>
            </a:r>
            <a:r>
              <a:rPr lang="en-US" baseline="0" dirty="0"/>
              <a:t> between financial obligations and opportunities?</a:t>
            </a:r>
          </a:p>
          <a:p>
            <a:endParaRPr lang="en-US" baseline="0" dirty="0"/>
          </a:p>
          <a:p>
            <a:r>
              <a:rPr lang="en-US" baseline="0" dirty="0"/>
              <a:t>What are examples of financial obligations and opportunities at each stage of the family life cycle?</a:t>
            </a:r>
          </a:p>
          <a:p>
            <a:endParaRPr lang="en-US" baseline="0" dirty="0"/>
          </a:p>
          <a:p>
            <a:r>
              <a:rPr lang="en-US" baseline="0" dirty="0"/>
              <a:t>During which stages do financial obligations typically require the largest percentage of a family’s financial resources? Why?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980419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an example of a financial obligation that might be viewed as an opportunity?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66805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a:t>
            </a:r>
            <a:r>
              <a:rPr lang="en-US" baseline="0" dirty="0"/>
              <a:t> is the cost of raising a child today?</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990630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United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States Department of Agriculture (USDA) released its annual report, Expenditures on Children by Families, also known as the Cost of Raising a Child. Students can use the interactive calculator and worksheet “Cost of Raising a Child” to estimate how much it will annually cost to raise a child or two! http://www.cnpp.usda.gov/calculatorintro.htm</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720434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financial</a:t>
            </a:r>
            <a:r>
              <a:rPr lang="en-US" baseline="0" dirty="0"/>
              <a:t> obligations are included in the toddler, preschool, school-age and adolescent years?</a:t>
            </a:r>
          </a:p>
          <a:p>
            <a:endParaRPr lang="en-US" dirty="0"/>
          </a:p>
          <a:p>
            <a:r>
              <a:rPr lang="en-US" dirty="0"/>
              <a:t>What are some additional monthly</a:t>
            </a:r>
            <a:r>
              <a:rPr lang="en-US" baseline="0" dirty="0"/>
              <a:t> expenses?</a:t>
            </a:r>
          </a:p>
          <a:p>
            <a:r>
              <a:rPr lang="en-US" baseline="0" dirty="0"/>
              <a:t>Answers might include:</a:t>
            </a:r>
          </a:p>
          <a:p>
            <a:pPr marL="171450" indent="-171450">
              <a:buFont typeface="Arial" panose="020B0604020202020204" pitchFamily="34" charset="0"/>
              <a:buChar char="•"/>
            </a:pPr>
            <a:r>
              <a:rPr lang="en-US" baseline="0" dirty="0"/>
              <a:t>Health issues</a:t>
            </a:r>
          </a:p>
          <a:p>
            <a:pPr marL="171450" indent="-171450">
              <a:buFont typeface="Arial" panose="020B0604020202020204" pitchFamily="34" charset="0"/>
              <a:buChar char="•"/>
            </a:pPr>
            <a:r>
              <a:rPr lang="en-US" baseline="0" dirty="0"/>
              <a:t>Extra-curricular activities</a:t>
            </a:r>
          </a:p>
          <a:p>
            <a:pPr marL="171450" indent="-171450">
              <a:buFont typeface="Arial" panose="020B0604020202020204" pitchFamily="34" charset="0"/>
              <a:buChar char="•"/>
            </a:pPr>
            <a:r>
              <a:rPr lang="en-US" baseline="0" dirty="0"/>
              <a:t>Gifts for various occasions</a:t>
            </a:r>
          </a:p>
          <a:p>
            <a:pPr marL="171450" indent="-171450">
              <a:buFont typeface="Arial" panose="020B0604020202020204" pitchFamily="34" charset="0"/>
              <a:buChar char="•"/>
            </a:pPr>
            <a:r>
              <a:rPr lang="en-US" baseline="0" dirty="0"/>
              <a:t>Orthodontics</a:t>
            </a:r>
          </a:p>
          <a:p>
            <a:pPr marL="171450" indent="-171450">
              <a:buFont typeface="Arial" panose="020B0604020202020204" pitchFamily="34" charset="0"/>
              <a:buChar char="•"/>
            </a:pPr>
            <a:r>
              <a:rPr lang="en-US" baseline="0" dirty="0"/>
              <a:t>Transportation</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129159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youtu.be/BPSphFM96mk"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youtu.be/BPSphFM96mk"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cnpp.usda.gov/calculatorintro.ht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69206" y="1096853"/>
            <a:ext cx="7462935" cy="3413772"/>
          </a:xfrm>
        </p:spPr>
        <p:txBody>
          <a:bodyPr>
            <a:noAutofit/>
          </a:bodyPr>
          <a:lstStyle/>
          <a:p>
            <a:r>
              <a:rPr lang="en-US" dirty="0"/>
              <a:t>Financial Obligations Throughout the family life cycle</a:t>
            </a:r>
          </a:p>
        </p:txBody>
      </p:sp>
      <p:sp>
        <p:nvSpPr>
          <p:cNvPr id="2" name="Rectangle 1">
            <a:extLst>
              <a:ext uri="{FF2B5EF4-FFF2-40B4-BE49-F238E27FC236}">
                <a16:creationId xmlns:a16="http://schemas.microsoft.com/office/drawing/2014/main" id="{7DB39354-A8D9-42BE-84D3-7F077DFFFB6F}"/>
              </a:ext>
            </a:extLst>
          </p:cNvPr>
          <p:cNvSpPr/>
          <p:nvPr/>
        </p:nvSpPr>
        <p:spPr>
          <a:xfrm>
            <a:off x="4620006" y="5052814"/>
            <a:ext cx="5415713" cy="769441"/>
          </a:xfrm>
          <a:prstGeom prst="rect">
            <a:avLst/>
          </a:prstGeom>
        </p:spPr>
        <p:txBody>
          <a:bodyPr wrap="none">
            <a:spAutoFit/>
          </a:bodyPr>
          <a:lstStyle/>
          <a:p>
            <a:r>
              <a:rPr lang="en-US" sz="4400" dirty="0">
                <a:solidFill>
                  <a:schemeClr val="accent2">
                    <a:lumMod val="60000"/>
                    <a:lumOff val="40000"/>
                  </a:schemeClr>
                </a:solidFill>
                <a:latin typeface="Open Sans"/>
              </a:rPr>
              <a:t>Interpersonal Studies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Parenting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a:t>Child care equipment</a:t>
            </a:r>
          </a:p>
          <a:p>
            <a:pPr lvl="1"/>
            <a:r>
              <a:rPr lang="en-US"/>
              <a:t>Health care</a:t>
            </a:r>
          </a:p>
          <a:p>
            <a:pPr lvl="1"/>
            <a:r>
              <a:rPr lang="en-US"/>
              <a:t>Additional insurance</a:t>
            </a:r>
          </a:p>
          <a:p>
            <a:pPr lvl="1"/>
            <a:r>
              <a:rPr lang="en-US"/>
              <a:t>More housing space and furnishings</a:t>
            </a:r>
          </a:p>
          <a:p>
            <a:pPr lvl="1"/>
            <a:r>
              <a:rPr lang="en-US"/>
              <a:t>Monthly expenses increase</a:t>
            </a:r>
          </a:p>
          <a:p>
            <a:pPr lvl="1"/>
            <a:r>
              <a:rPr lang="en-US"/>
              <a:t>Savings</a:t>
            </a:r>
          </a:p>
          <a:p>
            <a:pPr lvl="1"/>
            <a:r>
              <a:rPr lang="en-US"/>
              <a:t>Fund for children’s education</a:t>
            </a:r>
          </a:p>
          <a:p>
            <a:endParaRPr lang="en-US" dirty="0"/>
          </a:p>
        </p:txBody>
      </p:sp>
      <p:sp>
        <p:nvSpPr>
          <p:cNvPr id="4" name="Rectangle: Rounded Corners 3">
            <a:extLst>
              <a:ext uri="{FF2B5EF4-FFF2-40B4-BE49-F238E27FC236}">
                <a16:creationId xmlns:a16="http://schemas.microsoft.com/office/drawing/2014/main" id="{EF9A075F-4992-49A3-9E60-BF9AC0204604}"/>
              </a:ext>
            </a:extLst>
          </p:cNvPr>
          <p:cNvSpPr/>
          <p:nvPr/>
        </p:nvSpPr>
        <p:spPr>
          <a:xfrm>
            <a:off x="6168369" y="1144388"/>
            <a:ext cx="2058209" cy="1418106"/>
          </a:xfrm>
          <a:prstGeom prst="roundRect">
            <a:avLst/>
          </a:prstGeom>
          <a:blipFill>
            <a:blip r:embed="rId3" cstate="print">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5" name="Group 4">
            <a:extLst>
              <a:ext uri="{FF2B5EF4-FFF2-40B4-BE49-F238E27FC236}">
                <a16:creationId xmlns:a16="http://schemas.microsoft.com/office/drawing/2014/main" id="{E0ABF861-F0E8-415B-B9E6-CE552CE0E0F5}"/>
              </a:ext>
            </a:extLst>
          </p:cNvPr>
          <p:cNvGrpSpPr/>
          <p:nvPr/>
        </p:nvGrpSpPr>
        <p:grpSpPr>
          <a:xfrm>
            <a:off x="6168369" y="2562494"/>
            <a:ext cx="2058209" cy="763595"/>
            <a:chOff x="296286" y="1419493"/>
            <a:chExt cx="2058209" cy="763595"/>
          </a:xfrm>
        </p:grpSpPr>
        <p:sp>
          <p:nvSpPr>
            <p:cNvPr id="18" name="Rectangle 17">
              <a:extLst>
                <a:ext uri="{FF2B5EF4-FFF2-40B4-BE49-F238E27FC236}">
                  <a16:creationId xmlns:a16="http://schemas.microsoft.com/office/drawing/2014/main" id="{4A0F8F3E-7295-4F51-BB72-C0D0B318A688}"/>
                </a:ext>
              </a:extLst>
            </p:cNvPr>
            <p:cNvSpPr/>
            <p:nvPr/>
          </p:nvSpPr>
          <p:spPr>
            <a:xfrm>
              <a:off x="296286" y="1419493"/>
              <a:ext cx="2058209" cy="7635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3E501865-6291-40D5-807F-107ED8BB73EE}"/>
                </a:ext>
              </a:extLst>
            </p:cNvPr>
            <p:cNvSpPr txBox="1"/>
            <p:nvPr/>
          </p:nvSpPr>
          <p:spPr>
            <a:xfrm>
              <a:off x="296286" y="1419493"/>
              <a:ext cx="2058209" cy="7635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Toddler</a:t>
              </a:r>
            </a:p>
          </p:txBody>
        </p:sp>
      </p:grpSp>
      <p:sp>
        <p:nvSpPr>
          <p:cNvPr id="6" name="Rectangle: Rounded Corners 5">
            <a:extLst>
              <a:ext uri="{FF2B5EF4-FFF2-40B4-BE49-F238E27FC236}">
                <a16:creationId xmlns:a16="http://schemas.microsoft.com/office/drawing/2014/main" id="{5D350054-AE9F-4D7F-8C70-442F8911F150}"/>
              </a:ext>
            </a:extLst>
          </p:cNvPr>
          <p:cNvSpPr/>
          <p:nvPr/>
        </p:nvSpPr>
        <p:spPr>
          <a:xfrm>
            <a:off x="8432486" y="1144388"/>
            <a:ext cx="2058209" cy="1418106"/>
          </a:xfrm>
          <a:prstGeom prst="roundRect">
            <a:avLst/>
          </a:prstGeom>
          <a:blipFill>
            <a:blip r:embed="rId4" cstate="print">
              <a:extLst>
                <a:ext uri="{28A0092B-C50C-407E-A947-70E740481C1C}">
                  <a14:useLocalDpi xmlns:a14="http://schemas.microsoft.com/office/drawing/2010/main" val="0"/>
                </a:ext>
              </a:extLst>
            </a:blip>
            <a:srcRect/>
            <a:stretch>
              <a:fillRect t="-59000" b="-59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7" name="Group 6">
            <a:extLst>
              <a:ext uri="{FF2B5EF4-FFF2-40B4-BE49-F238E27FC236}">
                <a16:creationId xmlns:a16="http://schemas.microsoft.com/office/drawing/2014/main" id="{486CE2EF-25A0-4B9D-BB94-72BCD61B10F7}"/>
              </a:ext>
            </a:extLst>
          </p:cNvPr>
          <p:cNvGrpSpPr/>
          <p:nvPr/>
        </p:nvGrpSpPr>
        <p:grpSpPr>
          <a:xfrm>
            <a:off x="8432486" y="2562494"/>
            <a:ext cx="2058209" cy="763595"/>
            <a:chOff x="2560403" y="1419493"/>
            <a:chExt cx="2058209" cy="763595"/>
          </a:xfrm>
        </p:grpSpPr>
        <p:sp>
          <p:nvSpPr>
            <p:cNvPr id="16" name="Rectangle 15">
              <a:extLst>
                <a:ext uri="{FF2B5EF4-FFF2-40B4-BE49-F238E27FC236}">
                  <a16:creationId xmlns:a16="http://schemas.microsoft.com/office/drawing/2014/main" id="{F5D2CCF5-A07E-4AEA-A035-5A6040AADBCB}"/>
                </a:ext>
              </a:extLst>
            </p:cNvPr>
            <p:cNvSpPr/>
            <p:nvPr/>
          </p:nvSpPr>
          <p:spPr>
            <a:xfrm>
              <a:off x="2560403" y="1419493"/>
              <a:ext cx="2058209" cy="7635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B3D080B5-B4E2-4D50-ABAC-1F40775FD16B}"/>
                </a:ext>
              </a:extLst>
            </p:cNvPr>
            <p:cNvSpPr txBox="1"/>
            <p:nvPr/>
          </p:nvSpPr>
          <p:spPr>
            <a:xfrm>
              <a:off x="2560403" y="1419493"/>
              <a:ext cx="2058209" cy="7635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Preschooler</a:t>
              </a:r>
            </a:p>
          </p:txBody>
        </p:sp>
      </p:grpSp>
      <p:sp>
        <p:nvSpPr>
          <p:cNvPr id="8" name="Rectangle: Rounded Corners 7">
            <a:extLst>
              <a:ext uri="{FF2B5EF4-FFF2-40B4-BE49-F238E27FC236}">
                <a16:creationId xmlns:a16="http://schemas.microsoft.com/office/drawing/2014/main" id="{9BE011F9-D3E1-4C65-95D5-DA33B84FA32F}"/>
              </a:ext>
            </a:extLst>
          </p:cNvPr>
          <p:cNvSpPr/>
          <p:nvPr/>
        </p:nvSpPr>
        <p:spPr>
          <a:xfrm>
            <a:off x="6168369" y="3531911"/>
            <a:ext cx="2058209" cy="1418106"/>
          </a:xfrm>
          <a:prstGeom prst="roundRect">
            <a:avLst/>
          </a:prstGeom>
          <a:blipFill>
            <a:blip r:embed="rId5" cstate="print">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9" name="Group 8">
            <a:extLst>
              <a:ext uri="{FF2B5EF4-FFF2-40B4-BE49-F238E27FC236}">
                <a16:creationId xmlns:a16="http://schemas.microsoft.com/office/drawing/2014/main" id="{C768E7AD-54E4-4F9B-8130-1A6A0A855417}"/>
              </a:ext>
            </a:extLst>
          </p:cNvPr>
          <p:cNvGrpSpPr/>
          <p:nvPr/>
        </p:nvGrpSpPr>
        <p:grpSpPr>
          <a:xfrm>
            <a:off x="6168369" y="4950017"/>
            <a:ext cx="2058209" cy="763595"/>
            <a:chOff x="296286" y="3807016"/>
            <a:chExt cx="2058209" cy="763595"/>
          </a:xfrm>
        </p:grpSpPr>
        <p:sp>
          <p:nvSpPr>
            <p:cNvPr id="14" name="Rectangle 13">
              <a:extLst>
                <a:ext uri="{FF2B5EF4-FFF2-40B4-BE49-F238E27FC236}">
                  <a16:creationId xmlns:a16="http://schemas.microsoft.com/office/drawing/2014/main" id="{92E2AD8F-4FB6-46A8-93F8-E05E6517DEFE}"/>
                </a:ext>
              </a:extLst>
            </p:cNvPr>
            <p:cNvSpPr/>
            <p:nvPr/>
          </p:nvSpPr>
          <p:spPr>
            <a:xfrm>
              <a:off x="296286" y="3807016"/>
              <a:ext cx="2058209" cy="7635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Box 14">
              <a:extLst>
                <a:ext uri="{FF2B5EF4-FFF2-40B4-BE49-F238E27FC236}">
                  <a16:creationId xmlns:a16="http://schemas.microsoft.com/office/drawing/2014/main" id="{6CD8FEA4-66E6-4E76-80D9-4AA8D3120A00}"/>
                </a:ext>
              </a:extLst>
            </p:cNvPr>
            <p:cNvSpPr txBox="1"/>
            <p:nvPr/>
          </p:nvSpPr>
          <p:spPr>
            <a:xfrm>
              <a:off x="296286" y="3807016"/>
              <a:ext cx="2058209" cy="7635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School-Age</a:t>
              </a:r>
            </a:p>
          </p:txBody>
        </p:sp>
      </p:grpSp>
      <p:sp>
        <p:nvSpPr>
          <p:cNvPr id="10" name="Rectangle: Rounded Corners 9">
            <a:extLst>
              <a:ext uri="{FF2B5EF4-FFF2-40B4-BE49-F238E27FC236}">
                <a16:creationId xmlns:a16="http://schemas.microsoft.com/office/drawing/2014/main" id="{E6C22919-2D98-4083-BC68-19DD6E932140}"/>
              </a:ext>
            </a:extLst>
          </p:cNvPr>
          <p:cNvSpPr/>
          <p:nvPr/>
        </p:nvSpPr>
        <p:spPr>
          <a:xfrm>
            <a:off x="8432486" y="3531911"/>
            <a:ext cx="2058209" cy="1418106"/>
          </a:xfrm>
          <a:prstGeom prst="roundRect">
            <a:avLst/>
          </a:prstGeom>
          <a:blipFill>
            <a:blip r:embed="rId6">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C8DF1E09-0EB4-4A65-AD01-7D9487375901}"/>
              </a:ext>
            </a:extLst>
          </p:cNvPr>
          <p:cNvGrpSpPr/>
          <p:nvPr/>
        </p:nvGrpSpPr>
        <p:grpSpPr>
          <a:xfrm>
            <a:off x="8432486" y="4950017"/>
            <a:ext cx="2058209" cy="763595"/>
            <a:chOff x="2560403" y="3807016"/>
            <a:chExt cx="2058209" cy="763595"/>
          </a:xfrm>
        </p:grpSpPr>
        <p:sp>
          <p:nvSpPr>
            <p:cNvPr id="12" name="Rectangle 11">
              <a:extLst>
                <a:ext uri="{FF2B5EF4-FFF2-40B4-BE49-F238E27FC236}">
                  <a16:creationId xmlns:a16="http://schemas.microsoft.com/office/drawing/2014/main" id="{D230AA0D-B355-4498-8F36-1763E4D2F939}"/>
                </a:ext>
              </a:extLst>
            </p:cNvPr>
            <p:cNvSpPr/>
            <p:nvPr/>
          </p:nvSpPr>
          <p:spPr>
            <a:xfrm>
              <a:off x="2560403" y="3807016"/>
              <a:ext cx="2058209" cy="76359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TextBox 12">
              <a:extLst>
                <a:ext uri="{FF2B5EF4-FFF2-40B4-BE49-F238E27FC236}">
                  <a16:creationId xmlns:a16="http://schemas.microsoft.com/office/drawing/2014/main" id="{CDE79A5E-1465-43D1-8514-DEC2CB77981D}"/>
                </a:ext>
              </a:extLst>
            </p:cNvPr>
            <p:cNvSpPr txBox="1"/>
            <p:nvPr/>
          </p:nvSpPr>
          <p:spPr>
            <a:xfrm>
              <a:off x="2560403" y="3807016"/>
              <a:ext cx="2058209" cy="7635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Adolescent</a:t>
              </a:r>
            </a:p>
          </p:txBody>
        </p:sp>
      </p:grpSp>
    </p:spTree>
    <p:extLst>
      <p:ext uri="{BB962C8B-B14F-4D97-AF65-F5344CB8AC3E}">
        <p14:creationId xmlns:p14="http://schemas.microsoft.com/office/powerpoint/2010/main" val="3656720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F72704-C4E8-40CF-957D-564128550484}"/>
              </a:ext>
            </a:extLst>
          </p:cNvPr>
          <p:cNvSpPr>
            <a:spLocks noGrp="1"/>
          </p:cNvSpPr>
          <p:nvPr>
            <p:ph type="title"/>
          </p:nvPr>
        </p:nvSpPr>
        <p:spPr/>
        <p:txBody>
          <a:bodyPr/>
          <a:lstStyle/>
          <a:p>
            <a:r>
              <a:rPr lang="en-US" dirty="0"/>
              <a:t>Launching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College or trade school expenses</a:t>
            </a:r>
          </a:p>
          <a:p>
            <a:pPr lvl="1"/>
            <a:r>
              <a:rPr lang="en-US" dirty="0"/>
              <a:t>Assistance to children in establishing independent living</a:t>
            </a:r>
          </a:p>
          <a:p>
            <a:pPr lvl="1"/>
            <a:r>
              <a:rPr lang="en-US" dirty="0"/>
              <a:t>Reevaluation of housing needs</a:t>
            </a:r>
          </a:p>
          <a:p>
            <a:pPr lvl="1"/>
            <a:r>
              <a:rPr lang="en-US" dirty="0"/>
              <a:t>Savings, IRAs</a:t>
            </a:r>
          </a:p>
          <a:p>
            <a:pPr lvl="1"/>
            <a:endParaRPr lang="en-US" dirty="0"/>
          </a:p>
          <a:p>
            <a:endParaRPr lang="en-US" dirty="0"/>
          </a:p>
        </p:txBody>
      </p:sp>
      <p:pic>
        <p:nvPicPr>
          <p:cNvPr id="5" name="Content Placeholder 6">
            <a:extLst>
              <a:ext uri="{FF2B5EF4-FFF2-40B4-BE49-F238E27FC236}">
                <a16:creationId xmlns:a16="http://schemas.microsoft.com/office/drawing/2014/main" id="{C9B8190C-BEC0-4769-B2A9-F6FD98067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7980" y="1501579"/>
            <a:ext cx="4572000" cy="4572000"/>
          </a:xfrm>
          <a:prstGeom prst="rect">
            <a:avLst/>
          </a:prstGeom>
        </p:spPr>
      </p:pic>
    </p:spTree>
    <p:extLst>
      <p:ext uri="{BB962C8B-B14F-4D97-AF65-F5344CB8AC3E}">
        <p14:creationId xmlns:p14="http://schemas.microsoft.com/office/powerpoint/2010/main" val="1277839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777487-BEBA-4710-B5C7-8C00FB1DD9D3}"/>
              </a:ext>
            </a:extLst>
          </p:cNvPr>
          <p:cNvSpPr>
            <a:spLocks noGrp="1"/>
          </p:cNvSpPr>
          <p:nvPr>
            <p:ph type="title"/>
          </p:nvPr>
        </p:nvSpPr>
        <p:spPr/>
        <p:txBody>
          <a:bodyPr/>
          <a:lstStyle/>
          <a:p>
            <a:r>
              <a:rPr lang="en-US" dirty="0"/>
              <a:t>Mid-Years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Travel and recreational opportunities</a:t>
            </a:r>
          </a:p>
          <a:p>
            <a:pPr lvl="1"/>
            <a:r>
              <a:rPr lang="en-US" dirty="0"/>
              <a:t>Care for aging parents</a:t>
            </a:r>
          </a:p>
          <a:p>
            <a:pPr lvl="1"/>
            <a:r>
              <a:rPr lang="en-US" dirty="0"/>
              <a:t>Gifts to children and grandchildren</a:t>
            </a:r>
          </a:p>
          <a:p>
            <a:pPr lvl="1"/>
            <a:r>
              <a:rPr lang="en-US" dirty="0"/>
              <a:t>Increased savings/investments for retirement</a:t>
            </a:r>
          </a:p>
        </p:txBody>
      </p:sp>
      <p:pic>
        <p:nvPicPr>
          <p:cNvPr id="5" name="Content Placeholder 6">
            <a:extLst>
              <a:ext uri="{FF2B5EF4-FFF2-40B4-BE49-F238E27FC236}">
                <a16:creationId xmlns:a16="http://schemas.microsoft.com/office/drawing/2014/main" id="{9E18B0D6-3C27-4B36-A468-B7DF74B99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5230" y="1420420"/>
            <a:ext cx="3714750" cy="4572000"/>
          </a:xfrm>
          <a:prstGeom prst="rect">
            <a:avLst/>
          </a:prstGeom>
        </p:spPr>
      </p:pic>
    </p:spTree>
    <p:extLst>
      <p:ext uri="{BB962C8B-B14F-4D97-AF65-F5344CB8AC3E}">
        <p14:creationId xmlns:p14="http://schemas.microsoft.com/office/powerpoint/2010/main" val="3033483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Empty Nest Syndrome</a:t>
            </a:r>
          </a:p>
        </p:txBody>
      </p:sp>
      <p:pic>
        <p:nvPicPr>
          <p:cNvPr id="4" name="Content Placeholder 8">
            <a:hlinkClick r:id="rId3"/>
            <a:extLst>
              <a:ext uri="{FF2B5EF4-FFF2-40B4-BE49-F238E27FC236}">
                <a16:creationId xmlns:a16="http://schemas.microsoft.com/office/drawing/2014/main" id="{F2A7E88D-94D4-4267-9D4F-960F1558FF04}"/>
              </a:ext>
            </a:extLst>
          </p:cNvPr>
          <p:cNvPicPr>
            <a:picLocks noChangeAspect="1"/>
          </p:cNvPicPr>
          <p:nvPr/>
        </p:nvPicPr>
        <p:blipFill rotWithShape="1">
          <a:blip r:embed="rId4"/>
          <a:srcRect l="19298" t="17340" r="30461" b="41808"/>
          <a:stretch/>
        </p:blipFill>
        <p:spPr>
          <a:xfrm>
            <a:off x="2839514" y="2042807"/>
            <a:ext cx="6511454" cy="2976665"/>
          </a:xfrm>
          <a:prstGeom prst="rect">
            <a:avLst/>
          </a:prstGeom>
        </p:spPr>
      </p:pic>
      <p:sp>
        <p:nvSpPr>
          <p:cNvPr id="7" name="TextBox 6">
            <a:extLst>
              <a:ext uri="{FF2B5EF4-FFF2-40B4-BE49-F238E27FC236}">
                <a16:creationId xmlns:a16="http://schemas.microsoft.com/office/drawing/2014/main" id="{8175B53F-7860-4756-8148-3F9C55D856F1}"/>
              </a:ext>
            </a:extLst>
          </p:cNvPr>
          <p:cNvSpPr txBox="1"/>
          <p:nvPr/>
        </p:nvSpPr>
        <p:spPr>
          <a:xfrm>
            <a:off x="4686300" y="5214938"/>
            <a:ext cx="3228975" cy="461665"/>
          </a:xfrm>
          <a:prstGeom prst="rect">
            <a:avLst/>
          </a:prstGeom>
          <a:noFill/>
        </p:spPr>
        <p:txBody>
          <a:bodyPr wrap="square" rtlCol="0">
            <a:spAutoFit/>
          </a:bodyPr>
          <a:lstStyle/>
          <a:p>
            <a:pPr algn="ctr"/>
            <a:r>
              <a:rPr lang="en-US" sz="2400" dirty="0">
                <a:latin typeface="Open Sans"/>
              </a:rPr>
              <a:t>(click on picture)</a:t>
            </a:r>
          </a:p>
        </p:txBody>
      </p:sp>
    </p:spTree>
    <p:extLst>
      <p:ext uri="{BB962C8B-B14F-4D97-AF65-F5344CB8AC3E}">
        <p14:creationId xmlns:p14="http://schemas.microsoft.com/office/powerpoint/2010/main" val="4254589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Older Adult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Travel and recreational opportunities</a:t>
            </a:r>
          </a:p>
          <a:p>
            <a:pPr lvl="1"/>
            <a:r>
              <a:rPr lang="en-US" dirty="0"/>
              <a:t>Retirement costs</a:t>
            </a:r>
          </a:p>
          <a:p>
            <a:pPr lvl="1"/>
            <a:r>
              <a:rPr lang="en-US" dirty="0"/>
              <a:t>Health insurance</a:t>
            </a:r>
          </a:p>
          <a:p>
            <a:pPr lvl="1"/>
            <a:r>
              <a:rPr lang="en-US" dirty="0"/>
              <a:t>Health care</a:t>
            </a:r>
          </a:p>
          <a:p>
            <a:endParaRPr lang="en-US" dirty="0"/>
          </a:p>
        </p:txBody>
      </p:sp>
      <p:pic>
        <p:nvPicPr>
          <p:cNvPr id="4" name="Content Placeholder 6">
            <a:extLst>
              <a:ext uri="{FF2B5EF4-FFF2-40B4-BE49-F238E27FC236}">
                <a16:creationId xmlns:a16="http://schemas.microsoft.com/office/drawing/2014/main" id="{3B32F42F-370F-4EFF-8509-BDE13FEE6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8325" y="1283509"/>
            <a:ext cx="3050711" cy="4572000"/>
          </a:xfrm>
          <a:prstGeom prst="rect">
            <a:avLst/>
          </a:prstGeom>
        </p:spPr>
      </p:pic>
    </p:spTree>
    <p:extLst>
      <p:ext uri="{BB962C8B-B14F-4D97-AF65-F5344CB8AC3E}">
        <p14:creationId xmlns:p14="http://schemas.microsoft.com/office/powerpoint/2010/main" val="3042021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Financial Considerations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Financial Decisions	</a:t>
            </a:r>
          </a:p>
          <a:p>
            <a:pPr lvl="1"/>
            <a:endParaRPr lang="en-US" dirty="0"/>
          </a:p>
        </p:txBody>
      </p:sp>
      <p:sp>
        <p:nvSpPr>
          <p:cNvPr id="4" name="Content Placeholder 3">
            <a:extLst>
              <a:ext uri="{FF2B5EF4-FFF2-40B4-BE49-F238E27FC236}">
                <a16:creationId xmlns:a16="http://schemas.microsoft.com/office/drawing/2014/main" id="{658433A0-B0C9-403F-A6EF-DA568905A21D}"/>
              </a:ext>
            </a:extLst>
          </p:cNvPr>
          <p:cNvSpPr>
            <a:spLocks noGrp="1"/>
          </p:cNvSpPr>
          <p:nvPr>
            <p:ph sz="half" idx="10"/>
          </p:nvPr>
        </p:nvSpPr>
        <p:spPr/>
        <p:txBody>
          <a:bodyPr/>
          <a:lstStyle/>
          <a:p>
            <a:pPr lvl="1">
              <a:buClr>
                <a:srgbClr val="C02033"/>
              </a:buClr>
            </a:pPr>
            <a:r>
              <a:rPr lang="en-US" dirty="0"/>
              <a:t>Priorities</a:t>
            </a:r>
          </a:p>
          <a:p>
            <a:endParaRPr lang="en-US" dirty="0"/>
          </a:p>
        </p:txBody>
      </p:sp>
      <p:pic>
        <p:nvPicPr>
          <p:cNvPr id="5" name="Content Placeholder 10">
            <a:extLst>
              <a:ext uri="{FF2B5EF4-FFF2-40B4-BE49-F238E27FC236}">
                <a16:creationId xmlns:a16="http://schemas.microsoft.com/office/drawing/2014/main" id="{2C918C74-7E07-44FE-97B0-8968868C19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9095" y="2737580"/>
            <a:ext cx="2829475" cy="3121152"/>
          </a:xfrm>
          <a:prstGeom prst="rect">
            <a:avLst/>
          </a:prstGeom>
        </p:spPr>
      </p:pic>
      <p:pic>
        <p:nvPicPr>
          <p:cNvPr id="6" name="Content Placeholder 11">
            <a:extLst>
              <a:ext uri="{FF2B5EF4-FFF2-40B4-BE49-F238E27FC236}">
                <a16:creationId xmlns:a16="http://schemas.microsoft.com/office/drawing/2014/main" id="{3C8CB644-C270-44DC-907C-1110A70B88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7512" y="2737580"/>
            <a:ext cx="4303011" cy="3121152"/>
          </a:xfrm>
          <a:prstGeom prst="rect">
            <a:avLst/>
          </a:prstGeom>
        </p:spPr>
      </p:pic>
    </p:spTree>
    <p:extLst>
      <p:ext uri="{BB962C8B-B14F-4D97-AF65-F5344CB8AC3E}">
        <p14:creationId xmlns:p14="http://schemas.microsoft.com/office/powerpoint/2010/main" val="309472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Content Placeholder 12">
            <a:extLst>
              <a:ext uri="{FF2B5EF4-FFF2-40B4-BE49-F238E27FC236}">
                <a16:creationId xmlns:a16="http://schemas.microsoft.com/office/drawing/2014/main" id="{86222968-4206-4828-B9F2-5637C1D7F3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7428" y="2057628"/>
            <a:ext cx="3657143" cy="3657143"/>
          </a:xfrm>
        </p:spPr>
      </p:pic>
    </p:spTree>
    <p:extLst>
      <p:ext uri="{BB962C8B-B14F-4D97-AF65-F5344CB8AC3E}">
        <p14:creationId xmlns:p14="http://schemas.microsoft.com/office/powerpoint/2010/main" val="2753971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Microsoft Clip Art: Used with permission from Microsoft.</a:t>
            </a:r>
          </a:p>
          <a:p>
            <a:pPr lvl="1"/>
            <a:r>
              <a:rPr lang="en-US" sz="2000" dirty="0"/>
              <a:t>Textbooks:</a:t>
            </a:r>
          </a:p>
          <a:p>
            <a:pPr lvl="2"/>
            <a:r>
              <a:rPr lang="en-US" sz="2000" dirty="0"/>
              <a:t>Lowe, Ross. _Consumer Education and Economics_. 6th ed. </a:t>
            </a:r>
            <a:r>
              <a:rPr lang="en-US" sz="2000" dirty="0" err="1"/>
              <a:t>N.p</a:t>
            </a:r>
            <a:r>
              <a:rPr lang="en-US" sz="2000" dirty="0"/>
              <a:t>.: Glencoe/McGraw Hill, 2006. Print. </a:t>
            </a:r>
          </a:p>
          <a:p>
            <a:pPr lvl="2"/>
            <a:r>
              <a:rPr lang="en-US" sz="2000" dirty="0"/>
              <a:t>Madura, Jeff, Mike Casey, and Sherry J. Roberts. _The Financial Plan_. Personal Financial Literacy. Boston: Pearson, 2010. 23-29. Print.</a:t>
            </a:r>
          </a:p>
          <a:p>
            <a:pPr lvl="1"/>
            <a:r>
              <a:rPr lang="en-US" sz="2000" dirty="0"/>
              <a:t>YouTube™:</a:t>
            </a:r>
          </a:p>
          <a:p>
            <a:pPr lvl="2"/>
            <a:r>
              <a:rPr lang="en-US" sz="2000" dirty="0"/>
              <a:t>How to Cope with Empty Nest Syndrome</a:t>
            </a:r>
          </a:p>
          <a:p>
            <a:pPr marL="457200" lvl="2" indent="0">
              <a:buNone/>
            </a:pPr>
            <a:r>
              <a:rPr lang="en-US" sz="2000" dirty="0"/>
              <a:t>   Don't know what to do with yourself now that the kids are gone?  </a:t>
            </a:r>
          </a:p>
          <a:p>
            <a:pPr marL="457200" lvl="2" indent="0">
              <a:buNone/>
            </a:pPr>
            <a:r>
              <a:rPr lang="en-US" sz="2000" dirty="0"/>
              <a:t>   Time to focus on you for a change.</a:t>
            </a:r>
          </a:p>
          <a:p>
            <a:pPr marL="457200" lvl="2" indent="0">
              <a:buNone/>
            </a:pPr>
            <a:r>
              <a:rPr lang="en-US" sz="2000" dirty="0"/>
              <a:t>   </a:t>
            </a:r>
            <a:r>
              <a:rPr lang="en-US" sz="2000" dirty="0">
                <a:hlinkClick r:id="rId3"/>
              </a:rPr>
              <a:t>http://youtu.be/BPSphFM96mk</a:t>
            </a:r>
            <a:endParaRPr lang="en-US" sz="2000" dirty="0"/>
          </a:p>
          <a:p>
            <a:pPr lvl="2"/>
            <a:r>
              <a:rPr lang="en-US" sz="2000" dirty="0"/>
              <a:t>The Leading Practical Money Skill Site on the Net.</a:t>
            </a:r>
          </a:p>
          <a:p>
            <a:pPr marL="457200" lvl="2" indent="0">
              <a:buNone/>
            </a:pPr>
            <a:r>
              <a:rPr lang="en-US" sz="2000" dirty="0"/>
              <a:t>   Interactive games concerning budgeting, banking, credit and money management</a:t>
            </a:r>
          </a:p>
          <a:p>
            <a:pPr marL="457200" lvl="2" indent="0">
              <a:buNone/>
            </a:pPr>
            <a:r>
              <a:rPr lang="en-US" sz="2000" dirty="0"/>
              <a:t>   http://www.practicalmoneyskill.com/foreducators/lessonplans/highschool.php</a:t>
            </a:r>
          </a:p>
          <a:p>
            <a:pPr marL="457200" lvl="2" indent="0">
              <a:buNone/>
            </a:pPr>
            <a:endParaRPr lang="en-US" sz="2000" dirty="0"/>
          </a:p>
          <a:p>
            <a:pPr lvl="1"/>
            <a:endParaRPr lang="en-US" sz="2000" dirty="0"/>
          </a:p>
          <a:p>
            <a:endParaRPr lang="en-US" sz="2000" dirty="0"/>
          </a:p>
        </p:txBody>
      </p:sp>
    </p:spTree>
    <p:extLst>
      <p:ext uri="{BB962C8B-B14F-4D97-AF65-F5344CB8AC3E}">
        <p14:creationId xmlns:p14="http://schemas.microsoft.com/office/powerpoint/2010/main" val="946424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YouTube™:</a:t>
            </a:r>
          </a:p>
          <a:p>
            <a:pPr lvl="2">
              <a:buClr>
                <a:srgbClr val="4E7CBE"/>
              </a:buClr>
            </a:pPr>
            <a:r>
              <a:rPr lang="en-US" sz="2000" dirty="0">
                <a:solidFill>
                  <a:srgbClr val="000000"/>
                </a:solidFill>
              </a:rPr>
              <a:t>United States Department of Agriculture (USDA)</a:t>
            </a:r>
          </a:p>
          <a:p>
            <a:pPr marL="457200" lvl="2" indent="0">
              <a:buClr>
                <a:srgbClr val="4E7CBE"/>
              </a:buClr>
              <a:buNone/>
            </a:pPr>
            <a:r>
              <a:rPr lang="en-US" sz="2000" dirty="0">
                <a:solidFill>
                  <a:srgbClr val="000000"/>
                </a:solidFill>
              </a:rPr>
              <a:t>   Released its annual report; Expenditures on Children by Families, also known as the Cost </a:t>
            </a:r>
          </a:p>
          <a:p>
            <a:pPr marL="457200" lvl="2" indent="0">
              <a:buClr>
                <a:srgbClr val="4E7CBE"/>
              </a:buClr>
              <a:buNone/>
            </a:pPr>
            <a:r>
              <a:rPr lang="en-US" sz="2000" dirty="0">
                <a:solidFill>
                  <a:srgbClr val="000000"/>
                </a:solidFill>
              </a:rPr>
              <a:t>   of Raising a Child. </a:t>
            </a:r>
          </a:p>
          <a:p>
            <a:pPr marL="457200" lvl="2" indent="0">
              <a:buClr>
                <a:srgbClr val="4E7CBE"/>
              </a:buClr>
              <a:buNone/>
            </a:pPr>
            <a:r>
              <a:rPr lang="en-US" sz="2000" dirty="0">
                <a:solidFill>
                  <a:srgbClr val="000000"/>
                </a:solidFill>
              </a:rPr>
              <a:t>   http://www.cnpp.usda.gov/calculatorintro.htm</a:t>
            </a:r>
          </a:p>
          <a:p>
            <a:pPr marL="457200" lvl="2" indent="0">
              <a:buClr>
                <a:srgbClr val="4E7CBE"/>
              </a:buClr>
              <a:buNone/>
            </a:pPr>
            <a:endParaRPr lang="en-US" sz="2000" dirty="0">
              <a:solidFill>
                <a:srgbClr val="000000"/>
              </a:solidFill>
            </a:endParaRPr>
          </a:p>
          <a:p>
            <a:pPr lvl="2">
              <a:buClr>
                <a:srgbClr val="4E7CBE"/>
              </a:buClr>
            </a:pPr>
            <a:r>
              <a:rPr lang="en-US" sz="2000" dirty="0">
                <a:solidFill>
                  <a:srgbClr val="000000"/>
                </a:solidFill>
              </a:rPr>
              <a:t>United States Department of Labor</a:t>
            </a:r>
          </a:p>
          <a:p>
            <a:pPr marL="457200" lvl="2" indent="0">
              <a:buClr>
                <a:srgbClr val="4E7CBE"/>
              </a:buClr>
              <a:buNone/>
            </a:pPr>
            <a:r>
              <a:rPr lang="en-US" sz="2000" dirty="0">
                <a:solidFill>
                  <a:srgbClr val="000000"/>
                </a:solidFill>
              </a:rPr>
              <a:t>   "Saving Fitness: A Guide To Your Money and Your Financial Future"</a:t>
            </a:r>
          </a:p>
          <a:p>
            <a:pPr marL="457200" lvl="2" indent="0">
              <a:buClr>
                <a:srgbClr val="4E7CBE"/>
              </a:buClr>
              <a:buNone/>
            </a:pPr>
            <a:r>
              <a:rPr lang="en-US" sz="2000" dirty="0">
                <a:solidFill>
                  <a:srgbClr val="000000"/>
                </a:solidFill>
              </a:rPr>
              <a:t>   http://www.dol.gov/ebsa/pdf/savingsfitness.pdf</a:t>
            </a:r>
          </a:p>
          <a:p>
            <a:endParaRPr lang="en-US" sz="2000" dirty="0"/>
          </a:p>
        </p:txBody>
      </p:sp>
    </p:spTree>
    <p:extLst>
      <p:ext uri="{BB962C8B-B14F-4D97-AF65-F5344CB8AC3E}">
        <p14:creationId xmlns:p14="http://schemas.microsoft.com/office/powerpoint/2010/main" val="62316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What are the Family Life Cycle Stages?</a:t>
            </a:r>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Family Life-Cycle Stages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type="body" sz="quarter" idx="10"/>
          </p:nvPr>
        </p:nvSpPr>
        <p:spPr>
          <a:xfrm>
            <a:off x="740664" y="1449731"/>
            <a:ext cx="3128710" cy="3958537"/>
          </a:xfrm>
        </p:spPr>
        <p:txBody>
          <a:bodyPr/>
          <a:lstStyle/>
          <a:p>
            <a:pPr marL="342900" lvl="1" indent="-342900">
              <a:lnSpc>
                <a:spcPct val="100000"/>
              </a:lnSpc>
              <a:spcBef>
                <a:spcPts val="1000"/>
              </a:spcBef>
              <a:buClr>
                <a:srgbClr val="C02033"/>
              </a:buClr>
              <a:buFont typeface=".AppleSystemUIFont" charset="-120"/>
              <a:buChar char="&gt;"/>
            </a:pPr>
            <a:r>
              <a:rPr lang="en-US" sz="2600" dirty="0">
                <a:solidFill>
                  <a:srgbClr val="000000"/>
                </a:solidFill>
              </a:rPr>
              <a:t>Beginning </a:t>
            </a:r>
          </a:p>
          <a:p>
            <a:pPr marL="685800" lvl="2">
              <a:lnSpc>
                <a:spcPct val="100000"/>
              </a:lnSpc>
              <a:buClr>
                <a:srgbClr val="4E7CBE"/>
              </a:buClr>
            </a:pPr>
            <a:r>
              <a:rPr lang="en-US" sz="2400" dirty="0">
                <a:solidFill>
                  <a:srgbClr val="000000"/>
                </a:solidFill>
              </a:rPr>
              <a:t>Adjusting to married life</a:t>
            </a:r>
          </a:p>
          <a:p>
            <a:pPr marL="685800" lvl="2">
              <a:lnSpc>
                <a:spcPct val="100000"/>
              </a:lnSpc>
              <a:buClr>
                <a:srgbClr val="4E7CBE"/>
              </a:buClr>
            </a:pPr>
            <a:r>
              <a:rPr lang="en-US" sz="2400" dirty="0">
                <a:solidFill>
                  <a:srgbClr val="000000"/>
                </a:solidFill>
              </a:rPr>
              <a:t>Starting a home </a:t>
            </a:r>
          </a:p>
          <a:p>
            <a:pPr marL="685800" lvl="2">
              <a:lnSpc>
                <a:spcPct val="100000"/>
              </a:lnSpc>
              <a:buClr>
                <a:srgbClr val="4E7CBE"/>
              </a:buClr>
            </a:pPr>
            <a:r>
              <a:rPr lang="en-US" sz="2400" dirty="0">
                <a:solidFill>
                  <a:srgbClr val="000000"/>
                </a:solidFill>
              </a:rPr>
              <a:t>Making career decisions </a:t>
            </a:r>
          </a:p>
          <a:p>
            <a:pPr marL="685800" lvl="2">
              <a:lnSpc>
                <a:spcPct val="100000"/>
              </a:lnSpc>
              <a:buClr>
                <a:srgbClr val="4E7CBE"/>
              </a:buClr>
            </a:pPr>
            <a:r>
              <a:rPr lang="en-US" sz="2400" dirty="0">
                <a:solidFill>
                  <a:srgbClr val="000000"/>
                </a:solidFill>
              </a:rPr>
              <a:t>Completing Education</a:t>
            </a:r>
          </a:p>
          <a:p>
            <a:pPr lvl="0" algn="l">
              <a:lnSpc>
                <a:spcPct val="100000"/>
              </a:lnSpc>
            </a:pPr>
            <a:endParaRPr lang="en-US" sz="2600" dirty="0">
              <a:solidFill>
                <a:srgbClr val="000000"/>
              </a:solidFill>
            </a:endParaRPr>
          </a:p>
        </p:txBody>
      </p:sp>
      <p:sp>
        <p:nvSpPr>
          <p:cNvPr id="6" name="Text Placeholder 5">
            <a:extLst>
              <a:ext uri="{FF2B5EF4-FFF2-40B4-BE49-F238E27FC236}">
                <a16:creationId xmlns:a16="http://schemas.microsoft.com/office/drawing/2014/main" id="{78CC4B25-02CF-4323-A0E4-6B2C6F759C75}"/>
              </a:ext>
            </a:extLst>
          </p:cNvPr>
          <p:cNvSpPr>
            <a:spLocks noGrp="1"/>
          </p:cNvSpPr>
          <p:nvPr>
            <p:ph type="body" sz="quarter" idx="11"/>
          </p:nvPr>
        </p:nvSpPr>
        <p:spPr>
          <a:xfrm>
            <a:off x="4624435" y="1873574"/>
            <a:ext cx="3380313" cy="3703901"/>
          </a:xfrm>
        </p:spPr>
        <p:txBody>
          <a:bodyPr/>
          <a:lstStyle/>
          <a:p>
            <a:pPr marL="342900" lvl="1" indent="-342900">
              <a:lnSpc>
                <a:spcPct val="100000"/>
              </a:lnSpc>
              <a:spcBef>
                <a:spcPts val="1000"/>
              </a:spcBef>
              <a:buClr>
                <a:srgbClr val="C02033"/>
              </a:buClr>
              <a:buFont typeface=".AppleSystemUIFont" charset="-120"/>
              <a:buChar char="&gt;"/>
            </a:pPr>
            <a:r>
              <a:rPr lang="en-US" sz="2600" dirty="0">
                <a:solidFill>
                  <a:srgbClr val="000000"/>
                </a:solidFill>
              </a:rPr>
              <a:t>Childbearing </a:t>
            </a:r>
          </a:p>
          <a:p>
            <a:pPr marL="685800" lvl="2">
              <a:lnSpc>
                <a:spcPct val="100000"/>
              </a:lnSpc>
              <a:buClr>
                <a:srgbClr val="4E7CBE"/>
              </a:buClr>
            </a:pPr>
            <a:r>
              <a:rPr lang="en-US" sz="2400" dirty="0">
                <a:solidFill>
                  <a:srgbClr val="000000"/>
                </a:solidFill>
              </a:rPr>
              <a:t>Planning arrival of baby</a:t>
            </a:r>
          </a:p>
          <a:p>
            <a:pPr marL="685800" lvl="2">
              <a:lnSpc>
                <a:spcPct val="100000"/>
              </a:lnSpc>
              <a:buClr>
                <a:srgbClr val="4E7CBE"/>
              </a:buClr>
            </a:pPr>
            <a:r>
              <a:rPr lang="en-US" sz="2400" dirty="0">
                <a:solidFill>
                  <a:srgbClr val="000000"/>
                </a:solidFill>
              </a:rPr>
              <a:t>Birth of children</a:t>
            </a:r>
          </a:p>
          <a:p>
            <a:pPr marL="685800" lvl="2">
              <a:lnSpc>
                <a:spcPct val="100000"/>
              </a:lnSpc>
              <a:buClr>
                <a:srgbClr val="4E7CBE"/>
              </a:buClr>
            </a:pPr>
            <a:r>
              <a:rPr lang="en-US" sz="2400" dirty="0">
                <a:solidFill>
                  <a:srgbClr val="000000"/>
                </a:solidFill>
              </a:rPr>
              <a:t>Parenting roles and responsibilities </a:t>
            </a:r>
          </a:p>
          <a:p>
            <a:pPr marL="685800" lvl="2">
              <a:lnSpc>
                <a:spcPct val="100000"/>
              </a:lnSpc>
              <a:buClr>
                <a:srgbClr val="4E7CBE"/>
              </a:buClr>
            </a:pPr>
            <a:r>
              <a:rPr lang="en-US" sz="2400" dirty="0">
                <a:solidFill>
                  <a:srgbClr val="000000"/>
                </a:solidFill>
              </a:rPr>
              <a:t>Adjustments to lifestyles </a:t>
            </a:r>
          </a:p>
          <a:p>
            <a:pPr lvl="0" algn="l">
              <a:lnSpc>
                <a:spcPct val="100000"/>
              </a:lnSpc>
            </a:pPr>
            <a:endParaRPr lang="en-US" sz="2600" dirty="0">
              <a:solidFill>
                <a:srgbClr val="000000"/>
              </a:solidFill>
            </a:endParaRPr>
          </a:p>
          <a:p>
            <a:endParaRPr lang="en-US" dirty="0"/>
          </a:p>
        </p:txBody>
      </p:sp>
      <p:sp>
        <p:nvSpPr>
          <p:cNvPr id="7" name="Text Placeholder 6">
            <a:extLst>
              <a:ext uri="{FF2B5EF4-FFF2-40B4-BE49-F238E27FC236}">
                <a16:creationId xmlns:a16="http://schemas.microsoft.com/office/drawing/2014/main" id="{24B14749-6C6D-4174-8495-8B3FD8824522}"/>
              </a:ext>
            </a:extLst>
          </p:cNvPr>
          <p:cNvSpPr>
            <a:spLocks noGrp="1"/>
          </p:cNvSpPr>
          <p:nvPr>
            <p:ph type="body" sz="quarter" idx="12"/>
          </p:nvPr>
        </p:nvSpPr>
        <p:spPr>
          <a:xfrm>
            <a:off x="8412568" y="2203357"/>
            <a:ext cx="3534593" cy="3703901"/>
          </a:xfrm>
        </p:spPr>
        <p:txBody>
          <a:bodyPr/>
          <a:lstStyle/>
          <a:p>
            <a:pPr marL="342900" lvl="1" indent="-342900">
              <a:lnSpc>
                <a:spcPct val="100000"/>
              </a:lnSpc>
              <a:spcBef>
                <a:spcPts val="1000"/>
              </a:spcBef>
              <a:buClr>
                <a:srgbClr val="C02033"/>
              </a:buClr>
              <a:buFont typeface=".AppleSystemUIFont" charset="-120"/>
              <a:buChar char="&gt;"/>
            </a:pPr>
            <a:r>
              <a:rPr lang="en-US" sz="2600" dirty="0">
                <a:solidFill>
                  <a:srgbClr val="000000"/>
                </a:solidFill>
              </a:rPr>
              <a:t>Parenting</a:t>
            </a:r>
          </a:p>
          <a:p>
            <a:pPr marL="685800" lvl="2">
              <a:lnSpc>
                <a:spcPct val="100000"/>
              </a:lnSpc>
              <a:buClr>
                <a:srgbClr val="4E7CBE"/>
              </a:buClr>
            </a:pPr>
            <a:r>
              <a:rPr lang="en-US" sz="2400" dirty="0">
                <a:solidFill>
                  <a:srgbClr val="000000"/>
                </a:solidFill>
              </a:rPr>
              <a:t>Adjustments to lifestyles and schedules</a:t>
            </a:r>
          </a:p>
          <a:p>
            <a:pPr marL="685800" lvl="2">
              <a:lnSpc>
                <a:spcPct val="100000"/>
              </a:lnSpc>
              <a:buClr>
                <a:srgbClr val="4E7CBE"/>
              </a:buClr>
            </a:pPr>
            <a:r>
              <a:rPr lang="en-US" sz="2400" dirty="0">
                <a:solidFill>
                  <a:srgbClr val="000000"/>
                </a:solidFill>
              </a:rPr>
              <a:t>Addition of more children </a:t>
            </a:r>
          </a:p>
          <a:p>
            <a:pPr marL="685800" lvl="2">
              <a:lnSpc>
                <a:spcPct val="100000"/>
              </a:lnSpc>
              <a:buClr>
                <a:srgbClr val="4E7CBE"/>
              </a:buClr>
            </a:pPr>
            <a:r>
              <a:rPr lang="en-US" sz="2400" dirty="0">
                <a:solidFill>
                  <a:srgbClr val="000000"/>
                </a:solidFill>
              </a:rPr>
              <a:t>Family life revolves around children </a:t>
            </a:r>
          </a:p>
          <a:p>
            <a:pPr marL="685800" lvl="2">
              <a:lnSpc>
                <a:spcPct val="100000"/>
              </a:lnSpc>
              <a:buClr>
                <a:srgbClr val="4E7CBE"/>
              </a:buClr>
            </a:pPr>
            <a:r>
              <a:rPr lang="en-US" sz="2400" dirty="0">
                <a:solidFill>
                  <a:srgbClr val="000000"/>
                </a:solidFill>
              </a:rPr>
              <a:t>Family health and safety</a:t>
            </a:r>
          </a:p>
          <a:p>
            <a:pPr lvl="0" algn="l">
              <a:lnSpc>
                <a:spcPct val="100000"/>
              </a:lnSpc>
            </a:pPr>
            <a:endParaRPr lang="en-US" sz="2600" dirty="0">
              <a:solidFill>
                <a:srgbClr val="000000"/>
              </a:solidFill>
            </a:endParaRPr>
          </a:p>
          <a:p>
            <a:endParaRPr lang="en-US" dirty="0"/>
          </a:p>
        </p:txBody>
      </p:sp>
    </p:spTree>
    <p:extLst>
      <p:ext uri="{BB962C8B-B14F-4D97-AF65-F5344CB8AC3E}">
        <p14:creationId xmlns:p14="http://schemas.microsoft.com/office/powerpoint/2010/main" val="407756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Family Life-Cycle Stages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type="body" sz="quarter" idx="10"/>
          </p:nvPr>
        </p:nvSpPr>
        <p:spPr>
          <a:xfrm>
            <a:off x="809469" y="1903751"/>
            <a:ext cx="3311507" cy="3958537"/>
          </a:xfrm>
        </p:spPr>
        <p:txBody>
          <a:bodyPr/>
          <a:lstStyle/>
          <a:p>
            <a:pPr marL="342900" lvl="1" indent="-342900">
              <a:lnSpc>
                <a:spcPct val="100000"/>
              </a:lnSpc>
              <a:spcBef>
                <a:spcPts val="1000"/>
              </a:spcBef>
              <a:buClr>
                <a:srgbClr val="C02033"/>
              </a:buClr>
              <a:buFont typeface=".AppleSystemUIFont" charset="-120"/>
              <a:buChar char="&gt;"/>
            </a:pPr>
            <a:r>
              <a:rPr lang="en-US" sz="2600" dirty="0">
                <a:solidFill>
                  <a:srgbClr val="000000"/>
                </a:solidFill>
              </a:rPr>
              <a:t>Launching</a:t>
            </a:r>
          </a:p>
          <a:p>
            <a:pPr marL="685800" lvl="2">
              <a:lnSpc>
                <a:spcPct val="100000"/>
              </a:lnSpc>
              <a:buClr>
                <a:srgbClr val="4E7CBE"/>
              </a:buClr>
            </a:pPr>
            <a:r>
              <a:rPr lang="en-US" sz="2400" dirty="0">
                <a:solidFill>
                  <a:srgbClr val="000000"/>
                </a:solidFill>
              </a:rPr>
              <a:t>Preparing for children to become independent</a:t>
            </a:r>
          </a:p>
          <a:p>
            <a:pPr marL="685800" lvl="2">
              <a:lnSpc>
                <a:spcPct val="100000"/>
              </a:lnSpc>
              <a:buClr>
                <a:srgbClr val="4E7CBE"/>
              </a:buClr>
            </a:pPr>
            <a:r>
              <a:rPr lang="en-US" sz="2400" dirty="0">
                <a:solidFill>
                  <a:srgbClr val="000000"/>
                </a:solidFill>
              </a:rPr>
              <a:t>Children leave home </a:t>
            </a:r>
          </a:p>
          <a:p>
            <a:pPr marL="685800" lvl="2">
              <a:lnSpc>
                <a:spcPct val="100000"/>
              </a:lnSpc>
              <a:buClr>
                <a:srgbClr val="4E7CBE"/>
              </a:buClr>
            </a:pPr>
            <a:r>
              <a:rPr lang="en-US" sz="2400" dirty="0">
                <a:solidFill>
                  <a:srgbClr val="000000"/>
                </a:solidFill>
              </a:rPr>
              <a:t>Adjusting to the “empty nest”</a:t>
            </a:r>
          </a:p>
          <a:p>
            <a:pPr marL="685800" lvl="2">
              <a:lnSpc>
                <a:spcPct val="100000"/>
              </a:lnSpc>
              <a:buClr>
                <a:srgbClr val="4E7CBE"/>
              </a:buClr>
            </a:pPr>
            <a:r>
              <a:rPr lang="en-US" sz="2400" dirty="0">
                <a:solidFill>
                  <a:srgbClr val="000000"/>
                </a:solidFill>
              </a:rPr>
              <a:t>Opportunities to reconnect with spouse</a:t>
            </a:r>
          </a:p>
          <a:p>
            <a:pPr lvl="0" algn="l">
              <a:lnSpc>
                <a:spcPct val="100000"/>
              </a:lnSpc>
            </a:pPr>
            <a:endParaRPr lang="en-US" sz="2600" dirty="0">
              <a:solidFill>
                <a:srgbClr val="000000"/>
              </a:solidFill>
            </a:endParaRPr>
          </a:p>
        </p:txBody>
      </p:sp>
      <p:sp>
        <p:nvSpPr>
          <p:cNvPr id="6" name="Text Placeholder 5">
            <a:extLst>
              <a:ext uri="{FF2B5EF4-FFF2-40B4-BE49-F238E27FC236}">
                <a16:creationId xmlns:a16="http://schemas.microsoft.com/office/drawing/2014/main" id="{78CC4B25-02CF-4323-A0E4-6B2C6F759C75}"/>
              </a:ext>
            </a:extLst>
          </p:cNvPr>
          <p:cNvSpPr>
            <a:spLocks noGrp="1"/>
          </p:cNvSpPr>
          <p:nvPr>
            <p:ph type="body" sz="quarter" idx="11"/>
          </p:nvPr>
        </p:nvSpPr>
        <p:spPr>
          <a:xfrm>
            <a:off x="4684395" y="2008489"/>
            <a:ext cx="3380313" cy="3703901"/>
          </a:xfrm>
        </p:spPr>
        <p:txBody>
          <a:bodyPr/>
          <a:lstStyle/>
          <a:p>
            <a:pPr marL="342900" lvl="1" indent="-342900">
              <a:lnSpc>
                <a:spcPct val="100000"/>
              </a:lnSpc>
              <a:spcBef>
                <a:spcPts val="1000"/>
              </a:spcBef>
              <a:buClr>
                <a:srgbClr val="C02033"/>
              </a:buClr>
              <a:buFont typeface=".AppleSystemUIFont" charset="-120"/>
              <a:buChar char="&gt;"/>
            </a:pPr>
            <a:r>
              <a:rPr lang="en-US" sz="2600" dirty="0">
                <a:solidFill>
                  <a:srgbClr val="000000"/>
                </a:solidFill>
              </a:rPr>
              <a:t>Mid-years </a:t>
            </a:r>
          </a:p>
          <a:p>
            <a:pPr marL="685800" lvl="2">
              <a:lnSpc>
                <a:spcPct val="100000"/>
              </a:lnSpc>
              <a:buClr>
                <a:srgbClr val="4E7CBE"/>
              </a:buClr>
            </a:pPr>
            <a:r>
              <a:rPr lang="en-US" sz="2400" dirty="0">
                <a:solidFill>
                  <a:srgbClr val="000000"/>
                </a:solidFill>
              </a:rPr>
              <a:t>Parents re-focus on their relationship </a:t>
            </a:r>
          </a:p>
          <a:p>
            <a:pPr marL="685800" lvl="2">
              <a:lnSpc>
                <a:spcPct val="100000"/>
              </a:lnSpc>
              <a:buClr>
                <a:srgbClr val="4E7CBE"/>
              </a:buClr>
            </a:pPr>
            <a:r>
              <a:rPr lang="en-US" sz="2400" dirty="0">
                <a:solidFill>
                  <a:srgbClr val="000000"/>
                </a:solidFill>
              </a:rPr>
              <a:t>Height of careers and earnings </a:t>
            </a:r>
          </a:p>
          <a:p>
            <a:pPr marL="685800" lvl="2">
              <a:lnSpc>
                <a:spcPct val="100000"/>
              </a:lnSpc>
              <a:buClr>
                <a:srgbClr val="4E7CBE"/>
              </a:buClr>
            </a:pPr>
            <a:r>
              <a:rPr lang="en-US" sz="2400" dirty="0">
                <a:solidFill>
                  <a:srgbClr val="000000"/>
                </a:solidFill>
              </a:rPr>
              <a:t>May become grandparents</a:t>
            </a:r>
          </a:p>
          <a:p>
            <a:pPr marL="685800" lvl="2">
              <a:lnSpc>
                <a:spcPct val="100000"/>
              </a:lnSpc>
              <a:buClr>
                <a:srgbClr val="4E7CBE"/>
              </a:buClr>
            </a:pPr>
            <a:r>
              <a:rPr lang="en-US" sz="2400" dirty="0">
                <a:solidFill>
                  <a:srgbClr val="000000"/>
                </a:solidFill>
              </a:rPr>
              <a:t>Health problems may be an issue</a:t>
            </a:r>
          </a:p>
          <a:p>
            <a:pPr lvl="0" algn="l">
              <a:lnSpc>
                <a:spcPct val="100000"/>
              </a:lnSpc>
            </a:pPr>
            <a:endParaRPr lang="en-US" sz="2600" dirty="0">
              <a:solidFill>
                <a:srgbClr val="000000"/>
              </a:solidFill>
            </a:endParaRPr>
          </a:p>
          <a:p>
            <a:endParaRPr lang="en-US" dirty="0"/>
          </a:p>
        </p:txBody>
      </p:sp>
      <p:sp>
        <p:nvSpPr>
          <p:cNvPr id="7" name="Text Placeholder 6">
            <a:extLst>
              <a:ext uri="{FF2B5EF4-FFF2-40B4-BE49-F238E27FC236}">
                <a16:creationId xmlns:a16="http://schemas.microsoft.com/office/drawing/2014/main" id="{24B14749-6C6D-4174-8495-8B3FD8824522}"/>
              </a:ext>
            </a:extLst>
          </p:cNvPr>
          <p:cNvSpPr>
            <a:spLocks noGrp="1"/>
          </p:cNvSpPr>
          <p:nvPr>
            <p:ph type="body" sz="quarter" idx="12"/>
          </p:nvPr>
        </p:nvSpPr>
        <p:spPr>
          <a:xfrm>
            <a:off x="8412568" y="1283509"/>
            <a:ext cx="3534593" cy="3703901"/>
          </a:xfrm>
        </p:spPr>
        <p:txBody>
          <a:bodyPr/>
          <a:lstStyle/>
          <a:p>
            <a:pPr marL="342900" lvl="1" indent="-342900">
              <a:lnSpc>
                <a:spcPct val="100000"/>
              </a:lnSpc>
              <a:spcBef>
                <a:spcPts val="1000"/>
              </a:spcBef>
              <a:buClr>
                <a:srgbClr val="C02033"/>
              </a:buClr>
              <a:buFont typeface=".AppleSystemUIFont" charset="-120"/>
              <a:buChar char="&gt;"/>
            </a:pPr>
            <a:r>
              <a:rPr lang="en-US" sz="2600" dirty="0">
                <a:solidFill>
                  <a:srgbClr val="000000"/>
                </a:solidFill>
              </a:rPr>
              <a:t>Older Adult</a:t>
            </a:r>
          </a:p>
          <a:p>
            <a:pPr marL="685800" lvl="2">
              <a:lnSpc>
                <a:spcPct val="100000"/>
              </a:lnSpc>
              <a:buClr>
                <a:srgbClr val="4E7CBE"/>
              </a:buClr>
            </a:pPr>
            <a:r>
              <a:rPr lang="en-US" sz="2400" dirty="0">
                <a:solidFill>
                  <a:srgbClr val="000000"/>
                </a:solidFill>
              </a:rPr>
              <a:t>Retirement</a:t>
            </a:r>
          </a:p>
          <a:p>
            <a:pPr marL="685800" lvl="2">
              <a:lnSpc>
                <a:spcPct val="100000"/>
              </a:lnSpc>
              <a:buClr>
                <a:srgbClr val="4E7CBE"/>
              </a:buClr>
            </a:pPr>
            <a:r>
              <a:rPr lang="en-US" sz="2400" dirty="0">
                <a:solidFill>
                  <a:srgbClr val="000000"/>
                </a:solidFill>
              </a:rPr>
              <a:t>Grandparenting</a:t>
            </a:r>
          </a:p>
          <a:p>
            <a:pPr marL="685800" lvl="2">
              <a:lnSpc>
                <a:spcPct val="100000"/>
              </a:lnSpc>
              <a:buClr>
                <a:srgbClr val="4E7CBE"/>
              </a:buClr>
            </a:pPr>
            <a:r>
              <a:rPr lang="en-US" sz="2400" dirty="0">
                <a:solidFill>
                  <a:srgbClr val="000000"/>
                </a:solidFill>
              </a:rPr>
              <a:t>Travel and hobbies</a:t>
            </a:r>
          </a:p>
          <a:p>
            <a:pPr marL="685800" lvl="2">
              <a:lnSpc>
                <a:spcPct val="100000"/>
              </a:lnSpc>
              <a:buClr>
                <a:srgbClr val="4E7CBE"/>
              </a:buClr>
            </a:pPr>
            <a:r>
              <a:rPr lang="en-US" sz="2400" dirty="0">
                <a:solidFill>
                  <a:srgbClr val="000000"/>
                </a:solidFill>
              </a:rPr>
              <a:t>Health Problems</a:t>
            </a:r>
          </a:p>
          <a:p>
            <a:pPr lvl="0" algn="l">
              <a:lnSpc>
                <a:spcPct val="100000"/>
              </a:lnSpc>
            </a:pPr>
            <a:endParaRPr lang="en-US" sz="2600" dirty="0">
              <a:solidFill>
                <a:srgbClr val="000000"/>
              </a:solidFill>
            </a:endParaRPr>
          </a:p>
          <a:p>
            <a:endParaRPr lang="en-US" dirty="0"/>
          </a:p>
        </p:txBody>
      </p:sp>
    </p:spTree>
    <p:extLst>
      <p:ext uri="{BB962C8B-B14F-4D97-AF65-F5344CB8AC3E}">
        <p14:creationId xmlns:p14="http://schemas.microsoft.com/office/powerpoint/2010/main" val="80725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10684" y="1471511"/>
            <a:ext cx="10059452" cy="876300"/>
          </a:xfrm>
        </p:spPr>
        <p:txBody>
          <a:bodyPr/>
          <a:lstStyle/>
          <a:p>
            <a:r>
              <a:rPr lang="en-US" dirty="0"/>
              <a:t>What are some financial obligations and opportunities throughout the family life cycle stages?</a:t>
            </a:r>
          </a:p>
        </p:txBody>
      </p:sp>
    </p:spTree>
    <p:extLst>
      <p:ext uri="{BB962C8B-B14F-4D97-AF65-F5344CB8AC3E}">
        <p14:creationId xmlns:p14="http://schemas.microsoft.com/office/powerpoint/2010/main" val="330026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Beginning Stage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Living expenses</a:t>
            </a:r>
          </a:p>
          <a:p>
            <a:pPr lvl="1"/>
            <a:r>
              <a:rPr lang="en-US" dirty="0"/>
              <a:t>Home furnishings</a:t>
            </a:r>
          </a:p>
          <a:p>
            <a:pPr lvl="1"/>
            <a:r>
              <a:rPr lang="en-US" dirty="0"/>
              <a:t>Education expenses</a:t>
            </a:r>
          </a:p>
          <a:p>
            <a:pPr lvl="1"/>
            <a:r>
              <a:rPr lang="en-US" dirty="0"/>
              <a:t>Loan repayments</a:t>
            </a:r>
          </a:p>
          <a:p>
            <a:pPr lvl="1"/>
            <a:r>
              <a:rPr lang="en-US" dirty="0"/>
              <a:t>Transportation (vehicle and insurance)</a:t>
            </a:r>
          </a:p>
          <a:p>
            <a:pPr lvl="1"/>
            <a:r>
              <a:rPr lang="en-US" dirty="0"/>
              <a:t>Savings</a:t>
            </a:r>
          </a:p>
          <a:p>
            <a:endParaRPr lang="en-US" dirty="0"/>
          </a:p>
        </p:txBody>
      </p:sp>
      <p:pic>
        <p:nvPicPr>
          <p:cNvPr id="4" name="Content Placeholder 10">
            <a:extLst>
              <a:ext uri="{FF2B5EF4-FFF2-40B4-BE49-F238E27FC236}">
                <a16:creationId xmlns:a16="http://schemas.microsoft.com/office/drawing/2014/main" id="{F707740A-8EED-4C82-8FB6-284E8F7CF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852" y="2835035"/>
            <a:ext cx="3996128" cy="2668525"/>
          </a:xfrm>
          <a:prstGeom prst="rect">
            <a:avLst/>
          </a:prstGeom>
        </p:spPr>
      </p:pic>
    </p:spTree>
    <p:extLst>
      <p:ext uri="{BB962C8B-B14F-4D97-AF65-F5344CB8AC3E}">
        <p14:creationId xmlns:p14="http://schemas.microsoft.com/office/powerpoint/2010/main" val="797381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Childbearing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Prenatal/birth/postnatal health care</a:t>
            </a:r>
          </a:p>
          <a:p>
            <a:pPr lvl="1"/>
            <a:r>
              <a:rPr lang="en-US" dirty="0"/>
              <a:t>Infant clothing and furnishings</a:t>
            </a:r>
          </a:p>
          <a:p>
            <a:pPr lvl="1"/>
            <a:r>
              <a:rPr lang="en-US" dirty="0"/>
              <a:t>Child care</a:t>
            </a:r>
          </a:p>
          <a:p>
            <a:pPr lvl="1"/>
            <a:r>
              <a:rPr lang="en-US" dirty="0"/>
              <a:t>Savings</a:t>
            </a:r>
          </a:p>
          <a:p>
            <a:pPr lvl="1"/>
            <a:r>
              <a:rPr lang="en-US" dirty="0"/>
              <a:t>Possible loss of one income</a:t>
            </a:r>
          </a:p>
          <a:p>
            <a:endParaRPr lang="en-US" dirty="0"/>
          </a:p>
        </p:txBody>
      </p:sp>
      <p:pic>
        <p:nvPicPr>
          <p:cNvPr id="4" name="Content Placeholder 6">
            <a:extLst>
              <a:ext uri="{FF2B5EF4-FFF2-40B4-BE49-F238E27FC236}">
                <a16:creationId xmlns:a16="http://schemas.microsoft.com/office/drawing/2014/main" id="{08F7CCF9-7F59-4E62-8513-C225D42F4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090" y="1843790"/>
            <a:ext cx="2555890" cy="3833835"/>
          </a:xfrm>
          <a:prstGeom prst="rect">
            <a:avLst/>
          </a:prstGeom>
        </p:spPr>
      </p:pic>
    </p:spTree>
    <p:extLst>
      <p:ext uri="{BB962C8B-B14F-4D97-AF65-F5344CB8AC3E}">
        <p14:creationId xmlns:p14="http://schemas.microsoft.com/office/powerpoint/2010/main" val="930488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The Cost of Raising a Child</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http://www.cnpp.usda.gov/calculatorintro.htm</a:t>
            </a:r>
          </a:p>
          <a:p>
            <a:pPr lvl="1"/>
            <a:endParaRPr lang="en-US" dirty="0"/>
          </a:p>
        </p:txBody>
      </p:sp>
      <p:pic>
        <p:nvPicPr>
          <p:cNvPr id="4" name="Picture 3">
            <a:hlinkClick r:id="rId3"/>
            <a:extLst>
              <a:ext uri="{FF2B5EF4-FFF2-40B4-BE49-F238E27FC236}">
                <a16:creationId xmlns:a16="http://schemas.microsoft.com/office/drawing/2014/main" id="{DB3ADCD3-F189-4609-80B3-C0612B65B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6180" y="2308484"/>
            <a:ext cx="2880020" cy="3001257"/>
          </a:xfrm>
          <a:prstGeom prst="rect">
            <a:avLst/>
          </a:prstGeom>
        </p:spPr>
      </p:pic>
      <p:sp>
        <p:nvSpPr>
          <p:cNvPr id="5" name="TextBox 4">
            <a:extLst>
              <a:ext uri="{FF2B5EF4-FFF2-40B4-BE49-F238E27FC236}">
                <a16:creationId xmlns:a16="http://schemas.microsoft.com/office/drawing/2014/main" id="{ECCE41BF-C383-4BE0-9764-3BCBE7F19425}"/>
              </a:ext>
            </a:extLst>
          </p:cNvPr>
          <p:cNvSpPr txBox="1"/>
          <p:nvPr/>
        </p:nvSpPr>
        <p:spPr>
          <a:xfrm>
            <a:off x="4546487" y="5446652"/>
            <a:ext cx="2679405" cy="461665"/>
          </a:xfrm>
          <a:prstGeom prst="rect">
            <a:avLst/>
          </a:prstGeom>
          <a:noFill/>
        </p:spPr>
        <p:txBody>
          <a:bodyPr wrap="square" rtlCol="0">
            <a:spAutoFit/>
          </a:bodyPr>
          <a:lstStyle/>
          <a:p>
            <a:pPr algn="ctr"/>
            <a:r>
              <a:rPr lang="en-US" sz="2400" dirty="0">
                <a:latin typeface="Open Sans"/>
              </a:rPr>
              <a:t>(click on poster)</a:t>
            </a:r>
          </a:p>
        </p:txBody>
      </p:sp>
    </p:spTree>
    <p:extLst>
      <p:ext uri="{BB962C8B-B14F-4D97-AF65-F5344CB8AC3E}">
        <p14:creationId xmlns:p14="http://schemas.microsoft.com/office/powerpoint/2010/main" val="176475436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schemas.microsoft.com/sharepoint/v3"/>
    <ds:schemaRef ds:uri="http://schemas.microsoft.com/office/2006/documentManagement/types"/>
    <ds:schemaRef ds:uri="http://www.w3.org/XML/1998/namespac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05d88611-e516-4d1a-b12e-39107e78b3d0"/>
    <ds:schemaRef ds:uri="56ea17bb-c96d-4826-b465-01eec0dd23dd"/>
    <ds:schemaRef ds:uri="http://purl.org/dc/dcmitype/"/>
    <ds:schemaRef ds:uri="http://purl.org/dc/terms/"/>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130</TotalTime>
  <Words>1004</Words>
  <Application>Microsoft Office PowerPoint</Application>
  <PresentationFormat>Widescreen</PresentationFormat>
  <Paragraphs>186</Paragraphs>
  <Slides>18</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.AppleSystemUIFont</vt:lpstr>
      <vt:lpstr>Arial</vt:lpstr>
      <vt:lpstr>Calibri</vt:lpstr>
      <vt:lpstr>Open Sans</vt:lpstr>
      <vt:lpstr>Open Sans SemiBold</vt:lpstr>
      <vt:lpstr>2_Office Theme</vt:lpstr>
      <vt:lpstr>3_Office Theme</vt:lpstr>
      <vt:lpstr>Financial Obligations Throughout the family life cycle</vt:lpstr>
      <vt:lpstr>PowerPoint Presentation</vt:lpstr>
      <vt:lpstr>What are the Family Life Cycle Stages?</vt:lpstr>
      <vt:lpstr>Family Life-Cycle Stages</vt:lpstr>
      <vt:lpstr>Family Life-Cycle Stages</vt:lpstr>
      <vt:lpstr>What are some financial obligations and opportunities throughout the family life cycle stages?</vt:lpstr>
      <vt:lpstr>Beginning Stage</vt:lpstr>
      <vt:lpstr>Childbearing</vt:lpstr>
      <vt:lpstr>The Cost of Raising a Child</vt:lpstr>
      <vt:lpstr>Parenting</vt:lpstr>
      <vt:lpstr>Launching</vt:lpstr>
      <vt:lpstr>Mid-Years</vt:lpstr>
      <vt:lpstr>Empty Nest Syndrome</vt:lpstr>
      <vt:lpstr>Older Adult</vt:lpstr>
      <vt:lpstr>Financial Considerations</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10</cp:revision>
  <cp:lastPrinted>2017-07-07T16:17:37Z</cp:lastPrinted>
  <dcterms:created xsi:type="dcterms:W3CDTF">2017-07-11T23:58:30Z</dcterms:created>
  <dcterms:modified xsi:type="dcterms:W3CDTF">2017-11-22T14:26:08Z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