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handoutMasterIdLst>
    <p:handoutMasterId r:id="rId19"/>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77364" autoAdjust="0"/>
  </p:normalViewPr>
  <p:slideViewPr>
    <p:cSldViewPr snapToGrid="0">
      <p:cViewPr>
        <p:scale>
          <a:sx n="52" d="100"/>
          <a:sy n="52" d="100"/>
        </p:scale>
        <p:origin x="1248" y="4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hairstylesweekly.com/tag/finger-waves-hairstyle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408533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711155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Finger waving teaches</a:t>
            </a:r>
            <a:r>
              <a:rPr lang="en-US" baseline="0" dirty="0"/>
              <a:t> the technique of moving and directing hair.</a:t>
            </a:r>
          </a:p>
          <a:p>
            <a:endParaRPr lang="en-US" baseline="0" dirty="0"/>
          </a:p>
          <a:p>
            <a:r>
              <a:rPr lang="en-US" baseline="0" dirty="0"/>
              <a:t>It also provides the valuable training in molding hair to the curved surface of the head.</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Finger</a:t>
            </a:r>
            <a:r>
              <a:rPr lang="en-US" baseline="0" dirty="0"/>
              <a:t> waves have</a:t>
            </a:r>
            <a:r>
              <a:rPr lang="en-US" dirty="0"/>
              <a:t> been a part of our fashion for many years.</a:t>
            </a:r>
          </a:p>
          <a:p>
            <a:endParaRPr lang="en-US" dirty="0"/>
          </a:p>
          <a:p>
            <a:r>
              <a:rPr lang="en-US" dirty="0"/>
              <a:t>As the times change with our society, the trends will change as well.  Nevertheless, every part of fashion will only repeat itself.  </a:t>
            </a:r>
          </a:p>
          <a:p>
            <a:endParaRPr lang="en-US" dirty="0"/>
          </a:p>
          <a:p>
            <a:r>
              <a:rPr lang="en-US" dirty="0"/>
              <a:t>In the early twenties, finger waves were in demand.  Today, there are fashion designers that are now bringing finger waves back in style. </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81152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a:t>
            </a:r>
            <a:r>
              <a:rPr lang="en-US" baseline="0" dirty="0"/>
              <a:t> on hyperlink to v</a:t>
            </a:r>
            <a:r>
              <a:rPr lang="en-US" dirty="0"/>
              <a:t>iew YouTube™ video:</a:t>
            </a:r>
          </a:p>
          <a:p>
            <a:r>
              <a:rPr lang="en-US" b="1" dirty="0"/>
              <a:t>Fabulous Finger Waves - 1920s and 1930s finger wave tutorial</a:t>
            </a:r>
          </a:p>
          <a:p>
            <a:r>
              <a:rPr lang="en-US" dirty="0"/>
              <a:t>How to create the classic 1920s and 1930s finger waves</a:t>
            </a:r>
          </a:p>
          <a:p>
            <a:r>
              <a:rPr lang="en-US" dirty="0"/>
              <a:t>http://youtu.be/hMcbkGDyEQc</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685245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the waving lotion sparingly</a:t>
            </a:r>
            <a:r>
              <a:rPr lang="en-US" baseline="0" dirty="0"/>
              <a:t> being careful not to get the lotion in your client’s eyes.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681425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types of finger waves. We will be concentrating</a:t>
            </a:r>
            <a:r>
              <a:rPr lang="en-US" baseline="0" dirty="0"/>
              <a:t> on the horizontal with two waves and three ridges, 1” wide and 4” long.</a:t>
            </a:r>
            <a:endParaRPr lang="en-US" dirty="0"/>
          </a:p>
          <a:p>
            <a:endParaRPr lang="en-US" dirty="0"/>
          </a:p>
          <a:p>
            <a:r>
              <a:rPr lang="en-US" dirty="0"/>
              <a:t>Click on the hyperlink to view the website:</a:t>
            </a:r>
          </a:p>
          <a:p>
            <a:pPr>
              <a:defRPr/>
            </a:pPr>
            <a:r>
              <a:rPr lang="en-US" b="1" dirty="0"/>
              <a:t>Hairstyles Weekly</a:t>
            </a:r>
          </a:p>
          <a:p>
            <a:pPr>
              <a:defRPr/>
            </a:pPr>
            <a:r>
              <a:rPr lang="en-US" dirty="0"/>
              <a:t>Examples of Finger Wave Hair Styles  </a:t>
            </a:r>
          </a:p>
          <a:p>
            <a:pPr>
              <a:defRPr/>
            </a:pPr>
            <a:r>
              <a:rPr lang="en-US" dirty="0">
                <a:hlinkClick r:id="rId3"/>
              </a:rPr>
              <a:t>http://hairstylesweekly.com/tag/finger-waves-hairstyles/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475718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students of the safety and sanitation procedures before they begin</a:t>
            </a:r>
            <a:r>
              <a:rPr lang="en-US" baseline="0" dirty="0"/>
              <a:t> working on a client.</a:t>
            </a:r>
          </a:p>
          <a:p>
            <a:endParaRPr lang="en-US" baseline="0" dirty="0"/>
          </a:p>
          <a:p>
            <a:r>
              <a:rPr lang="en-US" baseline="0" dirty="0"/>
              <a:t>Click on the photo to view Texas Department of Licensing and Regulation’s 10 most common violations. Use this as an eye opener for students to understand how important it is to practice state law.</a:t>
            </a:r>
          </a:p>
          <a:p>
            <a:endParaRPr lang="en-US" baseline="0" dirty="0"/>
          </a:p>
          <a:p>
            <a:r>
              <a:rPr lang="en-US" b="1" baseline="0" dirty="0"/>
              <a:t>Cosmetology Administrative Rules</a:t>
            </a:r>
          </a:p>
          <a:p>
            <a:r>
              <a:rPr lang="en-US" baseline="0" dirty="0"/>
              <a:t>These standards include:</a:t>
            </a:r>
          </a:p>
          <a:p>
            <a:pPr marL="171450" indent="-171450">
              <a:buFont typeface="Arial" panose="020B0604020202020204" pitchFamily="34" charset="0"/>
              <a:buChar char="•"/>
            </a:pPr>
            <a:r>
              <a:rPr lang="en-US" baseline="0" dirty="0"/>
              <a:t>clean and disinfect equipment, tools, implements and supplies before use on each client</a:t>
            </a:r>
          </a:p>
          <a:p>
            <a:pPr marL="171450" indent="-171450">
              <a:buFont typeface="Arial" panose="020B0604020202020204" pitchFamily="34" charset="0"/>
              <a:buChar char="•"/>
            </a:pPr>
            <a:r>
              <a:rPr lang="en-US" baseline="0" dirty="0"/>
              <a:t>use clean towels for each client</a:t>
            </a:r>
          </a:p>
          <a:p>
            <a:pPr marL="171450" indent="-171450">
              <a:buFont typeface="Arial" panose="020B0604020202020204" pitchFamily="34" charset="0"/>
              <a:buChar char="•"/>
            </a:pPr>
            <a:r>
              <a:rPr lang="en-US" baseline="0" dirty="0"/>
              <a:t>use clean cutting and shampoo capes for each client</a:t>
            </a:r>
          </a:p>
          <a:p>
            <a:pPr marL="171450" indent="-171450">
              <a:buFont typeface="Arial" panose="020B0604020202020204" pitchFamily="34" charset="0"/>
              <a:buChar char="•"/>
            </a:pPr>
            <a:r>
              <a:rPr lang="en-US" baseline="0" dirty="0"/>
              <a:t>use a sanitary neck strip or towel</a:t>
            </a:r>
          </a:p>
          <a:p>
            <a:pPr marL="171450" indent="-171450">
              <a:buFont typeface="Arial" panose="020B0604020202020204" pitchFamily="34" charset="0"/>
              <a:buChar char="•"/>
            </a:pPr>
            <a:r>
              <a:rPr lang="en-US" baseline="0" dirty="0"/>
              <a:t>employ good hygiene habits while providing cosmetology service</a:t>
            </a:r>
          </a:p>
          <a:p>
            <a:endParaRPr lang="en-US" baseline="0" dirty="0"/>
          </a:p>
          <a:p>
            <a:r>
              <a:rPr lang="en-US" baseline="0" dirty="0"/>
              <a:t>Demonstrate:</a:t>
            </a:r>
          </a:p>
          <a:p>
            <a:pPr marL="171450" indent="-171450">
              <a:buFont typeface="Arial" panose="020B0604020202020204" pitchFamily="34" charset="0"/>
              <a:buChar char="•"/>
            </a:pPr>
            <a:r>
              <a:rPr lang="en-US" baseline="0" dirty="0"/>
              <a:t>draping for wet styling (explain purpose)</a:t>
            </a:r>
          </a:p>
          <a:p>
            <a:pPr marL="171450" indent="-171450">
              <a:buFont typeface="Arial" panose="020B0604020202020204" pitchFamily="34" charset="0"/>
              <a:buChar char="•"/>
            </a:pPr>
            <a:r>
              <a:rPr lang="en-US" dirty="0"/>
              <a:t>sanitation</a:t>
            </a:r>
            <a:r>
              <a:rPr lang="en-US" baseline="0" dirty="0"/>
              <a:t> - </a:t>
            </a:r>
            <a:r>
              <a:rPr lang="en-US" dirty="0"/>
              <a:t>hand sanitizer and hospital grade Environmental Protection Agency registered disinfectant</a:t>
            </a:r>
          </a:p>
          <a:p>
            <a:pPr marL="171450" indent="-171450">
              <a:buFont typeface="Arial" panose="020B0604020202020204" pitchFamily="34" charset="0"/>
              <a:buChar char="•"/>
            </a:pPr>
            <a:r>
              <a:rPr lang="en-US" dirty="0"/>
              <a:t>safety</a:t>
            </a:r>
            <a:r>
              <a:rPr lang="en-US" baseline="0" dirty="0"/>
              <a:t> - </a:t>
            </a:r>
            <a:r>
              <a:rPr lang="en-US" dirty="0"/>
              <a:t>shielding the client’s face from the spray bottle with cupped hands</a:t>
            </a:r>
          </a:p>
          <a:p>
            <a:pPr marL="171450" indent="-171450">
              <a:buFont typeface="Arial" panose="020B0604020202020204" pitchFamily="34" charset="0"/>
              <a:buChar char="•"/>
            </a:pPr>
            <a:r>
              <a:rPr lang="en-US" dirty="0"/>
              <a:t>how to keep hair and setting lotion</a:t>
            </a:r>
            <a:r>
              <a:rPr lang="en-US" baseline="0" dirty="0"/>
              <a:t> out of the client’s eyes</a:t>
            </a: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dirty="0"/>
              <a:t>Explain the importance of keeping pointed implements away from the client’s face</a:t>
            </a:r>
            <a:r>
              <a:rPr lang="en-US" baseline="0" dirty="0"/>
              <a: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51316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Stress the importance of practicing</a:t>
            </a:r>
            <a:r>
              <a:rPr lang="en-US" baseline="0" dirty="0"/>
              <a:t> and working towards mastery.</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776517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How long have finger waves been in existence and why should we learn this technique?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Finger Wave hair styles have been in existence</a:t>
            </a:r>
            <a:r>
              <a:rPr lang="en-US" baseline="0" dirty="0"/>
              <a:t> for many years.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We should learn this technique because history tends to repeat itself.</a:t>
            </a:r>
          </a:p>
          <a:p>
            <a:endParaRPr lang="en-US" sz="1200" dirty="0"/>
          </a:p>
          <a:p>
            <a:r>
              <a:rPr lang="en-US" sz="1200" b="1" dirty="0"/>
              <a:t>Why is it important to practice safety and sanitation precautions?</a:t>
            </a:r>
          </a:p>
          <a:p>
            <a:r>
              <a:rPr lang="en-US" sz="1200" dirty="0"/>
              <a:t>It is important to practice safety and sanitation precautions so that you and/or clients do not become ill.</a:t>
            </a:r>
          </a:p>
          <a:p>
            <a:endParaRPr lang="en-US" sz="1200" dirty="0"/>
          </a:p>
          <a:p>
            <a:r>
              <a:rPr lang="en-US" sz="1200" b="1" dirty="0"/>
              <a:t>What implement can you use to measure a finger wave and how long should it be?</a:t>
            </a:r>
          </a:p>
          <a:p>
            <a:r>
              <a:rPr lang="en-US" sz="1200" dirty="0"/>
              <a:t>A tail comb</a:t>
            </a:r>
            <a:r>
              <a:rPr lang="en-US" sz="1200" baseline="0" dirty="0"/>
              <a:t> can be used to measure how long a wave should be. The wave should be about four inches.</a:t>
            </a:r>
          </a:p>
          <a:p>
            <a:endParaRPr lang="en-US" sz="1200" dirty="0"/>
          </a:p>
          <a:p>
            <a:r>
              <a:rPr lang="en-US" sz="1200" b="1" dirty="0"/>
              <a:t>Why is it important to be able to identify the open and close end of a wave?</a:t>
            </a:r>
          </a:p>
          <a:p>
            <a:r>
              <a:rPr lang="en-US" baseline="0" dirty="0"/>
              <a:t>The wave has an open end to let you know where the wave starts and a closed end to let you know where the wave stops.</a:t>
            </a:r>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8686709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youtu.be/hMcbkGDyEQc"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hairstylesweekly.com/tag/finger-waves-hairstyles/"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license.state.tx.us/cosmet/saloncodeviolations.htm"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notesSlide" Target="../notesSlides/notesSlide8.xml"/><Relationship Id="rId4" Type="http://schemas.openxmlformats.org/officeDocument/2006/relationships/tags" Target="../tags/tag4.xml"/><Relationship Id="rId9"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Finger Wave Hair Style</a:t>
            </a:r>
          </a:p>
        </p:txBody>
      </p:sp>
      <p:sp>
        <p:nvSpPr>
          <p:cNvPr id="2" name="Rectangle 1">
            <a:extLst>
              <a:ext uri="{FF2B5EF4-FFF2-40B4-BE49-F238E27FC236}">
                <a16:creationId xmlns:a16="http://schemas.microsoft.com/office/drawing/2014/main" id="{D56996AD-D023-42D1-B396-91B657AB1768}"/>
              </a:ext>
            </a:extLst>
          </p:cNvPr>
          <p:cNvSpPr/>
          <p:nvPr/>
        </p:nvSpPr>
        <p:spPr>
          <a:xfrm>
            <a:off x="4638310" y="3691374"/>
            <a:ext cx="3775777" cy="769441"/>
          </a:xfrm>
          <a:prstGeom prst="rect">
            <a:avLst/>
          </a:prstGeom>
        </p:spPr>
        <p:txBody>
          <a:bodyPr wrap="none">
            <a:spAutoFit/>
          </a:bodyPr>
          <a:lstStyle/>
          <a:p>
            <a:r>
              <a:rPr lang="en-US" sz="4400" dirty="0">
                <a:solidFill>
                  <a:schemeClr val="accent2">
                    <a:lumMod val="60000"/>
                    <a:lumOff val="40000"/>
                  </a:schemeClr>
                </a:solidFill>
                <a:latin typeface="Open Sans"/>
              </a:rPr>
              <a:t>Cosmetology I</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Let’s Review</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How long have finger waves been in existence and why should we learn this technique? </a:t>
            </a:r>
          </a:p>
          <a:p>
            <a:pPr lvl="1"/>
            <a:r>
              <a:rPr lang="en-US" dirty="0"/>
              <a:t>Why is it important to practice safety and sanitation precautions?</a:t>
            </a:r>
          </a:p>
          <a:p>
            <a:pPr lvl="1"/>
            <a:r>
              <a:rPr lang="en-US" dirty="0"/>
              <a:t>What implement can you use to measure a finger wave and how long should it be?</a:t>
            </a:r>
          </a:p>
          <a:p>
            <a:pPr lvl="1"/>
            <a:r>
              <a:rPr lang="en-US" dirty="0"/>
              <a:t>Why is it important to be able to identify the open and closed end of a wave?</a:t>
            </a:r>
          </a:p>
          <a:p>
            <a:endParaRPr lang="en-US" dirty="0"/>
          </a:p>
        </p:txBody>
      </p:sp>
    </p:spTree>
    <p:extLst>
      <p:ext uri="{BB962C8B-B14F-4D97-AF65-F5344CB8AC3E}">
        <p14:creationId xmlns:p14="http://schemas.microsoft.com/office/powerpoint/2010/main" val="4062231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Content Placeholder 3">
            <a:extLst>
              <a:ext uri="{FF2B5EF4-FFF2-40B4-BE49-F238E27FC236}">
                <a16:creationId xmlns:a16="http://schemas.microsoft.com/office/drawing/2014/main" id="{FACD4F30-A014-4049-9F68-C2B55B71118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267200" y="2825337"/>
            <a:ext cx="3657600" cy="2609088"/>
          </a:xfrm>
        </p:spPr>
      </p:pic>
    </p:spTree>
    <p:extLst>
      <p:ext uri="{BB962C8B-B14F-4D97-AF65-F5344CB8AC3E}">
        <p14:creationId xmlns:p14="http://schemas.microsoft.com/office/powerpoint/2010/main" val="2098961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370138"/>
            <a:ext cx="10059452" cy="876300"/>
          </a:xfrm>
        </p:spPr>
        <p:txBody>
          <a:bodyPr/>
          <a:lstStyle/>
          <a:p>
            <a:r>
              <a:rPr lang="en-US" dirty="0"/>
              <a:t>Resources and References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209367"/>
            <a:ext cx="12073293" cy="4734318"/>
          </a:xfrm>
        </p:spPr>
        <p:txBody>
          <a:bodyPr/>
          <a:lstStyle/>
          <a:p>
            <a:pPr lvl="1"/>
            <a:r>
              <a:rPr lang="en-US" sz="2000" dirty="0"/>
              <a:t>Images:</a:t>
            </a:r>
          </a:p>
          <a:p>
            <a:pPr lvl="2"/>
            <a:r>
              <a:rPr lang="en-US" sz="2000" dirty="0"/>
              <a:t>Microsoft Office Clip Art: Used with permission from Microsoft.</a:t>
            </a:r>
          </a:p>
          <a:p>
            <a:pPr lvl="1"/>
            <a:r>
              <a:rPr lang="en-US" sz="2000" dirty="0"/>
              <a:t>Textbook:</a:t>
            </a:r>
          </a:p>
          <a:p>
            <a:pPr lvl="2"/>
            <a:r>
              <a:rPr lang="en-US" sz="2000" dirty="0"/>
              <a:t>Milady standard cosmetology: Situational problems. (2012). Clifton Park, NY: Cengage Learning.</a:t>
            </a:r>
          </a:p>
          <a:p>
            <a:pPr lvl="1"/>
            <a:r>
              <a:rPr lang="en-US" sz="2000" dirty="0"/>
              <a:t>YouTube™:</a:t>
            </a:r>
          </a:p>
          <a:p>
            <a:pPr lvl="2"/>
            <a:r>
              <a:rPr lang="en-US" sz="2000" dirty="0"/>
              <a:t>Fabulous Finger Waves - 1920s and 1930s finger wave tutorial</a:t>
            </a:r>
          </a:p>
          <a:p>
            <a:pPr lvl="2"/>
            <a:r>
              <a:rPr lang="en-US" sz="2000" dirty="0"/>
              <a:t>How to create the classic 1920s and 1930s finger waves</a:t>
            </a:r>
            <a:br>
              <a:rPr lang="en-US" sz="2000" dirty="0"/>
            </a:br>
            <a:r>
              <a:rPr lang="en-US" sz="2000" dirty="0"/>
              <a:t> http://youtu.be/hMcbkGDyEQc</a:t>
            </a:r>
          </a:p>
          <a:p>
            <a:pPr lvl="1"/>
            <a:r>
              <a:rPr lang="en-US" sz="2000" dirty="0"/>
              <a:t>Websites:</a:t>
            </a:r>
          </a:p>
          <a:p>
            <a:pPr lvl="2"/>
            <a:r>
              <a:rPr lang="en-US" sz="2000" dirty="0"/>
              <a:t>Hairstyles Weekly</a:t>
            </a:r>
          </a:p>
          <a:p>
            <a:pPr marL="457200" lvl="2" indent="0">
              <a:buNone/>
            </a:pPr>
            <a:r>
              <a:rPr lang="en-US" sz="2000" dirty="0"/>
              <a:t>   Examples of Finger Wave Hair Styles  </a:t>
            </a:r>
          </a:p>
          <a:p>
            <a:pPr marL="457200" lvl="2" indent="0">
              <a:buNone/>
            </a:pPr>
            <a:r>
              <a:rPr lang="en-US" sz="2000" dirty="0"/>
              <a:t>   http://hairstylesweekly.com/tag/finger-waves-hairstyles</a:t>
            </a:r>
          </a:p>
          <a:p>
            <a:pPr lvl="2"/>
            <a:r>
              <a:rPr lang="en-US" sz="2000" dirty="0"/>
              <a:t>Texas Department of Licensing and Regulation</a:t>
            </a:r>
          </a:p>
          <a:p>
            <a:pPr marL="457200" lvl="2" indent="0">
              <a:buNone/>
            </a:pPr>
            <a:r>
              <a:rPr lang="en-US" sz="2000" dirty="0"/>
              <a:t>   To be the leader in public service, customer satisfaction, and innovation</a:t>
            </a:r>
          </a:p>
          <a:p>
            <a:pPr marL="457200" lvl="2" indent="0">
              <a:buNone/>
            </a:pPr>
            <a:r>
              <a:rPr lang="en-US" sz="2000" dirty="0"/>
              <a:t>   http://www.tdlr.texas.gov/cosmet/saloncodeviolations.htm</a:t>
            </a:r>
          </a:p>
          <a:p>
            <a:endParaRPr lang="en-US" sz="2000" dirty="0"/>
          </a:p>
        </p:txBody>
      </p:sp>
    </p:spTree>
    <p:extLst>
      <p:ext uri="{BB962C8B-B14F-4D97-AF65-F5344CB8AC3E}">
        <p14:creationId xmlns:p14="http://schemas.microsoft.com/office/powerpoint/2010/main" val="1464494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336089"/>
            <a:ext cx="10059452" cy="876300"/>
          </a:xfrm>
        </p:spPr>
        <p:txBody>
          <a:bodyPr/>
          <a:lstStyle/>
          <a:p>
            <a:r>
              <a:rPr lang="en-US" dirty="0"/>
              <a:t>What is a Finger Wave Hair Style?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process of shaping and directing the hair into an S pattern through the use of the fingers, combs and waving lotion</a:t>
            </a:r>
          </a:p>
          <a:p>
            <a:endParaRPr lang="en-US" dirty="0"/>
          </a:p>
        </p:txBody>
      </p:sp>
      <p:pic>
        <p:nvPicPr>
          <p:cNvPr id="4" name="Picture 3">
            <a:extLst>
              <a:ext uri="{FF2B5EF4-FFF2-40B4-BE49-F238E27FC236}">
                <a16:creationId xmlns:a16="http://schemas.microsoft.com/office/drawing/2014/main" id="{5E9EC1B0-56D2-46D3-B765-5B7FC9D4BC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89209" y="2933408"/>
            <a:ext cx="2044711" cy="2693895"/>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All the rage in the 1920’s and 30’s</a:t>
            </a:r>
          </a:p>
          <a:p>
            <a:pPr lvl="1"/>
            <a:r>
              <a:rPr lang="en-US" dirty="0"/>
              <a:t>Softer, more feminine look</a:t>
            </a:r>
          </a:p>
          <a:p>
            <a:pPr lvl="1"/>
            <a:r>
              <a:rPr lang="en-US" dirty="0"/>
              <a:t>Film stars Mae West and Jean Harlow made look popular</a:t>
            </a:r>
          </a:p>
          <a:p>
            <a:pPr lvl="1"/>
            <a:endParaRPr lang="en-US" dirty="0"/>
          </a:p>
          <a:p>
            <a:pPr lvl="1"/>
            <a:endParaRPr lang="en-US" dirty="0"/>
          </a:p>
          <a:p>
            <a:endParaRPr lang="en-US" dirty="0"/>
          </a:p>
        </p:txBody>
      </p:sp>
      <p:pic>
        <p:nvPicPr>
          <p:cNvPr id="4" name="Content Placeholder 4">
            <a:extLst>
              <a:ext uri="{FF2B5EF4-FFF2-40B4-BE49-F238E27FC236}">
                <a16:creationId xmlns:a16="http://schemas.microsoft.com/office/drawing/2014/main" id="{625BC857-6C0E-4E6A-A59A-E92A5696D0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9215" y="3429000"/>
            <a:ext cx="2630634" cy="2641135"/>
          </a:xfrm>
          <a:prstGeom prst="rect">
            <a:avLst/>
          </a:prstGeom>
        </p:spPr>
      </p:pic>
    </p:spTree>
    <p:extLst>
      <p:ext uri="{BB962C8B-B14F-4D97-AF65-F5344CB8AC3E}">
        <p14:creationId xmlns:p14="http://schemas.microsoft.com/office/powerpoint/2010/main" val="3499682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Fabulous Finger Waves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Fabulous Finger Waves - 1920s and 1930s finger wave tutorial</a:t>
            </a:r>
            <a:endParaRPr lang="en-US" dirty="0"/>
          </a:p>
          <a:p>
            <a:pPr marL="0" lvl="1" indent="0">
              <a:buNone/>
            </a:pPr>
            <a:r>
              <a:rPr lang="en-US" sz="2400" dirty="0"/>
              <a:t>    (click on link)</a:t>
            </a:r>
          </a:p>
          <a:p>
            <a:pPr lvl="1"/>
            <a:endParaRPr lang="en-US" dirty="0"/>
          </a:p>
          <a:p>
            <a:endParaRPr lang="en-US" dirty="0"/>
          </a:p>
        </p:txBody>
      </p:sp>
    </p:spTree>
    <p:extLst>
      <p:ext uri="{BB962C8B-B14F-4D97-AF65-F5344CB8AC3E}">
        <p14:creationId xmlns:p14="http://schemas.microsoft.com/office/powerpoint/2010/main" val="4180324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Finger Waving Lotion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type of hair gel that makes the hair pliable enough to keep it in place during the procedure</a:t>
            </a:r>
          </a:p>
          <a:p>
            <a:endParaRPr lang="en-US" dirty="0"/>
          </a:p>
        </p:txBody>
      </p:sp>
      <p:pic>
        <p:nvPicPr>
          <p:cNvPr id="4" name="Content Placeholder 4">
            <a:extLst>
              <a:ext uri="{FF2B5EF4-FFF2-40B4-BE49-F238E27FC236}">
                <a16:creationId xmlns:a16="http://schemas.microsoft.com/office/drawing/2014/main" id="{67D62496-9815-45CA-A99A-62DF9FFBC0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1451" y="2804984"/>
            <a:ext cx="3490023" cy="3191432"/>
          </a:xfrm>
          <a:prstGeom prst="rect">
            <a:avLst/>
          </a:prstGeom>
        </p:spPr>
      </p:pic>
    </p:spTree>
    <p:extLst>
      <p:ext uri="{BB962C8B-B14F-4D97-AF65-F5344CB8AC3E}">
        <p14:creationId xmlns:p14="http://schemas.microsoft.com/office/powerpoint/2010/main" val="2088518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Types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Horizontal finger waves</a:t>
            </a:r>
          </a:p>
          <a:p>
            <a:pPr lvl="1"/>
            <a:r>
              <a:rPr lang="en-US" dirty="0"/>
              <a:t>Vertical finger waves</a:t>
            </a:r>
          </a:p>
          <a:p>
            <a:pPr lvl="2"/>
            <a:r>
              <a:rPr lang="en-US" dirty="0"/>
              <a:t>Two waves</a:t>
            </a:r>
          </a:p>
          <a:p>
            <a:pPr lvl="2"/>
            <a:r>
              <a:rPr lang="en-US" dirty="0"/>
              <a:t>Three ridges</a:t>
            </a:r>
          </a:p>
          <a:p>
            <a:pPr lvl="2"/>
            <a:r>
              <a:rPr lang="en-US" dirty="0"/>
              <a:t>1” wide </a:t>
            </a:r>
          </a:p>
          <a:p>
            <a:pPr lvl="2"/>
            <a:r>
              <a:rPr lang="en-US" dirty="0"/>
              <a:t>4 “ long</a:t>
            </a:r>
          </a:p>
          <a:p>
            <a:pPr lvl="1"/>
            <a:endParaRPr lang="en-US" dirty="0"/>
          </a:p>
          <a:p>
            <a:endParaRPr lang="en-US" dirty="0"/>
          </a:p>
        </p:txBody>
      </p:sp>
      <p:sp>
        <p:nvSpPr>
          <p:cNvPr id="4" name="Content Placeholder 3">
            <a:extLst>
              <a:ext uri="{FF2B5EF4-FFF2-40B4-BE49-F238E27FC236}">
                <a16:creationId xmlns:a16="http://schemas.microsoft.com/office/drawing/2014/main" id="{6BEA6E44-E701-479F-8C9D-A1A4D08705FC}"/>
              </a:ext>
            </a:extLst>
          </p:cNvPr>
          <p:cNvSpPr>
            <a:spLocks noGrp="1"/>
          </p:cNvSpPr>
          <p:nvPr>
            <p:ph sz="half" idx="10"/>
          </p:nvPr>
        </p:nvSpPr>
        <p:spPr/>
        <p:txBody>
          <a:bodyPr/>
          <a:lstStyle/>
          <a:p>
            <a:pPr lvl="1"/>
            <a:r>
              <a:rPr lang="en-US" dirty="0"/>
              <a:t>If the hair is not firmly held, the wave gets combed out</a:t>
            </a:r>
          </a:p>
          <a:p>
            <a:pPr lvl="1"/>
            <a:r>
              <a:rPr lang="en-US" dirty="0">
                <a:hlinkClick r:id="rId3"/>
              </a:rPr>
              <a:t>Examples of Finger Wave Hairstyles</a:t>
            </a:r>
            <a:endParaRPr lang="en-US" dirty="0"/>
          </a:p>
          <a:p>
            <a:pPr marL="0" lvl="1" indent="0">
              <a:buNone/>
            </a:pPr>
            <a:r>
              <a:rPr lang="en-US" sz="2400" dirty="0"/>
              <a:t>    (click on link)</a:t>
            </a:r>
          </a:p>
          <a:p>
            <a:endParaRPr lang="en-US" dirty="0"/>
          </a:p>
          <a:p>
            <a:pPr lvl="1"/>
            <a:endParaRPr lang="en-US" dirty="0"/>
          </a:p>
          <a:p>
            <a:endParaRPr lang="en-US" dirty="0"/>
          </a:p>
        </p:txBody>
      </p:sp>
    </p:spTree>
    <p:extLst>
      <p:ext uri="{BB962C8B-B14F-4D97-AF65-F5344CB8AC3E}">
        <p14:creationId xmlns:p14="http://schemas.microsoft.com/office/powerpoint/2010/main" val="2091552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Reminder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Safety and Sanitation Precautions - Cosmetology Administrative Rules</a:t>
            </a:r>
          </a:p>
          <a:p>
            <a:endParaRPr lang="en-US" dirty="0"/>
          </a:p>
        </p:txBody>
      </p:sp>
      <p:pic>
        <p:nvPicPr>
          <p:cNvPr id="4" name="Picture 2" descr="C:\Users\Sandra Delgado\AppData\Local\Microsoft\Windows\Temporary Internet Files\Content.IE5\H96BDIBP\MP900422809[1].jpg">
            <a:hlinkClick r:id="rId3"/>
            <a:extLst>
              <a:ext uri="{FF2B5EF4-FFF2-40B4-BE49-F238E27FC236}">
                <a16:creationId xmlns:a16="http://schemas.microsoft.com/office/drawing/2014/main" id="{B283118B-727E-4784-805C-CC5774F1BBB5}"/>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082269" y="3064474"/>
            <a:ext cx="4339484" cy="25712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464179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Our Goal : Working Toward Mastery</a:t>
            </a:r>
          </a:p>
        </p:txBody>
      </p:sp>
      <p:sp>
        <p:nvSpPr>
          <p:cNvPr id="6" name="Line 2">
            <a:extLst>
              <a:ext uri="{FF2B5EF4-FFF2-40B4-BE49-F238E27FC236}">
                <a16:creationId xmlns:a16="http://schemas.microsoft.com/office/drawing/2014/main" id="{17B8AA94-00F5-471C-AE08-EBFB09A5D64D}"/>
              </a:ext>
            </a:extLst>
          </p:cNvPr>
          <p:cNvSpPr>
            <a:spLocks noChangeShapeType="1"/>
          </p:cNvSpPr>
          <p:nvPr>
            <p:custDataLst>
              <p:tags r:id="rId1"/>
            </p:custDataLst>
          </p:nvPr>
        </p:nvSpPr>
        <p:spPr bwMode="auto">
          <a:xfrm>
            <a:off x="2773364" y="5799138"/>
            <a:ext cx="7208837" cy="0"/>
          </a:xfrm>
          <a:prstGeom prst="line">
            <a:avLst/>
          </a:prstGeom>
          <a:noFill/>
          <a:ln w="57150">
            <a:solidFill>
              <a:schemeClr val="tx2"/>
            </a:solidFill>
            <a:round/>
            <a:headEnd/>
            <a:tailEnd type="triangle" w="med" len="med"/>
          </a:ln>
          <a:effectLst/>
        </p:spPr>
        <p:txBody>
          <a:bodyPr>
            <a:spAutoFit/>
          </a:bodyPr>
          <a:lstStyle/>
          <a:p>
            <a:pPr>
              <a:defRPr/>
            </a:pPr>
            <a:endParaRPr lang="en-US"/>
          </a:p>
        </p:txBody>
      </p:sp>
      <p:sp>
        <p:nvSpPr>
          <p:cNvPr id="7" name="Line 3">
            <a:extLst>
              <a:ext uri="{FF2B5EF4-FFF2-40B4-BE49-F238E27FC236}">
                <a16:creationId xmlns:a16="http://schemas.microsoft.com/office/drawing/2014/main" id="{4022094D-618C-4ED0-B68E-7BD4EFC1C7DB}"/>
              </a:ext>
            </a:extLst>
          </p:cNvPr>
          <p:cNvSpPr>
            <a:spLocks noChangeShapeType="1"/>
          </p:cNvSpPr>
          <p:nvPr>
            <p:custDataLst>
              <p:tags r:id="rId2"/>
            </p:custDataLst>
          </p:nvPr>
        </p:nvSpPr>
        <p:spPr bwMode="auto">
          <a:xfrm flipH="1" flipV="1">
            <a:off x="2766991" y="1934896"/>
            <a:ext cx="15875" cy="3916363"/>
          </a:xfrm>
          <a:prstGeom prst="line">
            <a:avLst/>
          </a:prstGeom>
          <a:noFill/>
          <a:ln w="57150">
            <a:solidFill>
              <a:schemeClr val="tx2"/>
            </a:solidFill>
            <a:round/>
            <a:headEnd/>
            <a:tailEnd type="triangle" w="med" len="med"/>
          </a:ln>
          <a:effectLst/>
        </p:spPr>
        <p:txBody>
          <a:bodyPr>
            <a:spAutoFit/>
          </a:bodyPr>
          <a:lstStyle/>
          <a:p>
            <a:pPr>
              <a:defRPr/>
            </a:pPr>
            <a:endParaRPr lang="en-US"/>
          </a:p>
        </p:txBody>
      </p:sp>
      <p:sp>
        <p:nvSpPr>
          <p:cNvPr id="8" name="Text Box 4">
            <a:extLst>
              <a:ext uri="{FF2B5EF4-FFF2-40B4-BE49-F238E27FC236}">
                <a16:creationId xmlns:a16="http://schemas.microsoft.com/office/drawing/2014/main" id="{F47A6D5A-ED6D-49CD-B884-EED90234D1D6}"/>
              </a:ext>
            </a:extLst>
          </p:cNvPr>
          <p:cNvSpPr txBox="1">
            <a:spLocks noChangeArrowheads="1"/>
          </p:cNvSpPr>
          <p:nvPr>
            <p:custDataLst>
              <p:tags r:id="rId3"/>
            </p:custDataLst>
          </p:nvPr>
        </p:nvSpPr>
        <p:spPr bwMode="auto">
          <a:xfrm>
            <a:off x="2971800" y="5862638"/>
            <a:ext cx="6781800" cy="369332"/>
          </a:xfrm>
          <a:prstGeom prst="rect">
            <a:avLst/>
          </a:prstGeom>
          <a:noFill/>
          <a:ln w="3175">
            <a:noFill/>
            <a:miter lim="800000"/>
            <a:headEnd/>
            <a:tailEnd/>
          </a:ln>
        </p:spPr>
        <p:txBody>
          <a:bodyPr wrap="square">
            <a:normAutofit/>
          </a:bodyPr>
          <a:lstStyle/>
          <a:p>
            <a:pPr algn="ctr"/>
            <a:r>
              <a:rPr lang="en-US" dirty="0"/>
              <a:t>Time Spent</a:t>
            </a:r>
          </a:p>
        </p:txBody>
      </p:sp>
      <p:sp>
        <p:nvSpPr>
          <p:cNvPr id="9" name="Text Box 5">
            <a:extLst>
              <a:ext uri="{FF2B5EF4-FFF2-40B4-BE49-F238E27FC236}">
                <a16:creationId xmlns:a16="http://schemas.microsoft.com/office/drawing/2014/main" id="{73EAE18D-ACB0-4932-BC82-BDB3C7DEFD9A}"/>
              </a:ext>
            </a:extLst>
          </p:cNvPr>
          <p:cNvSpPr txBox="1">
            <a:spLocks noChangeArrowheads="1"/>
          </p:cNvSpPr>
          <p:nvPr>
            <p:custDataLst>
              <p:tags r:id="rId4"/>
            </p:custDataLst>
          </p:nvPr>
        </p:nvSpPr>
        <p:spPr bwMode="auto">
          <a:xfrm rot="-5400000">
            <a:off x="615997" y="3759802"/>
            <a:ext cx="3709340" cy="369332"/>
          </a:xfrm>
          <a:prstGeom prst="rect">
            <a:avLst/>
          </a:prstGeom>
          <a:noFill/>
          <a:ln w="3175">
            <a:noFill/>
            <a:miter lim="800000"/>
            <a:headEnd/>
            <a:tailEnd/>
          </a:ln>
        </p:spPr>
        <p:txBody>
          <a:bodyPr wrap="square">
            <a:normAutofit/>
          </a:bodyPr>
          <a:lstStyle/>
          <a:p>
            <a:pPr algn="ctr"/>
            <a:r>
              <a:rPr lang="en-US" dirty="0"/>
              <a:t>Projects Worked On</a:t>
            </a:r>
          </a:p>
        </p:txBody>
      </p:sp>
      <p:sp>
        <p:nvSpPr>
          <p:cNvPr id="10" name="AutoShape 10">
            <a:extLst>
              <a:ext uri="{FF2B5EF4-FFF2-40B4-BE49-F238E27FC236}">
                <a16:creationId xmlns:a16="http://schemas.microsoft.com/office/drawing/2014/main" id="{5887FC9C-B0DA-47BC-BF4C-B8AF2D36968E}"/>
              </a:ext>
            </a:extLst>
          </p:cNvPr>
          <p:cNvSpPr>
            <a:spLocks noChangeArrowheads="1"/>
          </p:cNvSpPr>
          <p:nvPr>
            <p:custDataLst>
              <p:tags r:id="rId5"/>
            </p:custDataLst>
          </p:nvPr>
        </p:nvSpPr>
        <p:spPr bwMode="invGray">
          <a:xfrm>
            <a:off x="3280485" y="4329095"/>
            <a:ext cx="1753651" cy="1222157"/>
          </a:xfrm>
          <a:prstGeom prst="round2DiagRect">
            <a:avLst/>
          </a:prstGeom>
          <a:solidFill>
            <a:schemeClr val="bg1"/>
          </a:solidFill>
          <a:ln w="12700">
            <a:solidFill>
              <a:schemeClr val="tx2"/>
            </a:solidFill>
            <a:round/>
            <a:headEnd/>
            <a:tailEnd/>
          </a:ln>
          <a:effectLst>
            <a:outerShdw blurRad="50800" dist="38100" dir="2700000" algn="tl" rotWithShape="0">
              <a:prstClr val="black">
                <a:alpha val="40000"/>
              </a:prstClr>
            </a:outerShdw>
          </a:effectLst>
        </p:spPr>
        <p:txBody>
          <a:bodyPr wrap="square" lIns="45720" rIns="45720" anchor="ctr">
            <a:noAutofit/>
          </a:bodyPr>
          <a:lstStyle/>
          <a:p>
            <a:pPr algn="ctr">
              <a:defRPr/>
            </a:pPr>
            <a:r>
              <a:rPr lang="en-US" sz="2000" dirty="0">
                <a:latin typeface="Segoe Semibold" pitchFamily="34" charset="0"/>
              </a:rPr>
              <a:t>Get Familiar</a:t>
            </a:r>
            <a:endParaRPr lang="en-US" sz="2000" dirty="0"/>
          </a:p>
        </p:txBody>
      </p:sp>
      <p:sp>
        <p:nvSpPr>
          <p:cNvPr id="11" name="AutoShape 13">
            <a:extLst>
              <a:ext uri="{FF2B5EF4-FFF2-40B4-BE49-F238E27FC236}">
                <a16:creationId xmlns:a16="http://schemas.microsoft.com/office/drawing/2014/main" id="{A13E6B5A-FACE-4FDE-8B60-2D34CE659048}"/>
              </a:ext>
            </a:extLst>
          </p:cNvPr>
          <p:cNvSpPr>
            <a:spLocks noChangeArrowheads="1"/>
          </p:cNvSpPr>
          <p:nvPr>
            <p:custDataLst>
              <p:tags r:id="rId6"/>
            </p:custDataLst>
          </p:nvPr>
        </p:nvSpPr>
        <p:spPr bwMode="invGray">
          <a:xfrm>
            <a:off x="7859671" y="2089799"/>
            <a:ext cx="1743878" cy="1212785"/>
          </a:xfrm>
          <a:prstGeom prst="round2DiagRect">
            <a:avLst/>
          </a:prstGeom>
          <a:solidFill>
            <a:schemeClr val="bg1"/>
          </a:solidFill>
          <a:ln w="12700">
            <a:solidFill>
              <a:schemeClr val="tx2"/>
            </a:solidFill>
            <a:round/>
            <a:headEnd/>
            <a:tailEnd/>
          </a:ln>
          <a:effectLst>
            <a:outerShdw blurRad="50800" dist="38100" dir="2700000" algn="tl" rotWithShape="0">
              <a:prstClr val="black">
                <a:alpha val="40000"/>
              </a:prstClr>
            </a:outerShdw>
          </a:effectLst>
        </p:spPr>
        <p:txBody>
          <a:bodyPr wrap="square" lIns="45720" rIns="45720" anchor="ctr">
            <a:noAutofit/>
          </a:bodyPr>
          <a:lstStyle/>
          <a:p>
            <a:pPr algn="ctr">
              <a:defRPr/>
            </a:pPr>
            <a:r>
              <a:rPr lang="en-US" sz="2000" dirty="0">
                <a:latin typeface="Segoe Semibold" pitchFamily="34" charset="0"/>
              </a:rPr>
              <a:t>Achieve Mastery</a:t>
            </a:r>
            <a:endParaRPr lang="en-US" sz="2000" dirty="0"/>
          </a:p>
        </p:txBody>
      </p:sp>
      <p:sp>
        <p:nvSpPr>
          <p:cNvPr id="12" name="Slide Number Placeholder 2">
            <a:extLst>
              <a:ext uri="{FF2B5EF4-FFF2-40B4-BE49-F238E27FC236}">
                <a16:creationId xmlns:a16="http://schemas.microsoft.com/office/drawing/2014/main" id="{AF6B3A5B-F0B7-456E-8B51-84D540B18DC4}"/>
              </a:ext>
            </a:extLst>
          </p:cNvPr>
          <p:cNvSpPr txBox="1">
            <a:spLocks/>
          </p:cNvSpPr>
          <p:nvPr/>
        </p:nvSpPr>
        <p:spPr>
          <a:xfrm>
            <a:off x="10566400" y="6356351"/>
            <a:ext cx="10160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3D6E5A2-EC83-451F-A719-9AC1370DD5CF}" type="slidenum">
              <a:rPr lang="en-US" smtClean="0"/>
              <a:pPr/>
              <a:t>9</a:t>
            </a:fld>
            <a:endParaRPr lang="en-US" dirty="0"/>
          </a:p>
        </p:txBody>
      </p:sp>
      <p:sp>
        <p:nvSpPr>
          <p:cNvPr id="13" name="AutoShape 10">
            <a:extLst>
              <a:ext uri="{FF2B5EF4-FFF2-40B4-BE49-F238E27FC236}">
                <a16:creationId xmlns:a16="http://schemas.microsoft.com/office/drawing/2014/main" id="{51F9A537-8817-4084-B65E-2532EF72DFE7}"/>
              </a:ext>
            </a:extLst>
          </p:cNvPr>
          <p:cNvSpPr>
            <a:spLocks noChangeArrowheads="1"/>
          </p:cNvSpPr>
          <p:nvPr>
            <p:custDataLst>
              <p:tags r:id="rId7"/>
            </p:custDataLst>
          </p:nvPr>
        </p:nvSpPr>
        <p:spPr bwMode="invGray">
          <a:xfrm>
            <a:off x="5715001" y="3276601"/>
            <a:ext cx="1753651" cy="1222157"/>
          </a:xfrm>
          <a:prstGeom prst="round2DiagRect">
            <a:avLst/>
          </a:prstGeom>
          <a:solidFill>
            <a:schemeClr val="bg1"/>
          </a:solidFill>
          <a:ln w="12700">
            <a:solidFill>
              <a:schemeClr val="tx2"/>
            </a:solidFill>
            <a:round/>
            <a:headEnd/>
            <a:tailEnd/>
          </a:ln>
          <a:effectLst>
            <a:outerShdw blurRad="50800" dist="38100" dir="2700000" algn="tl" rotWithShape="0">
              <a:prstClr val="black">
                <a:alpha val="40000"/>
              </a:prstClr>
            </a:outerShdw>
          </a:effectLst>
        </p:spPr>
        <p:txBody>
          <a:bodyPr wrap="square" lIns="45720" rIns="45720" anchor="ctr">
            <a:noAutofit/>
          </a:bodyPr>
          <a:lstStyle/>
          <a:p>
            <a:pPr algn="ctr">
              <a:defRPr/>
            </a:pPr>
            <a:r>
              <a:rPr lang="en-US" sz="2000" dirty="0">
                <a:latin typeface="Segoe Semibold" pitchFamily="34" charset="0"/>
              </a:rPr>
              <a:t>Get Experienced</a:t>
            </a:r>
            <a:endParaRPr lang="en-US" sz="2000" dirty="0"/>
          </a:p>
        </p:txBody>
      </p:sp>
      <p:sp>
        <p:nvSpPr>
          <p:cNvPr id="14" name="Freeform 15">
            <a:extLst>
              <a:ext uri="{FF2B5EF4-FFF2-40B4-BE49-F238E27FC236}">
                <a16:creationId xmlns:a16="http://schemas.microsoft.com/office/drawing/2014/main" id="{8AC5E2C1-A2D1-4AAF-BDFB-90D8F67D884A}"/>
              </a:ext>
            </a:extLst>
          </p:cNvPr>
          <p:cNvSpPr>
            <a:spLocks/>
          </p:cNvSpPr>
          <p:nvPr>
            <p:custDataLst>
              <p:tags r:id="rId8"/>
            </p:custDataLst>
          </p:nvPr>
        </p:nvSpPr>
        <p:spPr bwMode="auto">
          <a:xfrm rot="21240482">
            <a:off x="4043412" y="1676401"/>
            <a:ext cx="3728988" cy="2313711"/>
          </a:xfrm>
          <a:custGeom>
            <a:avLst/>
            <a:gdLst/>
            <a:ahLst/>
            <a:cxnLst>
              <a:cxn ang="0">
                <a:pos x="0" y="1390"/>
              </a:cxn>
              <a:cxn ang="0">
                <a:pos x="1529" y="158"/>
              </a:cxn>
              <a:cxn ang="0">
                <a:pos x="1529" y="0"/>
              </a:cxn>
              <a:cxn ang="0">
                <a:pos x="2030" y="360"/>
              </a:cxn>
              <a:cxn ang="0">
                <a:pos x="1523" y="714"/>
              </a:cxn>
              <a:cxn ang="0">
                <a:pos x="1520" y="543"/>
              </a:cxn>
              <a:cxn ang="0">
                <a:pos x="0" y="1390"/>
              </a:cxn>
            </a:cxnLst>
            <a:rect l="0" t="0" r="r" b="b"/>
            <a:pathLst>
              <a:path w="2030" h="1390">
                <a:moveTo>
                  <a:pt x="0" y="1390"/>
                </a:moveTo>
                <a:cubicBezTo>
                  <a:pt x="131" y="796"/>
                  <a:pt x="676" y="220"/>
                  <a:pt x="1529" y="158"/>
                </a:cubicBezTo>
                <a:lnTo>
                  <a:pt x="1529" y="0"/>
                </a:lnTo>
                <a:lnTo>
                  <a:pt x="2030" y="360"/>
                </a:lnTo>
                <a:lnTo>
                  <a:pt x="1523" y="714"/>
                </a:lnTo>
                <a:lnTo>
                  <a:pt x="1520" y="543"/>
                </a:lnTo>
                <a:cubicBezTo>
                  <a:pt x="803" y="447"/>
                  <a:pt x="109" y="1123"/>
                  <a:pt x="0" y="1390"/>
                </a:cubicBezTo>
                <a:close/>
              </a:path>
            </a:pathLst>
          </a:custGeom>
          <a:gradFill rotWithShape="1">
            <a:gsLst>
              <a:gs pos="0">
                <a:schemeClr val="accent5"/>
              </a:gs>
              <a:gs pos="100000">
                <a:schemeClr val="accent4"/>
              </a:gs>
            </a:gsLst>
            <a:lin ang="18900000" scaled="1"/>
          </a:gradFill>
          <a:ln w="3175" cap="flat" cmpd="sng">
            <a:noFill/>
            <a:prstDash val="solid"/>
            <a:round/>
            <a:headEnd/>
            <a:tailEnd/>
          </a:ln>
          <a:effectLst/>
        </p:spPr>
        <p:txBody>
          <a:bodyPr wrap="none" anchor="ctr">
            <a:noAutofit/>
          </a:bodyPr>
          <a:lstStyle/>
          <a:p>
            <a:pPr>
              <a:defRPr/>
            </a:pPr>
            <a:endParaRPr lang="en-US"/>
          </a:p>
        </p:txBody>
      </p:sp>
    </p:spTree>
    <p:extLst>
      <p:ext uri="{BB962C8B-B14F-4D97-AF65-F5344CB8AC3E}">
        <p14:creationId xmlns:p14="http://schemas.microsoft.com/office/powerpoint/2010/main" val="32781215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VSHAPEID" val="397Sh4Wf3q9VkhYZEnvozL"/>
</p:tagLst>
</file>

<file path=ppt/tags/tag2.xml><?xml version="1.0" encoding="utf-8"?>
<p:tagLst xmlns:a="http://schemas.openxmlformats.org/drawingml/2006/main" xmlns:r="http://schemas.openxmlformats.org/officeDocument/2006/relationships" xmlns:p="http://schemas.openxmlformats.org/presentationml/2006/main">
  <p:tag name="DVSHAPEID" val="b7YHL0AN4yxWP6rbpeJiil"/>
</p:tagLst>
</file>

<file path=ppt/tags/tag3.xml><?xml version="1.0" encoding="utf-8"?>
<p:tagLst xmlns:a="http://schemas.openxmlformats.org/drawingml/2006/main" xmlns:r="http://schemas.openxmlformats.org/officeDocument/2006/relationships" xmlns:p="http://schemas.openxmlformats.org/presentationml/2006/main">
  <p:tag name="DVSHAPEID" val="V8QIQoYhKAdhY0TAjVFglB"/>
</p:tagLst>
</file>

<file path=ppt/tags/tag4.xml><?xml version="1.0" encoding="utf-8"?>
<p:tagLst xmlns:a="http://schemas.openxmlformats.org/drawingml/2006/main" xmlns:r="http://schemas.openxmlformats.org/officeDocument/2006/relationships" xmlns:p="http://schemas.openxmlformats.org/presentationml/2006/main">
  <p:tag name="DVSHAPEID" val="onsRxtYgFhsQbQR2acPMNW"/>
</p:tagLst>
</file>

<file path=ppt/tags/tag5.xml><?xml version="1.0" encoding="utf-8"?>
<p:tagLst xmlns:a="http://schemas.openxmlformats.org/drawingml/2006/main" xmlns:r="http://schemas.openxmlformats.org/officeDocument/2006/relationships" xmlns:p="http://schemas.openxmlformats.org/presentationml/2006/main">
  <p:tag name="DVSHAPEID" val="Ix8rhPVNC2ZkJsgYQvjtVW"/>
</p:tagLst>
</file>

<file path=ppt/tags/tag6.xml><?xml version="1.0" encoding="utf-8"?>
<p:tagLst xmlns:a="http://schemas.openxmlformats.org/drawingml/2006/main" xmlns:r="http://schemas.openxmlformats.org/officeDocument/2006/relationships" xmlns:p="http://schemas.openxmlformats.org/presentationml/2006/main">
  <p:tag name="DVSHAPEID" val="O8O3IgLtryNrFUJ6b9lREq"/>
</p:tagLst>
</file>

<file path=ppt/tags/tag7.xml><?xml version="1.0" encoding="utf-8"?>
<p:tagLst xmlns:a="http://schemas.openxmlformats.org/drawingml/2006/main" xmlns:r="http://schemas.openxmlformats.org/officeDocument/2006/relationships" xmlns:p="http://schemas.openxmlformats.org/presentationml/2006/main">
  <p:tag name="DVSHAPEID" val="pSbIsX2HQuOqjOBqXA0jcY"/>
</p:tagLst>
</file>

<file path=ppt/tags/tag8.xml><?xml version="1.0" encoding="utf-8"?>
<p:tagLst xmlns:a="http://schemas.openxmlformats.org/drawingml/2006/main" xmlns:r="http://schemas.openxmlformats.org/officeDocument/2006/relationships" xmlns:p="http://schemas.openxmlformats.org/presentationml/2006/main">
  <p:tag name="DVSHAPEID" val="QQ6pMcljtk1MJ0De6E19Bq"/>
</p:tagLst>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sharepoint/v3"/>
    <ds:schemaRef ds:uri="http://purl.org/dc/terms/"/>
    <ds:schemaRef ds:uri="56ea17bb-c96d-4826-b465-01eec0dd23dd"/>
    <ds:schemaRef ds:uri="http://schemas.microsoft.com/office/2006/documentManagement/types"/>
    <ds:schemaRef ds:uri="http://schemas.microsoft.com/office/infopath/2007/PartnerControls"/>
    <ds:schemaRef ds:uri="http://schemas.openxmlformats.org/package/2006/metadata/core-properties"/>
    <ds:schemaRef ds:uri="05d88611-e516-4d1a-b12e-39107e78b3d0"/>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139</TotalTime>
  <Words>840</Words>
  <Application>Microsoft Office PowerPoint</Application>
  <PresentationFormat>Widescreen</PresentationFormat>
  <Paragraphs>119</Paragraphs>
  <Slides>12</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.AppleSystemUIFont</vt:lpstr>
      <vt:lpstr>Arial</vt:lpstr>
      <vt:lpstr>Calibri</vt:lpstr>
      <vt:lpstr>Open Sans</vt:lpstr>
      <vt:lpstr>Open Sans SemiBold</vt:lpstr>
      <vt:lpstr>Segoe Semibold</vt:lpstr>
      <vt:lpstr>2_Office Theme</vt:lpstr>
      <vt:lpstr>3_Office Theme</vt:lpstr>
      <vt:lpstr>Finger Wave Hair Style</vt:lpstr>
      <vt:lpstr>PowerPoint Presentation</vt:lpstr>
      <vt:lpstr>What is a Finger Wave Hair Style?</vt:lpstr>
      <vt:lpstr>History</vt:lpstr>
      <vt:lpstr>Fabulous Finger Waves</vt:lpstr>
      <vt:lpstr>Finger Waving Lotion</vt:lpstr>
      <vt:lpstr>Types</vt:lpstr>
      <vt:lpstr>Reminder</vt:lpstr>
      <vt:lpstr>Our Goal : Working Toward Mastery</vt:lpstr>
      <vt:lpstr>Let’s Review</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2017-11-22T14:35:56Z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