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2"/>
  </p:notesMasterIdLst>
  <p:handoutMasterIdLst>
    <p:handoutMasterId r:id="rId4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4" r:id="rId38"/>
    <p:sldId id="355" r:id="rId39"/>
    <p:sldId id="356" r:id="rId40"/>
    <p:sldId id="357"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369" autoAdjust="0"/>
  </p:normalViewPr>
  <p:slideViewPr>
    <p:cSldViewPr snapToGrid="0">
      <p:cViewPr>
        <p:scale>
          <a:sx n="49" d="100"/>
          <a:sy n="49" d="100"/>
        </p:scale>
        <p:origin x="1356"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29-Nov-17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29-Nov-17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2l.org/site/c.4dICIJOkGcISE/b.6143703/k.2746/The_5_Steps_to_Protecting_Our_Children.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hildwelfare.gov/pubs/usermanuals/educator/educator.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fps.state.tx.us/Child_Protection/About_Child_Protective_Servi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ea.state.tx.us/index4.aspx?id=2576980399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helpandhope.org/video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youtu.be/weY4PtrfM3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313061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Child Abuse in America</a:t>
            </a:r>
          </a:p>
          <a:p>
            <a:pPr fontAlgn="base"/>
            <a:r>
              <a:rPr lang="en-US" sz="1200" b="0" i="0" kern="1200" dirty="0">
                <a:solidFill>
                  <a:schemeClr val="tx1"/>
                </a:solidFill>
                <a:effectLst/>
                <a:latin typeface="+mn-lt"/>
                <a:ea typeface="+mn-ea"/>
                <a:cs typeface="+mn-cs"/>
              </a:rPr>
              <a:t>Children are suffering from a hidden epidemic of child abuse and neglect. Every year more than 3 million reports of child abuse are made in the United States involving more than 6 million children (a report can include multiple children). The United States has one of the worst records among industrialized nations – losing on average between four and seven children every day to child abuse and neglect.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National Child Abuse Statistics</a:t>
            </a:r>
          </a:p>
          <a:p>
            <a:pPr fontAlgn="base"/>
            <a:r>
              <a:rPr lang="en-US" sz="1200" b="0" i="0" kern="1200" dirty="0">
                <a:solidFill>
                  <a:schemeClr val="tx1"/>
                </a:solidFill>
                <a:effectLst/>
                <a:latin typeface="+mn-lt"/>
                <a:ea typeface="+mn-ea"/>
                <a:cs typeface="+mn-cs"/>
              </a:rPr>
              <a:t>http://www.childhelp.org/pages/statistics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3862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Child maltreatment includes physical, sexual and psychological abuse, as well as neglect (including medical neglect). Maltreatment in general is associated with a number of negative outcomes for children, including lower school achievement, juvenile delinquency, substance abuse and mental health problems. Certain types of maltreatment can result in long-term physical, social and emotional problems, and even death. For example, "shaken baby syndrome" can result in mental retardation, cerebral palsy or paralysis. Child maltreatment includes both fatal and nonfatal maltreatment.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39358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Child abuse and neglect are serious problems in our country, and there are presently no signs of the problem getting any better. Over 3 million reports of child abuse are made every year in the United States, involving an estimated 6 million children. While physical injuries may or may not be immediately visible, abuse and neglect can have consequences for children, families and society that last lifetimes, if not generations.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Not all abused and neglected children will experience long-term consequences. The outcomes of individual cases vary widely and are affected by a combination of factors, including the following: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child’s age and developmental status when the abuse or neglect occurred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frequency, duration and severity of abuse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relationship between the victim and his or her abuser (English et al., 2005; Chalk, Gibbons, &amp; </a:t>
            </a:r>
            <a:r>
              <a:rPr lang="en-US" sz="1200" b="0" i="0" kern="1200" dirty="0" err="1">
                <a:solidFill>
                  <a:schemeClr val="tx1"/>
                </a:solidFill>
                <a:effectLst/>
                <a:latin typeface="+mn-lt"/>
                <a:ea typeface="+mn-ea"/>
                <a:cs typeface="+mn-cs"/>
              </a:rPr>
              <a:t>Scarupa</a:t>
            </a:r>
            <a:r>
              <a:rPr lang="en-US" sz="1200" b="0" i="0" kern="1200" dirty="0">
                <a:solidFill>
                  <a:schemeClr val="tx1"/>
                </a:solidFill>
                <a:effectLst/>
                <a:latin typeface="+mn-lt"/>
                <a:ea typeface="+mn-ea"/>
                <a:cs typeface="+mn-cs"/>
              </a:rPr>
              <a:t>, 2002)</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type of abuse (neglect, physical, sexual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abandonment</a:t>
            </a:r>
            <a:r>
              <a:rPr lang="en-US" sz="1200" b="0" i="0" kern="1200" dirty="0">
                <a:solidFill>
                  <a:schemeClr val="tx1"/>
                </a:solidFill>
                <a:effectLst/>
                <a:latin typeface="+mn-lt"/>
                <a:ea typeface="+mn-ea"/>
                <a:cs typeface="+mn-cs"/>
              </a:rPr>
              <a:t>)</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9510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Emotional abuse: A form of abuse that happens when one person purposely hurts another through constant yelling, teasing or insulting. </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09036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Abandonment is now deﬁned in many states as a form of neglect. In general, a child is considered to be abandoned when the parent’s identity or whereabouts are unknown, the child has been left alone in circumstances where the child suffers serious harm, or the parent has failed to maintain contact with the child or provide reasonable support for a speciﬁed period of time. </a:t>
            </a:r>
          </a:p>
          <a:p>
            <a:endParaRPr lang="en-US" dirty="0"/>
          </a:p>
          <a:p>
            <a:r>
              <a:rPr lang="en-US" dirty="0"/>
              <a:t>What are the effects</a:t>
            </a:r>
            <a:r>
              <a:rPr lang="en-US" baseline="0" dirty="0"/>
              <a:t> of abandonment on children? </a:t>
            </a:r>
          </a:p>
          <a:p>
            <a:pPr marL="171450" indent="-171450">
              <a:buFont typeface="Arial" panose="020B0604020202020204" pitchFamily="34" charset="0"/>
              <a:buChar char="•"/>
            </a:pPr>
            <a:r>
              <a:rPr lang="en-US" baseline="0" dirty="0"/>
              <a:t>P</a:t>
            </a:r>
            <a:r>
              <a:rPr lang="en-US" sz="1200" b="0" i="0" kern="1200" dirty="0">
                <a:solidFill>
                  <a:schemeClr val="tx1"/>
                </a:solidFill>
                <a:effectLst/>
                <a:latin typeface="+mn-lt"/>
                <a:ea typeface="+mn-ea"/>
                <a:cs typeface="+mn-cs"/>
              </a:rPr>
              <a:t>arental abandonment, and its effects, often leave children with lingering questions about their own self-worth.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Some children may over-identify with the absent parent and develop a set of fantasies about him or her which - although they may provide temporary comfort - are not based in reality.</a:t>
            </a: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92372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abuse is non-accidental physical injury (ranging from minor bruises to severe fractures or death) as a result of punching, beating, kicking, biting, shaking, throwing, stabbing, choking, hitting (with a hand, stick, strap or other object), burning or otherwise harming a child, that is inﬂicted by a parent, caregiver or other person who has responsibility for the child. Such injury is considered abuse regardless of whether the caregiver intended to hurt the child. </a:t>
            </a:r>
          </a:p>
          <a:p>
            <a:r>
              <a:rPr lang="en-US" dirty="0"/>
              <a:t> </a:t>
            </a:r>
          </a:p>
          <a:p>
            <a:r>
              <a:rPr lang="en-US" dirty="0"/>
              <a:t>Physical discipline, such as spanking or paddling, is not considered abuse as long as it is reasonable and causes no bodily injury to the child.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21412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altLang="en-US" dirty="0"/>
              <a:t>Kelsey Briggs lost her life before the age of three due to child abuse.</a:t>
            </a:r>
            <a:r>
              <a:rPr lang="en-US" altLang="en-US" baseline="0" dirty="0"/>
              <a:t> </a:t>
            </a:r>
            <a:r>
              <a:rPr lang="en-US" altLang="en-US" dirty="0"/>
              <a:t>Her grandparents should have reported it, and Kelsey’s mom should have saved Kelsey from her death.</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could this have been prevented?</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Kelsey Briggs Story. (True Story Original)</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Kelsey Briggs lost her life before the age of three due to Child Abuse.</a:t>
            </a:r>
          </a:p>
          <a:p>
            <a:pPr fontAlgn="base"/>
            <a:r>
              <a:rPr lang="en-US" sz="1200" b="0" i="0" kern="1200" dirty="0">
                <a:solidFill>
                  <a:schemeClr val="tx1"/>
                </a:solidFill>
                <a:effectLst/>
                <a:latin typeface="+mn-lt"/>
                <a:ea typeface="+mn-ea"/>
                <a:cs typeface="+mn-cs"/>
              </a:rPr>
              <a:t>http://youtu.be/EzDP2IFztek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94967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abuse includes activities by a parent or caregiver such as fondling a child’s genitals, penetration, incest, rape, sodomy, indecent exposure and exploitation through prostitution or the production of pornographic materials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8929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Darkness to Light: End Child Sexual Abuse</a:t>
            </a:r>
            <a:endParaRPr lang="en-US" dirty="0"/>
          </a:p>
          <a:p>
            <a:r>
              <a:rPr lang="en-US" dirty="0"/>
              <a:t>Five Steps to Protect</a:t>
            </a:r>
            <a:r>
              <a:rPr lang="en-US" baseline="0" dirty="0"/>
              <a:t> Our Children</a:t>
            </a:r>
          </a:p>
          <a:p>
            <a:r>
              <a:rPr lang="en-US" dirty="0">
                <a:hlinkClick r:id="rId3"/>
              </a:rPr>
              <a:t>http://www.d2l.org/site/c.4dICIJOkGcISE/b.6143703/k.2746/The_5_Steps_to_Protecting_Our_Children.htm</a:t>
            </a:r>
            <a:endParaRPr lang="en-US" dirty="0"/>
          </a:p>
          <a:p>
            <a:endParaRPr lang="en-US" dirty="0"/>
          </a:p>
          <a:p>
            <a:r>
              <a:rPr lang="en-US" dirty="0"/>
              <a:t>Click on the link and review the five steps with the students.  Allow for questions and discussion.</a:t>
            </a:r>
            <a:r>
              <a:rPr lang="en-US" baseline="0" dirty="0"/>
              <a:t> Check for understanding.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79995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who experience maltreatment are at an increased risk for smoking, alcoholism and drug abuse as adults, as well as engaging in high-risk sexual behaviors (Felsite et al. 1998; Runyan et al. 2002). </a:t>
            </a:r>
          </a:p>
          <a:p>
            <a:r>
              <a:rPr lang="en-US" dirty="0"/>
              <a:t> </a:t>
            </a:r>
          </a:p>
          <a:p>
            <a:r>
              <a:rPr lang="en-US" dirty="0"/>
              <a:t>Those with a history of child abuse and neglect are 1.5 times more likely to use illicit drugs, especially marijuana, in middle adulthood (</a:t>
            </a:r>
            <a:r>
              <a:rPr lang="en-US" dirty="0" err="1"/>
              <a:t>Widom</a:t>
            </a:r>
            <a:r>
              <a:rPr lang="en-US" dirty="0"/>
              <a:t> et al. 2006). </a:t>
            </a:r>
          </a:p>
          <a:p>
            <a:r>
              <a:rPr lang="en-US" dirty="0"/>
              <a:t> </a:t>
            </a:r>
          </a:p>
          <a:p>
            <a:r>
              <a:rPr lang="en-US" dirty="0"/>
              <a:t>Studies have found abused and neglected children to be at least 25 percent more likely to experience problems such as delinquency, teen pregnancy and low academic achievement (Kelley et al. 1997). Similarly, a longitudinal study found that physically abused children were at greater risk of being arrested as juveniles. This same study also found that abused youth were less likely to have graduated from high school and more likely to have been a teen parent (</a:t>
            </a:r>
            <a:r>
              <a:rPr lang="en-US" dirty="0" err="1"/>
              <a:t>Langsford</a:t>
            </a:r>
            <a:r>
              <a:rPr lang="en-US" dirty="0"/>
              <a:t> et al. 2007). </a:t>
            </a:r>
          </a:p>
          <a:p>
            <a:r>
              <a:rPr lang="en-US" dirty="0"/>
              <a:t> </a:t>
            </a:r>
          </a:p>
          <a:p>
            <a:r>
              <a:rPr lang="en-US" dirty="0"/>
              <a:t>A National Institute of Justice study indicated that being abused or neglected as a child increased the likelihood of arrest as a juvenile by 59 percent. Abuse and neglect also increased the likelihood of adult criminal behavior by 28 percent and violent crime by 30 percent (</a:t>
            </a:r>
            <a:r>
              <a:rPr lang="en-US" dirty="0" err="1"/>
              <a:t>Widom</a:t>
            </a:r>
            <a:r>
              <a:rPr lang="en-US" dirty="0"/>
              <a:t> &amp; Maxfield 2001). </a:t>
            </a:r>
          </a:p>
          <a:p>
            <a:r>
              <a:rPr lang="en-US" dirty="0"/>
              <a:t> </a:t>
            </a:r>
          </a:p>
          <a:p>
            <a:r>
              <a:rPr lang="en-US" dirty="0"/>
              <a:t>Early child maltreatment can have a negative effect on the ability of both men and women to establish and maintain healthy intimate relationships in adulthood (Colman et al. 2004).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71287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Children may experience severe or fatal head trauma as a result of abuse. Nonfatal consequences of abusive head trauma include varying degrees of visual impairment (e.g., blindness), motor impairment (e.g., cerebral palsy) and cognitive impairments (National Center on Shaken Baby Syndrome 2009).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Children who experience maltreatment are also at increased risk for adverse health effects and certain chronic diseases as adults, including heart disease, cancer, chronic lung disease, liver disease, obesity, high blood pressure, high cholesterol and high levels of C-reactive protein (</a:t>
            </a:r>
            <a:r>
              <a:rPr lang="en-US" sz="1200" b="0" i="0" kern="1200" dirty="0" err="1">
                <a:solidFill>
                  <a:schemeClr val="tx1"/>
                </a:solidFill>
                <a:effectLst/>
                <a:latin typeface="+mn-lt"/>
                <a:ea typeface="+mn-ea"/>
                <a:cs typeface="+mn-cs"/>
              </a:rPr>
              <a:t>Felitti</a:t>
            </a:r>
            <a:r>
              <a:rPr lang="en-US" sz="1200" b="0" i="0" kern="1200" dirty="0">
                <a:solidFill>
                  <a:schemeClr val="tx1"/>
                </a:solidFill>
                <a:effectLst/>
                <a:latin typeface="+mn-lt"/>
                <a:ea typeface="+mn-ea"/>
                <a:cs typeface="+mn-cs"/>
              </a:rPr>
              <a:t> et al. 1998; </a:t>
            </a:r>
            <a:r>
              <a:rPr lang="en-US" sz="1200" b="0" i="0" kern="1200" dirty="0" err="1">
                <a:solidFill>
                  <a:schemeClr val="tx1"/>
                </a:solidFill>
                <a:effectLst/>
                <a:latin typeface="+mn-lt"/>
                <a:ea typeface="+mn-ea"/>
                <a:cs typeface="+mn-cs"/>
              </a:rPr>
              <a:t>Danese</a:t>
            </a:r>
            <a:r>
              <a:rPr lang="en-US" sz="1200" b="0" i="0" kern="1200" dirty="0">
                <a:solidFill>
                  <a:schemeClr val="tx1"/>
                </a:solidFill>
                <a:effectLst/>
                <a:latin typeface="+mn-lt"/>
                <a:ea typeface="+mn-ea"/>
                <a:cs typeface="+mn-cs"/>
              </a:rPr>
              <a:t> et al. 2009).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one long-term study, as many as 80 percent of young adults who had been abused met the diagnostic criteria for at least one psychiatric disorder at age 21. These young adults exhibited many problems, including depression, anxiety, eating disorders and suicide attempts (Silverman et al. 1996). </a:t>
            </a:r>
          </a:p>
          <a:p>
            <a:r>
              <a:rPr lang="en-US" sz="1200" b="0" i="0" kern="1200" dirty="0">
                <a:solidFill>
                  <a:schemeClr val="tx1"/>
                </a:solidFill>
                <a:effectLst/>
                <a:latin typeface="+mn-lt"/>
                <a:ea typeface="+mn-ea"/>
                <a:cs typeface="+mn-cs"/>
              </a:rPr>
              <a:t>In addition to physical and developmental problems, the stress of chronic abuse may result in anxiety and may make victims more vulnerable to problems such as post-traumatic stress disorder, conduct disorder, and learning, attention and memory difficulties (Dallam 2001; Perry 2001).</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Last year, 231 Texas children died because of abuse or neglect at the hands of their parents or guardians.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02835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Allow for questions and discussion. Check for understanding.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01228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Cycle of Domestic</a:t>
            </a:r>
            <a:r>
              <a:rPr lang="en-US" baseline="0" dirty="0"/>
              <a:t> </a:t>
            </a:r>
            <a:r>
              <a:rPr lang="en-US" dirty="0"/>
              <a:t>Abuse:</a:t>
            </a:r>
          </a:p>
          <a:p>
            <a:endParaRPr lang="en-US" dirty="0"/>
          </a:p>
          <a:p>
            <a:r>
              <a:rPr lang="en-US" dirty="0"/>
              <a:t>Phase I – Tension Building: Tension increases, breakdown of communication, victim becomes fearful and feels the need to placate the abuser.</a:t>
            </a:r>
          </a:p>
          <a:p>
            <a:endParaRPr lang="en-US" dirty="0"/>
          </a:p>
          <a:p>
            <a:r>
              <a:rPr lang="en-US" dirty="0"/>
              <a:t>Phase 2 – Incident: Verbal, emotional, physical abuse, anger</a:t>
            </a:r>
            <a:r>
              <a:rPr lang="en-US" baseline="0" dirty="0"/>
              <a:t> and</a:t>
            </a:r>
            <a:r>
              <a:rPr lang="en-US" dirty="0"/>
              <a:t> blaming. It</a:t>
            </a:r>
            <a:r>
              <a:rPr lang="en-US" baseline="0" dirty="0"/>
              <a:t> also includes a</a:t>
            </a:r>
            <a:r>
              <a:rPr lang="en-US" dirty="0"/>
              <a:t>rguing, threats and intimidation.</a:t>
            </a:r>
          </a:p>
          <a:p>
            <a:endParaRPr lang="en-US" dirty="0"/>
          </a:p>
          <a:p>
            <a:r>
              <a:rPr lang="en-US" dirty="0"/>
              <a:t>Phase 3 – The incident is “forgotten” and no abuse is taking place.</a:t>
            </a:r>
            <a:r>
              <a:rPr lang="en-US" baseline="0" dirty="0"/>
              <a:t> The a</a:t>
            </a:r>
            <a:r>
              <a:rPr lang="en-US" dirty="0"/>
              <a:t>buser apologizes, gives excuses, blames the victim, denies the abuse occurred or says it wasn’t as bad as the victim claims.</a:t>
            </a:r>
            <a:r>
              <a:rPr lang="en-US" baseline="0" dirty="0"/>
              <a:t> This is called t</a:t>
            </a:r>
            <a:r>
              <a:rPr lang="en-US" dirty="0"/>
              <a:t>he “Honeymoon” phase.</a:t>
            </a:r>
          </a:p>
          <a:p>
            <a:endParaRPr lang="en-US" dirty="0"/>
          </a:p>
          <a:p>
            <a:r>
              <a:rPr lang="en-US" dirty="0"/>
              <a:t>Domestic</a:t>
            </a:r>
            <a:r>
              <a:rPr lang="en-US" baseline="0" dirty="0"/>
              <a:t> Violence Roundtable</a:t>
            </a:r>
          </a:p>
          <a:p>
            <a:r>
              <a:rPr lang="en-US" baseline="0" dirty="0"/>
              <a:t>The cycle of domestic violence.</a:t>
            </a:r>
            <a:endParaRPr lang="en-US" dirty="0"/>
          </a:p>
          <a:p>
            <a:r>
              <a:rPr lang="en-US" dirty="0"/>
              <a:t>http://www.domesticviolenceroundtable.org/domestic-violence-cycle.html</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04640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Battering is a pattern of behavior used to establish power and control over another person with whom an intimate relationship is or has been shared through fear and intimidation, often including the threat or use of violence. Battering happens when one person believes that he or she is entitled to control another. Domestic violence may include not only the intimate partner relationships of spousal, live-in partners and dating relationships, but familial, elder and child abuse may also be present in a violent home. Abuse generally escalates over a period of time and falls into one or more of the following categories: physical battering, sexual assault and emotional or psychological abuse. </a:t>
            </a:r>
          </a:p>
          <a:p>
            <a:pPr fontAlgn="base"/>
            <a:endParaRPr lang="en-US" sz="1200" b="0" i="0" kern="1200" dirty="0">
              <a:solidFill>
                <a:schemeClr val="tx1"/>
              </a:solidFill>
              <a:effectLst/>
              <a:latin typeface="+mn-lt"/>
              <a:ea typeface="+mn-ea"/>
              <a:cs typeface="+mn-cs"/>
            </a:endParaRPr>
          </a:p>
          <a:p>
            <a:r>
              <a:rPr lang="en-US" altLang="en-US" sz="1200" dirty="0"/>
              <a:t>Why do some</a:t>
            </a:r>
            <a:r>
              <a:rPr lang="en-US" altLang="en-US" sz="1200" baseline="0" dirty="0"/>
              <a:t> individuals</a:t>
            </a:r>
            <a:r>
              <a:rPr lang="en-US" altLang="en-US" sz="1200" dirty="0"/>
              <a:t> stay in that type of relationship?</a:t>
            </a:r>
          </a:p>
          <a:p>
            <a:endParaRPr lang="en-US" altLang="en-US" sz="1200" dirty="0"/>
          </a:p>
          <a:p>
            <a:r>
              <a:rPr lang="en-US" altLang="en-US" sz="1200" dirty="0"/>
              <a:t>Domestic Violence</a:t>
            </a:r>
          </a:p>
          <a:p>
            <a:r>
              <a:rPr lang="en-US" sz="1200" b="0" i="0" kern="1200" dirty="0">
                <a:solidFill>
                  <a:schemeClr val="tx1"/>
                </a:solidFill>
                <a:effectLst/>
                <a:latin typeface="+mn-lt"/>
                <a:ea typeface="+mn-ea"/>
                <a:cs typeface="+mn-cs"/>
              </a:rPr>
              <a:t>This is a video made to help raise awareness of domestic violence.</a:t>
            </a:r>
          </a:p>
          <a:p>
            <a:r>
              <a:rPr lang="en-US" altLang="en-US" sz="1200" dirty="0"/>
              <a:t>http://youtu.be/xYWxfxMOUO4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460729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first step to preventing child abuse is to know the makeup of healthy family relationships. Once the criterion is established for a healthy relationship, it is then easier to determine what makes that relationship unhealthy. Family violence is often a result of a need for power and control in a relationship. This need may be a result from a history of family violence or inappropriate gender-role messages. Conflict resolution skills are needed and ground rules for handling conflict need to be established in all families. Conflict will occur in all relationships. The answer to family success is to find a way to manage anger and resolve issues as they arise without violence.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Society has a responsibility to protect children and families against abuse and violence. According to a publication by the U.S. Department of Health and Human Services, the educator has a vital role in identifying, reporting and preventing child abuse and neglect. Over the last few decades, various organizations have developed programs directed at informing educators that they are a valuable resource. Child care providers and educators must become involved in preventing and responding to child abuse and neglect. These reasons are related to: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Community efforts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Educational opportunities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Legal concerns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Professional responsibilities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Personal commitments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Additional information on this publication can be found at:</a:t>
            </a:r>
          </a:p>
          <a:p>
            <a:pPr marL="0" indent="0" fontAlgn="base">
              <a:buFont typeface="Arial" panose="020B0604020202020204" pitchFamily="34" charset="0"/>
              <a:buNone/>
            </a:pPr>
            <a:r>
              <a:rPr lang="en-US" sz="1200" b="0" i="0" u="none" strike="noStrike" kern="1200" dirty="0">
                <a:solidFill>
                  <a:schemeClr val="tx1"/>
                </a:solidFill>
                <a:effectLst/>
                <a:latin typeface="+mn-lt"/>
                <a:ea typeface="+mn-ea"/>
                <a:cs typeface="+mn-cs"/>
                <a:hlinkClick r:id="rId3"/>
              </a:rPr>
              <a:t>http://www.childwelfare.gov/pubs/usermanuals/educator/educator.pdf</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410148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Child Protective Services Division of Texas is another organization available to assist families in crisis. The Child Protective Services Division investigates reports of abuse and neglect of children. It also:</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Places children in adoptive homes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Places children in foster care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Provides services to children and families in their own homes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Provides services to help youth in foster care make the transition to adulthood</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additional information and legal definitions of abuse and neglect, visit: </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http://www.dfps.state.tx.us/Child_Protection/About_Child_Protective_Services/</a:t>
            </a:r>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1-800-252-5400</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39332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4">
                    <a:lumMod val="10000"/>
                  </a:schemeClr>
                </a:solidFill>
              </a:rPr>
              <a:t>The public education system plays an important role in reporting suspected abuse and neglect of Texas’ children.  Of the 199,474 completed investigations of suspected child abuse and neglect conducted by the Texas Department of Family and Protective Services (DFPS) in 2012, 35,100, or 17.6%, were reported by school personnel.</a:t>
            </a:r>
          </a:p>
          <a:p>
            <a:pPr marL="0" indent="0">
              <a:buNone/>
            </a:pPr>
            <a:endParaRPr lang="en-US" dirty="0">
              <a:solidFill>
                <a:schemeClr val="accent4">
                  <a:lumMod val="10000"/>
                </a:schemeClr>
              </a:solidFill>
            </a:endParaRPr>
          </a:p>
          <a:p>
            <a:pPr fontAlgn="base"/>
            <a:r>
              <a:rPr lang="en-US" sz="1200" b="0" i="0" kern="1200" dirty="0">
                <a:solidFill>
                  <a:schemeClr val="tx1"/>
                </a:solidFill>
                <a:effectLst/>
                <a:latin typeface="+mn-lt"/>
                <a:ea typeface="+mn-ea"/>
                <a:cs typeface="+mn-cs"/>
              </a:rPr>
              <a:t>Texas</a:t>
            </a:r>
            <a:r>
              <a:rPr lang="en-US" sz="1200" b="0" i="0" kern="1200" baseline="0" dirty="0">
                <a:solidFill>
                  <a:schemeClr val="tx1"/>
                </a:solidFill>
                <a:effectLst/>
                <a:latin typeface="+mn-lt"/>
                <a:ea typeface="+mn-ea"/>
                <a:cs typeface="+mn-cs"/>
              </a:rPr>
              <a:t> Education Agency</a:t>
            </a:r>
          </a:p>
          <a:p>
            <a:pPr fontAlgn="base"/>
            <a:r>
              <a:rPr lang="en-US" sz="1200" b="0" i="0" kern="1200" baseline="0" dirty="0">
                <a:solidFill>
                  <a:schemeClr val="tx1"/>
                </a:solidFill>
                <a:effectLst/>
                <a:latin typeface="+mn-lt"/>
                <a:ea typeface="+mn-ea"/>
                <a:cs typeface="+mn-cs"/>
              </a:rPr>
              <a:t>Child Abuse and Neglect Reporting and Responsibilities</a:t>
            </a:r>
          </a:p>
          <a:p>
            <a:pPr fontAlgn="base"/>
            <a:r>
              <a:rPr lang="en-US" dirty="0">
                <a:hlinkClick r:id="rId3"/>
              </a:rPr>
              <a:t>http://www.tea.state.tx.us/index4.aspx?id=25769803997</a:t>
            </a:r>
            <a:endParaRPr lang="en-US" dirty="0"/>
          </a:p>
          <a:p>
            <a:pPr marL="0" indent="0">
              <a:buNone/>
            </a:pPr>
            <a:endParaRPr lang="en-US" dirty="0">
              <a:solidFill>
                <a:schemeClr val="accent4">
                  <a:lumMod val="10000"/>
                </a:schemeClr>
              </a:solidFill>
            </a:endParaRP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153694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Childhelp</a:t>
            </a:r>
            <a:r>
              <a:rPr lang="en-US" sz="1200" b="0" i="0" kern="1200" dirty="0">
                <a:solidFill>
                  <a:schemeClr val="tx1"/>
                </a:solidFill>
                <a:effectLst/>
                <a:latin typeface="+mn-lt"/>
                <a:ea typeface="+mn-ea"/>
                <a:cs typeface="+mn-cs"/>
              </a:rPr>
              <a:t> National Child Abuse Hotline 1-800-4-A-CHILD</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hotline is staffed 24/7 by degreed counselors.</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http://youtu.be/tQ5uzupV-q8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235884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tips include:</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Continue to be supportive if he or she ends the relationship. </a:t>
            </a:r>
          </a:p>
          <a:p>
            <a:pPr marL="171450" indent="-171450">
              <a:buFont typeface="Arial" panose="020B0604020202020204" pitchFamily="34" charset="0"/>
              <a:buChar char="•"/>
            </a:pPr>
            <a:r>
              <a:rPr lang="en-US" dirty="0"/>
              <a:t>Help him or her develop a safety plan.</a:t>
            </a:r>
          </a:p>
          <a:p>
            <a:pPr marL="171450" indent="-171450">
              <a:buFont typeface="Arial" panose="020B0604020202020204" pitchFamily="34" charset="0"/>
              <a:buChar char="•"/>
            </a:pPr>
            <a:r>
              <a:rPr lang="en-US" dirty="0"/>
              <a:t>Encourage him or her to talk to people who can provide help and guidance. </a:t>
            </a:r>
          </a:p>
          <a:p>
            <a:pPr marL="171450" indent="-171450">
              <a:buFont typeface="Arial" panose="020B0604020202020204" pitchFamily="34" charset="0"/>
              <a:buChar char="•"/>
            </a:pPr>
            <a:r>
              <a:rPr lang="en-US" dirty="0"/>
              <a:t>Remember that you cannot “rescue” him or her.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208315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Help for Parents. Hope for Kids.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It’s not easy being a parent. Recognizing that you have room for improvement is the first step toward becoming a better parent. Here you will learn where to find the help you need to begin your journey toward becoming a healthier, happier family.</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http://www.helpandhope.org/videos.html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3873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Allow for questions and discussion. Check for understanding.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Possible</a:t>
            </a:r>
            <a:r>
              <a:rPr lang="en-US" sz="1200" b="0" i="0" kern="1200" baseline="0" dirty="0">
                <a:solidFill>
                  <a:schemeClr val="tx1"/>
                </a:solidFill>
                <a:effectLst/>
                <a:latin typeface="+mn-lt"/>
                <a:ea typeface="+mn-ea"/>
                <a:cs typeface="+mn-cs"/>
              </a:rPr>
              <a:t> answers might be:</a:t>
            </a:r>
          </a:p>
          <a:p>
            <a:pPr marL="0" indent="0" fontAlgn="base">
              <a:buFont typeface="Arial" panose="020B0604020202020204" pitchFamily="34" charset="0"/>
              <a:buNone/>
            </a:pPr>
            <a:endParaRPr lang="en-US" sz="1200" b="0" i="0" kern="1200" baseline="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Clothing</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Discipline</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Education</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Food</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Intellectual stimulation</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Medical care</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Safety</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Security</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Shelter</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Stable home</a:t>
            </a:r>
          </a:p>
          <a:p>
            <a:pPr marL="0" indent="0" fontAlgn="base">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What happens to the child when these needs are not met? Family? Society?</a:t>
            </a:r>
          </a:p>
          <a:p>
            <a:pPr marL="0" indent="0" fontAlgn="base">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An educator is to understand the needs of children</a:t>
            </a:r>
            <a:r>
              <a:rPr lang="en-US" sz="1200" b="0" i="0" kern="1200" baseline="0" dirty="0">
                <a:solidFill>
                  <a:schemeClr val="tx1"/>
                </a:solidFill>
                <a:effectLst/>
                <a:latin typeface="+mn-lt"/>
                <a:ea typeface="+mn-ea"/>
                <a:cs typeface="+mn-cs"/>
              </a:rPr>
              <a:t> and what happens if these needs are not met. Sometimes, children and adults are victims of child abuse and domestic violence. </a:t>
            </a:r>
            <a:r>
              <a:rPr lang="en-US" sz="1200" b="0" i="0" kern="1200" dirty="0">
                <a:solidFill>
                  <a:schemeClr val="tx1"/>
                </a:solidFill>
                <a:effectLst/>
                <a:latin typeface="+mn-lt"/>
                <a:ea typeface="+mn-ea"/>
                <a:cs typeface="+mn-cs"/>
              </a:rPr>
              <a:t>Special problems such as divorce, family violence, illness or death in the family can strongly impact children. During very difficult family changes, children may have developmental regressions. Such behavior is not a selfish way to get attention. It may be a sign that the child is under great stress and needs help from caregivers in order to cope with the stress. Understanding how various factors may influence children helps the caregiver know how best to relate to them.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Teacher note: The students will be constructing</a:t>
            </a:r>
            <a:r>
              <a:rPr lang="en-US" sz="1200" b="0" i="0" kern="1200" baseline="0" dirty="0">
                <a:solidFill>
                  <a:schemeClr val="tx1"/>
                </a:solidFill>
                <a:effectLst/>
                <a:latin typeface="+mn-lt"/>
                <a:ea typeface="+mn-ea"/>
                <a:cs typeface="+mn-cs"/>
              </a:rPr>
              <a:t> a picture door organizer for their project. Show the video and make sure the students understand the steps in constructing the picture door organizer. You may opt to have a picture door organizer on hand so that the students can see one first hand.</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Picture Door Organizer</a:t>
            </a:r>
          </a:p>
          <a:p>
            <a:pPr fontAlgn="base"/>
            <a:r>
              <a:rPr lang="en-US" sz="1200" b="0" i="0" kern="1200" dirty="0">
                <a:solidFill>
                  <a:schemeClr val="tx1"/>
                </a:solidFill>
                <a:effectLst/>
                <a:latin typeface="+mn-lt"/>
                <a:ea typeface="+mn-ea"/>
                <a:cs typeface="+mn-cs"/>
              </a:rPr>
              <a:t>This organizer is a multi-purpose tool. The students can incorporate information, key terms, sequential events, graphics and concept ideas. It has a hidden element that will make a presentation pop!</a:t>
            </a:r>
          </a:p>
          <a:p>
            <a:pPr fontAlgn="base"/>
            <a:r>
              <a:rPr lang="en-US" sz="1200" b="0" i="0" u="none" strike="noStrike" kern="1200" dirty="0">
                <a:solidFill>
                  <a:schemeClr val="tx1"/>
                </a:solidFill>
                <a:effectLst/>
                <a:latin typeface="+mn-lt"/>
                <a:ea typeface="+mn-ea"/>
                <a:cs typeface="+mn-cs"/>
                <a:hlinkClick r:id="rId3"/>
              </a:rPr>
              <a:t>youtu.be/weY4PtrfM3o</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687448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41326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4093176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237878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138822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3244525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19947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Early childhood development is critical to the physical, emotional, social and intellectual development of a child’s life. Children learn with all of their senses by using their eyes, ears, mouth and hands to explore their new world. It is important to understand the aspects of growth during each stage to nurture healthy growth and development of the child. Most of the developmental milestones occur in a sequential order and transpire in specific time frames allowing assistance to be provided to children with special needs as considered necessary. In order to understand the impact of early childhood development on each individual, we should have an understanding of the different theorists affecting child development, such as Piaget, Erikson, Skinner and Kohlberg.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basic needs of children include the following: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Emotional needs - Emotional feelings can be love, hate, happiness, anger, jealousy and fear. Another part of emotional development for children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understanding how to express their emotions while learning how to control their responses to certain emotions. Emotions play a vital role in personality development. Children can learn how to express their emotions in a healthy manner through interactions with parents, siblings, caregivers and others.</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Intellectual needs - Intellectual development includes all of the brain’s activities and functions such as memory, perception, problem solving, decision-making and imagining.</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Physical needs - Some of these changes occur in the entire body such as bones and muscles, internal organs and the brain. Other physical development changes include hormones and motor skills.</a:t>
            </a:r>
          </a:p>
          <a:p>
            <a:pPr fontAlgn="base"/>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needs - Children first learn about interacting with and relating to other people by observing their parents. A child's social development is greatly influenced by how much or how little contact he or she has with other people.</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53838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Child care providers should be responsible and well-trained caregivers. Caregivers should be trained in first aid and CPR. Professional caregivers should complete a certification program and have a cleared criminal background check.</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Caregivers are responsible for providing a safe, nurturing environment for children. They are responsible for protecting children from injury as well as for meeting the needs of the child. They are responsible for providing shelter, nutritional and educational needs of the children in their care.</a:t>
            </a:r>
          </a:p>
          <a:p>
            <a:pPr fontAlgn="base"/>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Caregivers have many roles and responsibilities. They must have excellent training and experience to provide the most adequate care to children. Caregivers are responsible for the safety and security of the children and facility. They are also responsible for following the state’s laws and regulations pertaining to the operation of the child care center and providing an adequate educational program to develop the children’s physical, intellectual, social and emotional needs. Discipline is appropriate and does not cause harm to the children. The facility is clean, and the physical setting is inviting and homelike. The teachers and staff attend to the children and there is a good adult-child ratio. The parents feel welcomed and there is open communication between the parents and the caregivers.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Allow for questions and discussion. Check for understanding.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2001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Developmentally appropriate child guidance techniques have a significant impact on the growth and development of children. Their environment should be a safe, comfortable, stable setting for learning and development. Children learn best in a secure atmosphere. Children should be provided an upbringing that provides the least restrictive learning environment for all children. Quality education professionals that work with children in early childhood should establish relationships with them that create a desire for learning by all. If children struggle with learning during this period, their self-competence development will be affected.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48047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Caregivers should actively promote positive behaviors, which improve the atmosphere and help prevent problems. Positive behaviors include pro-social skills, self-control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getting along with others. Many direct guidance strategies used by caregivers help promote positive behavior in children. Direct guidance is used when a caregiver works directly with a child. To promote positive behavior, a few general guidelines should be followed, which include observing children at all times, being consistent, modeling positive behavior, communicating at the child’s level, setting appropriate limits and encouraging initiative, independence and responsibility.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These are three different types of guidance techniques: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Redirecting- With redirection, children are led in a new activity related to their play at the time.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Encouraging use of words- </a:t>
            </a:r>
            <a:r>
              <a:rPr lang="en-US" sz="1200" kern="1200" dirty="0">
                <a:solidFill>
                  <a:schemeClr val="tx1"/>
                </a:solidFill>
                <a:effectLst/>
                <a:latin typeface="+mn-lt"/>
                <a:ea typeface="+mn-ea"/>
                <a:cs typeface="+mn-cs"/>
              </a:rPr>
              <a:t>A caregivers can encourage children to use </a:t>
            </a:r>
            <a:r>
              <a:rPr lang="en-US" sz="1200" b="0" i="0" kern="1200" dirty="0">
                <a:solidFill>
                  <a:schemeClr val="tx1"/>
                </a:solidFill>
                <a:effectLst/>
                <a:latin typeface="+mn-lt"/>
                <a:ea typeface="+mn-ea"/>
                <a:cs typeface="+mn-cs"/>
              </a:rPr>
              <a:t>words to share their wishes. For example, when Suzy reaches for a car that Joshua is using, the caregiver might say, “Suzy, ask Joshua, ‘May I play with the yellow car?’ “If Joshua says, “No,” the caregiver can help Suzy choose another toy from the shelf.</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Giving the child a choice- The caregiver can also distract a child from a conflict or from negative behavior by giving choices. Giving him or her two choices at a time makes the decision easier on the child and caregiver.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Using any one of these positive guidance techniques can help deter abusive behavior by reducing frustration.</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0616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Allow for questions and discussion. Check for understanding.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6299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It's hard to talk or even think about child abuse – but child abuse and neglect are simply too destructive to be ignored. </a:t>
            </a:r>
          </a:p>
          <a:p>
            <a:pPr fontAlgn="base"/>
            <a:r>
              <a:rPr lang="en-US" sz="1200" b="0" i="0" kern="1200" dirty="0">
                <a:solidFill>
                  <a:schemeClr val="tx1"/>
                </a:solidFill>
                <a:effectLst/>
                <a:latin typeface="+mn-lt"/>
                <a:ea typeface="+mn-ea"/>
                <a:cs typeface="+mn-cs"/>
              </a:rPr>
              <a:t>Last year: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231 Texas children died because of abuse or neglect at the hands of their parents or guardians. </a:t>
            </a:r>
          </a:p>
          <a:p>
            <a:pPr fontAlgn="base"/>
            <a:r>
              <a:rPr lang="en-US" sz="1200" b="0" i="0" kern="1200" dirty="0">
                <a:solidFill>
                  <a:schemeClr val="tx1"/>
                </a:solidFill>
                <a:effectLst/>
                <a:latin typeface="+mn-lt"/>
                <a:ea typeface="+mn-ea"/>
                <a:cs typeface="+mn-cs"/>
              </a:rPr>
              <a:t>65,948 children were confirmed victims of abuse or neglect. </a:t>
            </a:r>
          </a:p>
          <a:p>
            <a:pPr fontAlgn="base"/>
            <a:r>
              <a:rPr lang="en-US" sz="1200" b="0" i="0" kern="1200" dirty="0">
                <a:solidFill>
                  <a:schemeClr val="tx1"/>
                </a:solidFill>
                <a:effectLst/>
                <a:latin typeface="+mn-lt"/>
                <a:ea typeface="+mn-ea"/>
                <a:cs typeface="+mn-cs"/>
              </a:rPr>
              <a:t>17,108 children were removed from their homes because of abuse or neglect. </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Help for Parents. Hope for Kids. </a:t>
            </a:r>
          </a:p>
          <a:p>
            <a:pPr fontAlgn="base"/>
            <a:r>
              <a:rPr lang="en-US" sz="1200" b="0" i="0" kern="1200" dirty="0">
                <a:solidFill>
                  <a:schemeClr val="tx1"/>
                </a:solidFill>
                <a:effectLst/>
                <a:latin typeface="+mn-lt"/>
                <a:ea typeface="+mn-ea"/>
                <a:cs typeface="+mn-cs"/>
              </a:rPr>
              <a:t>It's not easy being a parent. But recognizing that you have room for improvement is the first step toward becoming a better parent. Here you will learn where to find the help you need to begin your journey toward becoming a healthier, happier family. </a:t>
            </a:r>
          </a:p>
          <a:p>
            <a:pPr fontAlgn="base"/>
            <a:r>
              <a:rPr lang="en-US" sz="1200" b="0" i="0" kern="1200" dirty="0">
                <a:solidFill>
                  <a:schemeClr val="tx1"/>
                </a:solidFill>
                <a:effectLst/>
                <a:latin typeface="+mn-lt"/>
                <a:ea typeface="+mn-ea"/>
                <a:cs typeface="+mn-cs"/>
              </a:rPr>
              <a:t>http://helpandhope.org/preventing-child-abuse.html </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28217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EzDP2IFzte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d2l.org/site/c.4dICIJOkGcISE/b.6143703/k.2746/The_5_Steps_to_Protecting_Our_Children.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xYWxfxMOUO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tea.state.tx.us/index4.aspx?id=2576980399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http://youtu.be/tQ5uzupV-q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helpandhope.org/videos.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youtu.be/weY4PtrfM3o"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ncadv.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Focusing on the </a:t>
            </a:r>
            <a:br>
              <a:rPr lang="en-US" dirty="0"/>
            </a:br>
            <a:r>
              <a:rPr lang="en-US" dirty="0"/>
              <a:t>Needs of Children</a:t>
            </a:r>
          </a:p>
        </p:txBody>
      </p:sp>
      <p:sp>
        <p:nvSpPr>
          <p:cNvPr id="2" name="Rectangle 1">
            <a:extLst>
              <a:ext uri="{FF2B5EF4-FFF2-40B4-BE49-F238E27FC236}">
                <a16:creationId xmlns:a16="http://schemas.microsoft.com/office/drawing/2014/main" id="{65587A9B-3866-404D-A020-AF5BD793D6F7}"/>
              </a:ext>
            </a:extLst>
          </p:cNvPr>
          <p:cNvSpPr/>
          <p:nvPr/>
        </p:nvSpPr>
        <p:spPr>
          <a:xfrm>
            <a:off x="4525346" y="3506144"/>
            <a:ext cx="7335214" cy="769441"/>
          </a:xfrm>
          <a:prstGeom prst="rect">
            <a:avLst/>
          </a:prstGeom>
        </p:spPr>
        <p:txBody>
          <a:bodyPr wrap="none">
            <a:spAutoFit/>
          </a:bodyPr>
          <a:lstStyle/>
          <a:p>
            <a:pPr algn="ctr"/>
            <a:r>
              <a:rPr lang="en-US" sz="4400" dirty="0">
                <a:solidFill>
                  <a:schemeClr val="accent2">
                    <a:lumMod val="60000"/>
                    <a:lumOff val="40000"/>
                  </a:schemeClr>
                </a:solidFill>
                <a:latin typeface="Open Sans"/>
              </a:rPr>
              <a:t>Principles of Human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National Child Abuse Statistics</a:t>
            </a:r>
          </a:p>
        </p:txBody>
      </p:sp>
      <p:pic>
        <p:nvPicPr>
          <p:cNvPr id="6" name="Picture 5">
            <a:extLst>
              <a:ext uri="{FF2B5EF4-FFF2-40B4-BE49-F238E27FC236}">
                <a16:creationId xmlns:a16="http://schemas.microsoft.com/office/drawing/2014/main" id="{D5A2BA80-92C1-4341-9DA8-06206339251E}"/>
              </a:ext>
            </a:extLst>
          </p:cNvPr>
          <p:cNvPicPr>
            <a:picLocks noChangeAspect="1"/>
          </p:cNvPicPr>
          <p:nvPr/>
        </p:nvPicPr>
        <p:blipFill rotWithShape="1">
          <a:blip r:embed="rId3"/>
          <a:srcRect l="14055" t="37500" r="39825" b="9375"/>
          <a:stretch/>
        </p:blipFill>
        <p:spPr>
          <a:xfrm>
            <a:off x="2801470" y="1484812"/>
            <a:ext cx="6589059" cy="4267200"/>
          </a:xfrm>
          <a:prstGeom prst="rect">
            <a:avLst/>
          </a:prstGeom>
          <a:ln w="12700">
            <a:solidFill>
              <a:schemeClr val="tx1"/>
            </a:solidFill>
          </a:ln>
        </p:spPr>
      </p:pic>
      <p:sp>
        <p:nvSpPr>
          <p:cNvPr id="7" name="TextBox 6">
            <a:extLst>
              <a:ext uri="{FF2B5EF4-FFF2-40B4-BE49-F238E27FC236}">
                <a16:creationId xmlns:a16="http://schemas.microsoft.com/office/drawing/2014/main" id="{F72438A3-B3F3-41A6-998C-0A11F3FEFCA0}"/>
              </a:ext>
            </a:extLst>
          </p:cNvPr>
          <p:cNvSpPr txBox="1"/>
          <p:nvPr/>
        </p:nvSpPr>
        <p:spPr>
          <a:xfrm>
            <a:off x="2693125" y="5814815"/>
            <a:ext cx="3886200" cy="276999"/>
          </a:xfrm>
          <a:prstGeom prst="rect">
            <a:avLst/>
          </a:prstGeom>
          <a:noFill/>
        </p:spPr>
        <p:txBody>
          <a:bodyPr wrap="square" rtlCol="0">
            <a:spAutoFit/>
          </a:bodyPr>
          <a:lstStyle/>
          <a:p>
            <a:r>
              <a:rPr lang="en-US" sz="1200" dirty="0">
                <a:solidFill>
                  <a:schemeClr val="accent4">
                    <a:lumMod val="10000"/>
                  </a:schemeClr>
                </a:solidFill>
                <a:latin typeface="Open Sans"/>
              </a:rPr>
              <a:t>Source: Childhelp.org</a:t>
            </a:r>
          </a:p>
        </p:txBody>
      </p:sp>
    </p:spTree>
    <p:extLst>
      <p:ext uri="{BB962C8B-B14F-4D97-AF65-F5344CB8AC3E}">
        <p14:creationId xmlns:p14="http://schemas.microsoft.com/office/powerpoint/2010/main" val="207369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Maltreatment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Includes:</a:t>
            </a:r>
          </a:p>
          <a:p>
            <a:pPr lvl="2"/>
            <a:r>
              <a:rPr lang="en-US" sz="2400" dirty="0"/>
              <a:t>Emotional abuse</a:t>
            </a:r>
          </a:p>
          <a:p>
            <a:pPr lvl="2"/>
            <a:r>
              <a:rPr lang="en-US" sz="2400" dirty="0"/>
              <a:t>Neglect / Abandonment</a:t>
            </a:r>
          </a:p>
          <a:p>
            <a:pPr lvl="2"/>
            <a:r>
              <a:rPr lang="en-US" sz="2400" dirty="0"/>
              <a:t>Physical abuse</a:t>
            </a:r>
          </a:p>
          <a:p>
            <a:pPr lvl="2"/>
            <a:r>
              <a:rPr lang="en-US" sz="2400" dirty="0"/>
              <a:t>Sexual abuse</a:t>
            </a:r>
          </a:p>
        </p:txBody>
      </p:sp>
      <p:pic>
        <p:nvPicPr>
          <p:cNvPr id="4" name="Picture 3">
            <a:extLst>
              <a:ext uri="{FF2B5EF4-FFF2-40B4-BE49-F238E27FC236}">
                <a16:creationId xmlns:a16="http://schemas.microsoft.com/office/drawing/2014/main" id="{99B7A3E5-F14A-4866-A678-D47FD8AA7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565" y="1856180"/>
            <a:ext cx="2380578" cy="3581400"/>
          </a:xfrm>
          <a:prstGeom prst="rect">
            <a:avLst/>
          </a:prstGeom>
        </p:spPr>
      </p:pic>
    </p:spTree>
    <p:extLst>
      <p:ext uri="{BB962C8B-B14F-4D97-AF65-F5344CB8AC3E}">
        <p14:creationId xmlns:p14="http://schemas.microsoft.com/office/powerpoint/2010/main" val="408746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Factors Affecting Child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child’s age and developmental status when the abuse or neglect occurred</a:t>
            </a:r>
          </a:p>
          <a:p>
            <a:pPr lvl="1"/>
            <a:r>
              <a:rPr lang="en-US" dirty="0"/>
              <a:t>The frequency, duration and severity of abuse</a:t>
            </a:r>
          </a:p>
          <a:p>
            <a:pPr lvl="1"/>
            <a:r>
              <a:rPr lang="en-US" dirty="0"/>
              <a:t>The relationship between the victim and his or her abuser</a:t>
            </a:r>
          </a:p>
          <a:p>
            <a:pPr lvl="1"/>
            <a:r>
              <a:rPr lang="en-US" dirty="0"/>
              <a:t>The type of abuse (emotional, physical, sexual or abandonment)</a:t>
            </a:r>
          </a:p>
        </p:txBody>
      </p:sp>
      <p:pic>
        <p:nvPicPr>
          <p:cNvPr id="4" name="Picture 3">
            <a:extLst>
              <a:ext uri="{FF2B5EF4-FFF2-40B4-BE49-F238E27FC236}">
                <a16:creationId xmlns:a16="http://schemas.microsoft.com/office/drawing/2014/main" id="{41E3B3FE-5BFC-442D-9F95-7DE8F9B80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187" y="4214140"/>
            <a:ext cx="2100943" cy="1777398"/>
          </a:xfrm>
          <a:prstGeom prst="rect">
            <a:avLst/>
          </a:prstGeom>
        </p:spPr>
      </p:pic>
      <p:sp>
        <p:nvSpPr>
          <p:cNvPr id="5" name="Rectangle 4">
            <a:extLst>
              <a:ext uri="{FF2B5EF4-FFF2-40B4-BE49-F238E27FC236}">
                <a16:creationId xmlns:a16="http://schemas.microsoft.com/office/drawing/2014/main" id="{2C4A8605-5A2E-43BC-B973-682E708B9826}"/>
              </a:ext>
            </a:extLst>
          </p:cNvPr>
          <p:cNvSpPr/>
          <p:nvPr/>
        </p:nvSpPr>
        <p:spPr>
          <a:xfrm>
            <a:off x="4268200" y="6000849"/>
            <a:ext cx="3416320" cy="246221"/>
          </a:xfrm>
          <a:prstGeom prst="rect">
            <a:avLst/>
          </a:prstGeom>
        </p:spPr>
        <p:txBody>
          <a:bodyPr wrap="none">
            <a:spAutoFit/>
          </a:bodyPr>
          <a:lstStyle/>
          <a:p>
            <a:pPr lvl="0" algn="ctr" fontAlgn="auto">
              <a:spcBef>
                <a:spcPts val="0"/>
              </a:spcBef>
              <a:spcAft>
                <a:spcPts val="0"/>
              </a:spcAft>
            </a:pPr>
            <a:r>
              <a:rPr lang="en-US" sz="10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107233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Emotional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May include:</a:t>
            </a:r>
          </a:p>
          <a:p>
            <a:pPr lvl="2"/>
            <a:r>
              <a:rPr lang="en-US" sz="2400" dirty="0"/>
              <a:t>Constant criticism</a:t>
            </a:r>
          </a:p>
          <a:p>
            <a:pPr lvl="2"/>
            <a:r>
              <a:rPr lang="en-US" sz="2400" dirty="0"/>
              <a:t>Threats</a:t>
            </a:r>
          </a:p>
          <a:p>
            <a:pPr lvl="2"/>
            <a:r>
              <a:rPr lang="en-US" sz="2400" dirty="0"/>
              <a:t>Rejection</a:t>
            </a:r>
          </a:p>
          <a:p>
            <a:pPr lvl="2"/>
            <a:r>
              <a:rPr lang="en-US" sz="2400" dirty="0"/>
              <a:t>Withholding love, support or guidance</a:t>
            </a:r>
          </a:p>
          <a:p>
            <a:pPr lvl="1"/>
            <a:endParaRPr lang="en-US" dirty="0"/>
          </a:p>
        </p:txBody>
      </p:sp>
      <p:pic>
        <p:nvPicPr>
          <p:cNvPr id="4" name="Picture 3">
            <a:extLst>
              <a:ext uri="{FF2B5EF4-FFF2-40B4-BE49-F238E27FC236}">
                <a16:creationId xmlns:a16="http://schemas.microsoft.com/office/drawing/2014/main" id="{276A65A6-FA7A-4F21-9EAA-80E79B24A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041" y="3429000"/>
            <a:ext cx="2484075" cy="2484075"/>
          </a:xfrm>
          <a:prstGeom prst="rect">
            <a:avLst/>
          </a:prstGeom>
        </p:spPr>
      </p:pic>
    </p:spTree>
    <p:extLst>
      <p:ext uri="{BB962C8B-B14F-4D97-AF65-F5344CB8AC3E}">
        <p14:creationId xmlns:p14="http://schemas.microsoft.com/office/powerpoint/2010/main" val="323500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Neglect / Abandonment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child is considered to be abandoned when the:</a:t>
            </a:r>
          </a:p>
          <a:p>
            <a:pPr lvl="1"/>
            <a:r>
              <a:rPr lang="en-US" dirty="0"/>
              <a:t>child has been left alone in circumstances where the child suffers serious harm</a:t>
            </a:r>
          </a:p>
          <a:p>
            <a:pPr lvl="1"/>
            <a:r>
              <a:rPr lang="en-US" dirty="0"/>
              <a:t>parent has failed to maintain contact with the child or provide reasonable support for a specified period of time</a:t>
            </a:r>
          </a:p>
          <a:p>
            <a:pPr lvl="1"/>
            <a:r>
              <a:rPr lang="en-US" dirty="0"/>
              <a:t>parent’s identity or whereabouts are unknown</a:t>
            </a:r>
          </a:p>
        </p:txBody>
      </p:sp>
      <p:pic>
        <p:nvPicPr>
          <p:cNvPr id="4" name="Picture 3">
            <a:extLst>
              <a:ext uri="{FF2B5EF4-FFF2-40B4-BE49-F238E27FC236}">
                <a16:creationId xmlns:a16="http://schemas.microsoft.com/office/drawing/2014/main" id="{E923EF30-D0D0-46A1-A787-C292F6CF6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2518" y="3631054"/>
            <a:ext cx="2463116" cy="2523684"/>
          </a:xfrm>
          <a:prstGeom prst="rect">
            <a:avLst/>
          </a:prstGeom>
        </p:spPr>
      </p:pic>
      <p:sp>
        <p:nvSpPr>
          <p:cNvPr id="5" name="Rectangle 4">
            <a:extLst>
              <a:ext uri="{FF2B5EF4-FFF2-40B4-BE49-F238E27FC236}">
                <a16:creationId xmlns:a16="http://schemas.microsoft.com/office/drawing/2014/main" id="{D5C22142-A88F-43E7-831A-1B85A983B80C}"/>
              </a:ext>
            </a:extLst>
          </p:cNvPr>
          <p:cNvSpPr/>
          <p:nvPr/>
        </p:nvSpPr>
        <p:spPr>
          <a:xfrm>
            <a:off x="8500566" y="6154738"/>
            <a:ext cx="3416320" cy="246221"/>
          </a:xfrm>
          <a:prstGeom prst="rect">
            <a:avLst/>
          </a:prstGeom>
        </p:spPr>
        <p:txBody>
          <a:bodyPr wrap="none">
            <a:spAutoFit/>
          </a:bodyPr>
          <a:lstStyle/>
          <a:p>
            <a:pPr lvl="0" algn="ctr" fontAlgn="auto">
              <a:spcBef>
                <a:spcPts val="0"/>
              </a:spcBef>
              <a:spcAft>
                <a:spcPts val="0"/>
              </a:spcAft>
            </a:pPr>
            <a:r>
              <a:rPr lang="en-US" sz="10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325753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Physical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Physical abuse: The physical injury of one person by another through such behavior as hitting, kicking, biting or throwing objects</a:t>
            </a:r>
          </a:p>
          <a:p>
            <a:pPr lvl="1"/>
            <a:endParaRPr lang="en-US" dirty="0"/>
          </a:p>
        </p:txBody>
      </p:sp>
      <p:pic>
        <p:nvPicPr>
          <p:cNvPr id="4" name="Picture 3">
            <a:extLst>
              <a:ext uri="{FF2B5EF4-FFF2-40B4-BE49-F238E27FC236}">
                <a16:creationId xmlns:a16="http://schemas.microsoft.com/office/drawing/2014/main" id="{B0FEDDDC-E12F-46C7-87F6-5CC2DDDF3307}"/>
              </a:ext>
            </a:extLst>
          </p:cNvPr>
          <p:cNvPicPr>
            <a:picLocks noChangeAspect="1"/>
          </p:cNvPicPr>
          <p:nvPr/>
        </p:nvPicPr>
        <p:blipFill>
          <a:blip r:embed="rId3"/>
          <a:stretch>
            <a:fillRect/>
          </a:stretch>
        </p:blipFill>
        <p:spPr>
          <a:xfrm>
            <a:off x="4090566" y="2969623"/>
            <a:ext cx="4041998" cy="2694666"/>
          </a:xfrm>
          <a:prstGeom prst="rect">
            <a:avLst/>
          </a:prstGeom>
        </p:spPr>
      </p:pic>
    </p:spTree>
    <p:extLst>
      <p:ext uri="{BB962C8B-B14F-4D97-AF65-F5344CB8AC3E}">
        <p14:creationId xmlns:p14="http://schemas.microsoft.com/office/powerpoint/2010/main" val="421032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The Kelsey Briggs Story. </a:t>
            </a:r>
            <a:br>
              <a:rPr lang="en-US" dirty="0">
                <a:hlinkClick r:id="rId3"/>
              </a:rPr>
            </a:br>
            <a:r>
              <a:rPr lang="en-US" dirty="0">
                <a:hlinkClick r:id="rId3"/>
              </a:rPr>
              <a:t>(True Story Original)</a:t>
            </a:r>
            <a:br>
              <a:rPr lang="en-US" dirty="0"/>
            </a:br>
            <a:r>
              <a:rPr lang="en-US" sz="2400" dirty="0"/>
              <a:t>(click on link)</a:t>
            </a:r>
            <a:endParaRPr lang="en-US" dirty="0"/>
          </a:p>
          <a:p>
            <a:pPr lvl="1"/>
            <a:endParaRPr lang="en-US" dirty="0"/>
          </a:p>
          <a:p>
            <a:endParaRPr lang="en-US" dirty="0"/>
          </a:p>
        </p:txBody>
      </p:sp>
      <p:pic>
        <p:nvPicPr>
          <p:cNvPr id="4" name="Picture 3">
            <a:extLst>
              <a:ext uri="{FF2B5EF4-FFF2-40B4-BE49-F238E27FC236}">
                <a16:creationId xmlns:a16="http://schemas.microsoft.com/office/drawing/2014/main" id="{27CA7061-47E2-42A0-B1F1-32710BF38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911" y="2997926"/>
            <a:ext cx="4355307" cy="2903538"/>
          </a:xfrm>
          <a:prstGeom prst="rect">
            <a:avLst/>
          </a:prstGeom>
        </p:spPr>
      </p:pic>
    </p:spTree>
    <p:extLst>
      <p:ext uri="{BB962C8B-B14F-4D97-AF65-F5344CB8AC3E}">
        <p14:creationId xmlns:p14="http://schemas.microsoft.com/office/powerpoint/2010/main" val="416738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Sexual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511860"/>
            <a:ext cx="10741802" cy="4734318"/>
          </a:xfrm>
        </p:spPr>
        <p:txBody>
          <a:bodyPr/>
          <a:lstStyle/>
          <a:p>
            <a:pPr lvl="1"/>
            <a:r>
              <a:rPr lang="en-US" dirty="0"/>
              <a:t>Sexual abuse: A form of abuse in which one person forces another to engage in sexual activities.</a:t>
            </a:r>
          </a:p>
          <a:p>
            <a:pPr lvl="1"/>
            <a:endParaRPr lang="en-US" dirty="0"/>
          </a:p>
        </p:txBody>
      </p:sp>
      <p:pic>
        <p:nvPicPr>
          <p:cNvPr id="4" name="Picture 3">
            <a:extLst>
              <a:ext uri="{FF2B5EF4-FFF2-40B4-BE49-F238E27FC236}">
                <a16:creationId xmlns:a16="http://schemas.microsoft.com/office/drawing/2014/main" id="{50BE3E90-DF49-4757-8F97-65697FCC2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322" y="2355019"/>
            <a:ext cx="3048000" cy="3048000"/>
          </a:xfrm>
          <a:prstGeom prst="rect">
            <a:avLst/>
          </a:prstGeom>
        </p:spPr>
      </p:pic>
      <p:sp>
        <p:nvSpPr>
          <p:cNvPr id="5" name="Rectangle 4">
            <a:extLst>
              <a:ext uri="{FF2B5EF4-FFF2-40B4-BE49-F238E27FC236}">
                <a16:creationId xmlns:a16="http://schemas.microsoft.com/office/drawing/2014/main" id="{A466F06A-BC7B-47E8-8B54-1A519525162A}"/>
              </a:ext>
            </a:extLst>
          </p:cNvPr>
          <p:cNvSpPr/>
          <p:nvPr/>
        </p:nvSpPr>
        <p:spPr>
          <a:xfrm>
            <a:off x="4576162" y="5455267"/>
            <a:ext cx="3416320" cy="246221"/>
          </a:xfrm>
          <a:prstGeom prst="rect">
            <a:avLst/>
          </a:prstGeom>
        </p:spPr>
        <p:txBody>
          <a:bodyPr wrap="none">
            <a:spAutoFit/>
          </a:bodyPr>
          <a:lstStyle/>
          <a:p>
            <a:pPr lvl="0" algn="ctr" fontAlgn="auto">
              <a:spcBef>
                <a:spcPts val="0"/>
              </a:spcBef>
              <a:spcAft>
                <a:spcPts val="0"/>
              </a:spcAft>
            </a:pPr>
            <a:r>
              <a:rPr lang="en-US" sz="10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218465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Sexual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Five Steps to Protect Our Children</a:t>
            </a:r>
          </a:p>
          <a:p>
            <a:pPr lvl="2"/>
            <a:r>
              <a:rPr lang="en-US" sz="2400" dirty="0"/>
              <a:t>Step 1 – Learn the Facts</a:t>
            </a:r>
          </a:p>
          <a:p>
            <a:pPr lvl="2"/>
            <a:r>
              <a:rPr lang="en-US" sz="2400" dirty="0"/>
              <a:t>Step 2 – Minimize Opportunity</a:t>
            </a:r>
          </a:p>
          <a:p>
            <a:pPr lvl="2"/>
            <a:r>
              <a:rPr lang="en-US" sz="2400" dirty="0"/>
              <a:t>Step 3 – Talk About It</a:t>
            </a:r>
          </a:p>
          <a:p>
            <a:pPr lvl="2"/>
            <a:r>
              <a:rPr lang="en-US" sz="2400" dirty="0"/>
              <a:t>Step 4 – Recognize the Signs</a:t>
            </a:r>
          </a:p>
          <a:p>
            <a:pPr lvl="2"/>
            <a:r>
              <a:rPr lang="en-US" sz="2400" dirty="0"/>
              <a:t>Step 5 – React Responsibly</a:t>
            </a:r>
          </a:p>
        </p:txBody>
      </p:sp>
      <p:pic>
        <p:nvPicPr>
          <p:cNvPr id="4" name="Picture 3">
            <a:extLst>
              <a:ext uri="{FF2B5EF4-FFF2-40B4-BE49-F238E27FC236}">
                <a16:creationId xmlns:a16="http://schemas.microsoft.com/office/drawing/2014/main" id="{843F2E34-3F66-4C2F-A286-F08757B44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920" y="2787193"/>
            <a:ext cx="1429122" cy="2000771"/>
          </a:xfrm>
          <a:prstGeom prst="rect">
            <a:avLst/>
          </a:prstGeom>
        </p:spPr>
      </p:pic>
      <p:sp>
        <p:nvSpPr>
          <p:cNvPr id="6" name="Rectangle 5">
            <a:extLst>
              <a:ext uri="{FF2B5EF4-FFF2-40B4-BE49-F238E27FC236}">
                <a16:creationId xmlns:a16="http://schemas.microsoft.com/office/drawing/2014/main" id="{90781394-DD55-4D9A-808C-CFCCE79A1546}"/>
              </a:ext>
            </a:extLst>
          </p:cNvPr>
          <p:cNvSpPr/>
          <p:nvPr/>
        </p:nvSpPr>
        <p:spPr>
          <a:xfrm>
            <a:off x="6548846" y="1331136"/>
            <a:ext cx="4251270" cy="1292662"/>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hlinkClick r:id="rId4"/>
              </a:rPr>
              <a:t>Five Steps to Protect Our Children</a:t>
            </a:r>
            <a:br>
              <a:rPr lang="en-US" sz="2600" dirty="0">
                <a:solidFill>
                  <a:srgbClr val="000000"/>
                </a:solidFill>
                <a:latin typeface="Open Sans"/>
              </a:rPr>
            </a:br>
            <a:r>
              <a:rPr lang="en-US" sz="2600" dirty="0">
                <a:solidFill>
                  <a:srgbClr val="203069">
                    <a:lumMod val="50000"/>
                  </a:srgbClr>
                </a:solidFill>
                <a:latin typeface="Open Sans"/>
              </a:rPr>
              <a:t>(click on link)</a:t>
            </a:r>
          </a:p>
        </p:txBody>
      </p:sp>
    </p:spTree>
    <p:extLst>
      <p:ext uri="{BB962C8B-B14F-4D97-AF65-F5344CB8AC3E}">
        <p14:creationId xmlns:p14="http://schemas.microsoft.com/office/powerpoint/2010/main" val="366922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Behavioral Consequences of Child Abuse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Children who experience maltreatment are at an increased for:</a:t>
            </a:r>
          </a:p>
          <a:p>
            <a:pPr lvl="2"/>
            <a:r>
              <a:rPr lang="en-US" dirty="0"/>
              <a:t>Alcoholism</a:t>
            </a:r>
          </a:p>
          <a:p>
            <a:pPr lvl="2"/>
            <a:r>
              <a:rPr lang="en-US" dirty="0"/>
              <a:t>Criminal record and behavior</a:t>
            </a:r>
          </a:p>
          <a:p>
            <a:pPr lvl="2"/>
            <a:r>
              <a:rPr lang="en-US" dirty="0"/>
              <a:t>Delinquency</a:t>
            </a:r>
          </a:p>
          <a:p>
            <a:pPr lvl="2"/>
            <a:r>
              <a:rPr lang="en-US" dirty="0"/>
              <a:t>Drug abuse </a:t>
            </a:r>
          </a:p>
          <a:p>
            <a:pPr lvl="2"/>
            <a:r>
              <a:rPr lang="en-US" dirty="0"/>
              <a:t>Engagement in high-risk sexual behaviors</a:t>
            </a:r>
          </a:p>
        </p:txBody>
      </p:sp>
      <p:sp>
        <p:nvSpPr>
          <p:cNvPr id="4" name="Content Placeholder 3">
            <a:extLst>
              <a:ext uri="{FF2B5EF4-FFF2-40B4-BE49-F238E27FC236}">
                <a16:creationId xmlns:a16="http://schemas.microsoft.com/office/drawing/2014/main" id="{78AA9080-23E9-4003-9E62-5E8249760865}"/>
              </a:ext>
            </a:extLst>
          </p:cNvPr>
          <p:cNvSpPr>
            <a:spLocks noGrp="1"/>
          </p:cNvSpPr>
          <p:nvPr>
            <p:ph sz="half" idx="10"/>
          </p:nvPr>
        </p:nvSpPr>
        <p:spPr>
          <a:xfrm>
            <a:off x="6398623" y="2687518"/>
            <a:ext cx="5328050" cy="4734318"/>
          </a:xfrm>
        </p:spPr>
        <p:txBody>
          <a:bodyPr/>
          <a:lstStyle/>
          <a:p>
            <a:pPr lvl="2"/>
            <a:r>
              <a:rPr lang="en-US" dirty="0"/>
              <a:t>Not graduating from school</a:t>
            </a:r>
          </a:p>
          <a:p>
            <a:pPr lvl="2"/>
            <a:r>
              <a:rPr lang="en-US" dirty="0"/>
              <a:t>Low academic achievement</a:t>
            </a:r>
          </a:p>
          <a:p>
            <a:pPr lvl="2"/>
            <a:r>
              <a:rPr lang="en-US" dirty="0"/>
              <a:t>Smoking</a:t>
            </a:r>
          </a:p>
          <a:p>
            <a:pPr lvl="2"/>
            <a:r>
              <a:rPr lang="en-US" dirty="0"/>
              <a:t>Teen pregnancy</a:t>
            </a:r>
          </a:p>
          <a:p>
            <a:pPr lvl="1"/>
            <a:endParaRPr lang="en-US" dirty="0"/>
          </a:p>
          <a:p>
            <a:pPr lvl="1"/>
            <a:endParaRPr lang="en-US" dirty="0"/>
          </a:p>
        </p:txBody>
      </p:sp>
      <p:pic>
        <p:nvPicPr>
          <p:cNvPr id="5" name="Picture 4">
            <a:extLst>
              <a:ext uri="{FF2B5EF4-FFF2-40B4-BE49-F238E27FC236}">
                <a16:creationId xmlns:a16="http://schemas.microsoft.com/office/drawing/2014/main" id="{75B645C3-A08A-4B40-8635-F4567F8B2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1167" y="4422668"/>
            <a:ext cx="1328949" cy="1586057"/>
          </a:xfrm>
          <a:prstGeom prst="rect">
            <a:avLst/>
          </a:prstGeom>
        </p:spPr>
      </p:pic>
    </p:spTree>
    <p:extLst>
      <p:ext uri="{BB962C8B-B14F-4D97-AF65-F5344CB8AC3E}">
        <p14:creationId xmlns:p14="http://schemas.microsoft.com/office/powerpoint/2010/main" val="141684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Consequences of Child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274090" cy="4734318"/>
          </a:xfrm>
        </p:spPr>
        <p:txBody>
          <a:bodyPr/>
          <a:lstStyle/>
          <a:p>
            <a:pPr lvl="1"/>
            <a:r>
              <a:rPr lang="en-US" dirty="0"/>
              <a:t>Child may experience:</a:t>
            </a:r>
          </a:p>
          <a:p>
            <a:pPr lvl="1"/>
            <a:r>
              <a:rPr lang="en-US" dirty="0"/>
              <a:t>Increased risk for adverse health effects</a:t>
            </a:r>
          </a:p>
          <a:p>
            <a:pPr lvl="1"/>
            <a:r>
              <a:rPr lang="en-US" dirty="0"/>
              <a:t>Learning difficulties</a:t>
            </a:r>
          </a:p>
          <a:p>
            <a:pPr lvl="1"/>
            <a:r>
              <a:rPr lang="en-US" dirty="0"/>
              <a:t>Memory difficulties</a:t>
            </a:r>
          </a:p>
          <a:p>
            <a:pPr lvl="1"/>
            <a:r>
              <a:rPr lang="en-US" dirty="0"/>
              <a:t>Post-traumatic stress disorder</a:t>
            </a:r>
          </a:p>
          <a:p>
            <a:pPr lvl="1"/>
            <a:r>
              <a:rPr lang="en-US" dirty="0"/>
              <a:t>Psychiatric disorders</a:t>
            </a:r>
          </a:p>
          <a:p>
            <a:pPr lvl="1"/>
            <a:r>
              <a:rPr lang="en-US" dirty="0"/>
              <a:t>Severe or fatal head trauma such as Shaken Baby Syndrome</a:t>
            </a:r>
          </a:p>
          <a:p>
            <a:pPr lvl="1"/>
            <a:r>
              <a:rPr lang="en-US" dirty="0"/>
              <a:t>DEATH!!!</a:t>
            </a:r>
          </a:p>
          <a:p>
            <a:pPr lvl="1"/>
            <a:endParaRPr lang="en-US" dirty="0"/>
          </a:p>
          <a:p>
            <a:pPr lvl="1"/>
            <a:endParaRPr lang="en-US" dirty="0"/>
          </a:p>
          <a:p>
            <a:pPr lvl="1"/>
            <a:endParaRPr lang="en-US" dirty="0"/>
          </a:p>
          <a:p>
            <a:pPr lvl="1"/>
            <a:endParaRPr lang="en-US" dirty="0"/>
          </a:p>
        </p:txBody>
      </p:sp>
      <p:pic>
        <p:nvPicPr>
          <p:cNvPr id="4" name="Content Placeholder 6">
            <a:extLst>
              <a:ext uri="{FF2B5EF4-FFF2-40B4-BE49-F238E27FC236}">
                <a16:creationId xmlns:a16="http://schemas.microsoft.com/office/drawing/2014/main" id="{67CD6C61-D2E5-4A27-90E6-ED5E7110D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399" y="2887782"/>
            <a:ext cx="2111433" cy="3146367"/>
          </a:xfrm>
          <a:prstGeom prst="rect">
            <a:avLst/>
          </a:prstGeom>
        </p:spPr>
      </p:pic>
    </p:spTree>
    <p:extLst>
      <p:ext uri="{BB962C8B-B14F-4D97-AF65-F5344CB8AC3E}">
        <p14:creationId xmlns:p14="http://schemas.microsoft.com/office/powerpoint/2010/main" val="20109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domestic violence?</a:t>
            </a:r>
          </a:p>
        </p:txBody>
      </p:sp>
    </p:spTree>
    <p:extLst>
      <p:ext uri="{BB962C8B-B14F-4D97-AF65-F5344CB8AC3E}">
        <p14:creationId xmlns:p14="http://schemas.microsoft.com/office/powerpoint/2010/main" val="184157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Domestic Violence</a:t>
            </a:r>
          </a:p>
        </p:txBody>
      </p:sp>
      <p:grpSp>
        <p:nvGrpSpPr>
          <p:cNvPr id="9" name="Group 8">
            <a:extLst>
              <a:ext uri="{FF2B5EF4-FFF2-40B4-BE49-F238E27FC236}">
                <a16:creationId xmlns:a16="http://schemas.microsoft.com/office/drawing/2014/main" id="{EC314454-F492-4DE9-AFE9-B13438110D7B}"/>
              </a:ext>
            </a:extLst>
          </p:cNvPr>
          <p:cNvGrpSpPr/>
          <p:nvPr/>
        </p:nvGrpSpPr>
        <p:grpSpPr>
          <a:xfrm>
            <a:off x="7356213" y="1566934"/>
            <a:ext cx="1751744" cy="1751744"/>
            <a:chOff x="4054537" y="383783"/>
            <a:chExt cx="1751744" cy="1751744"/>
          </a:xfrm>
        </p:grpSpPr>
        <p:sp>
          <p:nvSpPr>
            <p:cNvPr id="19" name="Rectangle 18">
              <a:extLst>
                <a:ext uri="{FF2B5EF4-FFF2-40B4-BE49-F238E27FC236}">
                  <a16:creationId xmlns:a16="http://schemas.microsoft.com/office/drawing/2014/main" id="{FF55F733-3A0D-46ED-9E36-E8754705309B}"/>
                </a:ext>
              </a:extLst>
            </p:cNvPr>
            <p:cNvSpPr/>
            <p:nvPr/>
          </p:nvSpPr>
          <p:spPr>
            <a:xfrm>
              <a:off x="4054537" y="383783"/>
              <a:ext cx="1751744" cy="1751744"/>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379038D6-7D0B-4E76-96D5-907E009D9D2F}"/>
                </a:ext>
              </a:extLst>
            </p:cNvPr>
            <p:cNvSpPr txBox="1"/>
            <p:nvPr/>
          </p:nvSpPr>
          <p:spPr>
            <a:xfrm>
              <a:off x="4054537" y="383783"/>
              <a:ext cx="1751744" cy="17517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Phase I – Tension</a:t>
              </a:r>
            </a:p>
          </p:txBody>
        </p:sp>
      </p:grpSp>
      <p:sp>
        <p:nvSpPr>
          <p:cNvPr id="10" name="Arrow: Circular 9">
            <a:extLst>
              <a:ext uri="{FF2B5EF4-FFF2-40B4-BE49-F238E27FC236}">
                <a16:creationId xmlns:a16="http://schemas.microsoft.com/office/drawing/2014/main" id="{C503D5AB-04F7-4B3C-9B85-9FD2007F5831}"/>
              </a:ext>
            </a:extLst>
          </p:cNvPr>
          <p:cNvSpPr/>
          <p:nvPr/>
        </p:nvSpPr>
        <p:spPr>
          <a:xfrm>
            <a:off x="4662954" y="1159272"/>
            <a:ext cx="4140584" cy="4140584"/>
          </a:xfrm>
          <a:prstGeom prst="circularArrow">
            <a:avLst>
              <a:gd name="adj1" fmla="val 8250"/>
              <a:gd name="adj2" fmla="val 576232"/>
              <a:gd name="adj3" fmla="val 3058494"/>
              <a:gd name="adj4" fmla="val 180266"/>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2EA4AC01-0C35-46B2-9884-8ACB7FB8572F}"/>
              </a:ext>
            </a:extLst>
          </p:cNvPr>
          <p:cNvGrpSpPr/>
          <p:nvPr/>
        </p:nvGrpSpPr>
        <p:grpSpPr>
          <a:xfrm>
            <a:off x="5816703" y="4077612"/>
            <a:ext cx="1751744" cy="1751744"/>
            <a:chOff x="2515027" y="2894461"/>
            <a:chExt cx="1751744" cy="1751744"/>
          </a:xfrm>
        </p:grpSpPr>
        <p:sp>
          <p:nvSpPr>
            <p:cNvPr id="17" name="Rectangle 16">
              <a:extLst>
                <a:ext uri="{FF2B5EF4-FFF2-40B4-BE49-F238E27FC236}">
                  <a16:creationId xmlns:a16="http://schemas.microsoft.com/office/drawing/2014/main" id="{A7DB3073-65FD-48D5-9FBC-AD16C8242DDA}"/>
                </a:ext>
              </a:extLst>
            </p:cNvPr>
            <p:cNvSpPr/>
            <p:nvPr/>
          </p:nvSpPr>
          <p:spPr>
            <a:xfrm>
              <a:off x="2515027" y="2894461"/>
              <a:ext cx="1751744" cy="1751744"/>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0BE8C9CC-A90A-46F0-972E-2D05EB4CD110}"/>
                </a:ext>
              </a:extLst>
            </p:cNvPr>
            <p:cNvSpPr txBox="1"/>
            <p:nvPr/>
          </p:nvSpPr>
          <p:spPr>
            <a:xfrm>
              <a:off x="2515027" y="2894461"/>
              <a:ext cx="1751744" cy="17517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Phase 2 – Incident</a:t>
              </a:r>
            </a:p>
          </p:txBody>
        </p:sp>
      </p:grpSp>
      <p:sp>
        <p:nvSpPr>
          <p:cNvPr id="12" name="Arrow: Circular 11">
            <a:extLst>
              <a:ext uri="{FF2B5EF4-FFF2-40B4-BE49-F238E27FC236}">
                <a16:creationId xmlns:a16="http://schemas.microsoft.com/office/drawing/2014/main" id="{FB7F16ED-1494-425C-84B5-8F16F9817F73}"/>
              </a:ext>
            </a:extLst>
          </p:cNvPr>
          <p:cNvSpPr/>
          <p:nvPr/>
        </p:nvSpPr>
        <p:spPr>
          <a:xfrm>
            <a:off x="4622283" y="1182957"/>
            <a:ext cx="4140584" cy="4140584"/>
          </a:xfrm>
          <a:prstGeom prst="circularArrow">
            <a:avLst>
              <a:gd name="adj1" fmla="val 8250"/>
              <a:gd name="adj2" fmla="val 576232"/>
              <a:gd name="adj3" fmla="val 10171693"/>
              <a:gd name="adj4" fmla="val 7260438"/>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5AB6E5F0-429C-49F4-A8B0-300C98A18253}"/>
              </a:ext>
            </a:extLst>
          </p:cNvPr>
          <p:cNvGrpSpPr/>
          <p:nvPr/>
        </p:nvGrpSpPr>
        <p:grpSpPr>
          <a:xfrm>
            <a:off x="4344256" y="1527257"/>
            <a:ext cx="1751744" cy="1751744"/>
            <a:chOff x="1042580" y="344106"/>
            <a:chExt cx="1751744" cy="1751744"/>
          </a:xfrm>
        </p:grpSpPr>
        <p:sp>
          <p:nvSpPr>
            <p:cNvPr id="15" name="Rectangle 14">
              <a:extLst>
                <a:ext uri="{FF2B5EF4-FFF2-40B4-BE49-F238E27FC236}">
                  <a16:creationId xmlns:a16="http://schemas.microsoft.com/office/drawing/2014/main" id="{733E17AD-0100-46D0-BA12-21939FA0600C}"/>
                </a:ext>
              </a:extLst>
            </p:cNvPr>
            <p:cNvSpPr/>
            <p:nvPr/>
          </p:nvSpPr>
          <p:spPr>
            <a:xfrm>
              <a:off x="1042580" y="344106"/>
              <a:ext cx="1751744" cy="17517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2D2263AD-0EAD-4681-9E30-AE49B9A35D0C}"/>
                </a:ext>
              </a:extLst>
            </p:cNvPr>
            <p:cNvSpPr txBox="1"/>
            <p:nvPr/>
          </p:nvSpPr>
          <p:spPr>
            <a:xfrm>
              <a:off x="1042580" y="344106"/>
              <a:ext cx="1751744" cy="17517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14" name="Arrow: Circular 13">
            <a:extLst>
              <a:ext uri="{FF2B5EF4-FFF2-40B4-BE49-F238E27FC236}">
                <a16:creationId xmlns:a16="http://schemas.microsoft.com/office/drawing/2014/main" id="{1DF80BBF-3186-4EDC-8594-4BD013127C13}"/>
              </a:ext>
            </a:extLst>
          </p:cNvPr>
          <p:cNvSpPr/>
          <p:nvPr/>
        </p:nvSpPr>
        <p:spPr>
          <a:xfrm>
            <a:off x="4676013" y="1161777"/>
            <a:ext cx="4140584" cy="4140584"/>
          </a:xfrm>
          <a:prstGeom prst="circularArrow">
            <a:avLst>
              <a:gd name="adj1" fmla="val 8250"/>
              <a:gd name="adj2" fmla="val 576232"/>
              <a:gd name="adj3" fmla="val 16885064"/>
              <a:gd name="adj4" fmla="val 14850760"/>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a:extLst>
              <a:ext uri="{FF2B5EF4-FFF2-40B4-BE49-F238E27FC236}">
                <a16:creationId xmlns:a16="http://schemas.microsoft.com/office/drawing/2014/main" id="{129A4714-0F56-4558-858F-0CFCE73CBF47}"/>
              </a:ext>
            </a:extLst>
          </p:cNvPr>
          <p:cNvGrpSpPr/>
          <p:nvPr/>
        </p:nvGrpSpPr>
        <p:grpSpPr>
          <a:xfrm>
            <a:off x="3977664" y="1661812"/>
            <a:ext cx="2118336" cy="1751744"/>
            <a:chOff x="4054537" y="383783"/>
            <a:chExt cx="1751744" cy="1751744"/>
          </a:xfrm>
        </p:grpSpPr>
        <p:sp>
          <p:nvSpPr>
            <p:cNvPr id="22" name="Rectangle 21">
              <a:extLst>
                <a:ext uri="{FF2B5EF4-FFF2-40B4-BE49-F238E27FC236}">
                  <a16:creationId xmlns:a16="http://schemas.microsoft.com/office/drawing/2014/main" id="{032F517E-8DF7-4ACF-A11C-7A3EA831799D}"/>
                </a:ext>
              </a:extLst>
            </p:cNvPr>
            <p:cNvSpPr/>
            <p:nvPr/>
          </p:nvSpPr>
          <p:spPr>
            <a:xfrm>
              <a:off x="4054537" y="383783"/>
              <a:ext cx="1751744" cy="1751744"/>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8BA4ABD3-13D7-4012-B125-0B9ADD3FB3FA}"/>
                </a:ext>
              </a:extLst>
            </p:cNvPr>
            <p:cNvSpPr txBox="1"/>
            <p:nvPr/>
          </p:nvSpPr>
          <p:spPr>
            <a:xfrm>
              <a:off x="4054537" y="383783"/>
              <a:ext cx="1751744" cy="17517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Phase 3 – </a:t>
              </a:r>
              <a:r>
                <a:rPr lang="en-US" sz="3200" dirty="0">
                  <a:solidFill>
                    <a:schemeClr val="tx1"/>
                  </a:solidFill>
                </a:rPr>
                <a:t>Honeymoon</a:t>
              </a:r>
              <a:endParaRPr lang="en-US" sz="3200" kern="1200" dirty="0">
                <a:solidFill>
                  <a:schemeClr val="tx1"/>
                </a:solidFill>
              </a:endParaRPr>
            </a:p>
          </p:txBody>
        </p:sp>
      </p:grpSp>
      <p:sp>
        <p:nvSpPr>
          <p:cNvPr id="24" name="TextBox 23">
            <a:extLst>
              <a:ext uri="{FF2B5EF4-FFF2-40B4-BE49-F238E27FC236}">
                <a16:creationId xmlns:a16="http://schemas.microsoft.com/office/drawing/2014/main" id="{B0E8F079-5471-4358-B792-B1AA7891FC75}"/>
              </a:ext>
            </a:extLst>
          </p:cNvPr>
          <p:cNvSpPr txBox="1"/>
          <p:nvPr/>
        </p:nvSpPr>
        <p:spPr>
          <a:xfrm>
            <a:off x="5036832" y="5821468"/>
            <a:ext cx="3059724" cy="276999"/>
          </a:xfrm>
          <a:prstGeom prst="rect">
            <a:avLst/>
          </a:prstGeom>
          <a:noFill/>
        </p:spPr>
        <p:txBody>
          <a:bodyPr wrap="square" rtlCol="0">
            <a:spAutoFit/>
          </a:bodyPr>
          <a:lstStyle/>
          <a:p>
            <a:pPr algn="ctr"/>
            <a:r>
              <a:rPr lang="en-US" sz="1200" dirty="0">
                <a:latin typeface="Open Sans"/>
              </a:rPr>
              <a:t>Source: Domestic Violence Roundtable</a:t>
            </a:r>
          </a:p>
        </p:txBody>
      </p:sp>
    </p:spTree>
    <p:extLst>
      <p:ext uri="{BB962C8B-B14F-4D97-AF65-F5344CB8AC3E}">
        <p14:creationId xmlns:p14="http://schemas.microsoft.com/office/powerpoint/2010/main" val="388624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Domestic Violence</a:t>
            </a:r>
            <a:br>
              <a:rPr lang="en-US" dirty="0"/>
            </a:br>
            <a:r>
              <a:rPr lang="en-US" sz="2400" dirty="0"/>
              <a:t>(click on link)</a:t>
            </a:r>
          </a:p>
          <a:p>
            <a:pPr algn="ctr"/>
            <a:endParaRPr lang="en-US" dirty="0"/>
          </a:p>
          <a:p>
            <a:pPr algn="ctr"/>
            <a:endParaRPr lang="en-US" dirty="0"/>
          </a:p>
          <a:p>
            <a:pPr lvl="1"/>
            <a:endParaRPr lang="en-US" dirty="0"/>
          </a:p>
          <a:p>
            <a:endParaRPr lang="en-US" dirty="0"/>
          </a:p>
        </p:txBody>
      </p:sp>
      <p:pic>
        <p:nvPicPr>
          <p:cNvPr id="4" name="Picture 3">
            <a:extLst>
              <a:ext uri="{FF2B5EF4-FFF2-40B4-BE49-F238E27FC236}">
                <a16:creationId xmlns:a16="http://schemas.microsoft.com/office/drawing/2014/main" id="{BD4C09BD-90BF-425D-BC8C-D971BDF37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230880"/>
            <a:ext cx="2438400" cy="2438400"/>
          </a:xfrm>
          <a:prstGeom prst="rect">
            <a:avLst/>
          </a:prstGeom>
        </p:spPr>
      </p:pic>
    </p:spTree>
    <p:extLst>
      <p:ext uri="{BB962C8B-B14F-4D97-AF65-F5344CB8AC3E}">
        <p14:creationId xmlns:p14="http://schemas.microsoft.com/office/powerpoint/2010/main" val="394389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Skills and Resources Available to Address Abuse</a:t>
            </a:r>
          </a:p>
        </p:txBody>
      </p:sp>
    </p:spTree>
    <p:extLst>
      <p:ext uri="{BB962C8B-B14F-4D97-AF65-F5344CB8AC3E}">
        <p14:creationId xmlns:p14="http://schemas.microsoft.com/office/powerpoint/2010/main" val="1212036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Protective Services Division of Texas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Investigating reports of abuse and neglect of children</a:t>
            </a:r>
          </a:p>
          <a:p>
            <a:pPr lvl="1"/>
            <a:r>
              <a:rPr lang="en-US" dirty="0"/>
              <a:t>Providing services to children and families in their own homes</a:t>
            </a:r>
          </a:p>
          <a:p>
            <a:pPr lvl="1"/>
            <a:r>
              <a:rPr lang="en-US" dirty="0"/>
              <a:t>Placing children in foster care.</a:t>
            </a:r>
          </a:p>
          <a:p>
            <a:pPr lvl="1"/>
            <a:r>
              <a:rPr lang="en-US" dirty="0"/>
              <a:t>Providing services to help youth in foster care make the transition to adulthood</a:t>
            </a:r>
          </a:p>
          <a:p>
            <a:pPr lvl="1"/>
            <a:r>
              <a:rPr lang="en-US" dirty="0"/>
              <a:t>Placing children in adoptive homes</a:t>
            </a:r>
          </a:p>
        </p:txBody>
      </p:sp>
    </p:spTree>
    <p:extLst>
      <p:ext uri="{BB962C8B-B14F-4D97-AF65-F5344CB8AC3E}">
        <p14:creationId xmlns:p14="http://schemas.microsoft.com/office/powerpoint/2010/main" val="90695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Reporting Suspected Abuse and Neglect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Child Abuse and Neglect Reporting and Requirements</a:t>
            </a:r>
            <a:br>
              <a:rPr lang="en-US" dirty="0"/>
            </a:br>
            <a:r>
              <a:rPr lang="en-US" sz="2400" dirty="0">
                <a:solidFill>
                  <a:schemeClr val="accent4">
                    <a:lumMod val="10000"/>
                  </a:schemeClr>
                </a:solidFill>
              </a:rPr>
              <a:t>(click on link)</a:t>
            </a:r>
          </a:p>
          <a:p>
            <a:pPr algn="ctr"/>
            <a:endParaRPr lang="en-US" dirty="0">
              <a:solidFill>
                <a:schemeClr val="accent4">
                  <a:lumMod val="10000"/>
                </a:schemeClr>
              </a:solidFill>
            </a:endParaRPr>
          </a:p>
          <a:p>
            <a:endParaRPr lang="en-US" dirty="0"/>
          </a:p>
          <a:p>
            <a:pPr lvl="1"/>
            <a:endParaRPr lang="en-US" dirty="0"/>
          </a:p>
          <a:p>
            <a:endParaRPr lang="en-US" dirty="0"/>
          </a:p>
        </p:txBody>
      </p:sp>
      <p:pic>
        <p:nvPicPr>
          <p:cNvPr id="4" name="Picture 2" descr="http://www.webtrafficschool.com/wts/content/Texas/images/taxas1.jpg">
            <a:extLst>
              <a:ext uri="{FF2B5EF4-FFF2-40B4-BE49-F238E27FC236}">
                <a16:creationId xmlns:a16="http://schemas.microsoft.com/office/drawing/2014/main" id="{DDE03673-A1D2-43CE-A51C-14D43CABD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429000"/>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4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National Child Abuse Hotline</a:t>
            </a:r>
          </a:p>
        </p:txBody>
      </p:sp>
      <p:pic>
        <p:nvPicPr>
          <p:cNvPr id="4" name="Picture 3">
            <a:hlinkClick r:id="rId3"/>
            <a:extLst>
              <a:ext uri="{FF2B5EF4-FFF2-40B4-BE49-F238E27FC236}">
                <a16:creationId xmlns:a16="http://schemas.microsoft.com/office/drawing/2014/main" id="{CE5AFF96-EC51-4EC1-BC0D-70653E624991}"/>
              </a:ext>
            </a:extLst>
          </p:cNvPr>
          <p:cNvPicPr>
            <a:picLocks noChangeAspect="1"/>
          </p:cNvPicPr>
          <p:nvPr/>
        </p:nvPicPr>
        <p:blipFill rotWithShape="1">
          <a:blip r:embed="rId4"/>
          <a:srcRect l="36530" t="47918" r="40630" b="12499"/>
          <a:stretch/>
        </p:blipFill>
        <p:spPr>
          <a:xfrm>
            <a:off x="4248001" y="1613220"/>
            <a:ext cx="3727127" cy="3631560"/>
          </a:xfrm>
          <a:prstGeom prst="rect">
            <a:avLst/>
          </a:prstGeom>
          <a:ln w="12700">
            <a:solidFill>
              <a:schemeClr val="tx1"/>
            </a:solidFill>
          </a:ln>
        </p:spPr>
      </p:pic>
      <p:sp>
        <p:nvSpPr>
          <p:cNvPr id="7" name="Rectangle 6">
            <a:extLst>
              <a:ext uri="{FF2B5EF4-FFF2-40B4-BE49-F238E27FC236}">
                <a16:creationId xmlns:a16="http://schemas.microsoft.com/office/drawing/2014/main" id="{D1AF79B5-3D2F-4C90-B023-4D65F6D1164E}"/>
              </a:ext>
            </a:extLst>
          </p:cNvPr>
          <p:cNvSpPr/>
          <p:nvPr/>
        </p:nvSpPr>
        <p:spPr>
          <a:xfrm>
            <a:off x="5061500" y="5280620"/>
            <a:ext cx="1859996" cy="369332"/>
          </a:xfrm>
          <a:prstGeom prst="rect">
            <a:avLst/>
          </a:prstGeom>
        </p:spPr>
        <p:txBody>
          <a:bodyPr wrap="none">
            <a:spAutoFit/>
          </a:bodyPr>
          <a:lstStyle/>
          <a:p>
            <a:pPr algn="ctr"/>
            <a:r>
              <a:rPr lang="en-US" dirty="0">
                <a:solidFill>
                  <a:schemeClr val="accent4">
                    <a:lumMod val="10000"/>
                  </a:schemeClr>
                </a:solidFill>
                <a:latin typeface="Open Sans"/>
              </a:rPr>
              <a:t>(click on picture)</a:t>
            </a:r>
          </a:p>
        </p:txBody>
      </p:sp>
    </p:spTree>
    <p:extLst>
      <p:ext uri="{BB962C8B-B14F-4D97-AF65-F5344CB8AC3E}">
        <p14:creationId xmlns:p14="http://schemas.microsoft.com/office/powerpoint/2010/main" val="47977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Help Someone in Need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Don’t be afraid to let the person know that you are concerned for his or her safety. </a:t>
            </a:r>
          </a:p>
          <a:p>
            <a:pPr lvl="1"/>
            <a:r>
              <a:rPr lang="en-US" dirty="0"/>
              <a:t>Acknowledge that he or she is in a very difficult and scary situation. </a:t>
            </a:r>
          </a:p>
          <a:p>
            <a:pPr lvl="1"/>
            <a:r>
              <a:rPr lang="en-US" dirty="0"/>
              <a:t>Be supportive. </a:t>
            </a:r>
          </a:p>
          <a:p>
            <a:pPr lvl="1"/>
            <a:r>
              <a:rPr lang="en-US" dirty="0"/>
              <a:t>Be non-judgmental. </a:t>
            </a:r>
          </a:p>
        </p:txBody>
      </p:sp>
      <p:pic>
        <p:nvPicPr>
          <p:cNvPr id="4" name="Content Placeholder 2">
            <a:extLst>
              <a:ext uri="{FF2B5EF4-FFF2-40B4-BE49-F238E27FC236}">
                <a16:creationId xmlns:a16="http://schemas.microsoft.com/office/drawing/2014/main" id="{7898E98B-84FF-4175-9AA0-93AE91DFC2DE}"/>
              </a:ext>
            </a:extLst>
          </p:cNvPr>
          <p:cNvPicPr>
            <a:picLocks noChangeAspect="1"/>
          </p:cNvPicPr>
          <p:nvPr/>
        </p:nvPicPr>
        <p:blipFill>
          <a:blip r:embed="rId3"/>
          <a:stretch>
            <a:fillRect/>
          </a:stretch>
        </p:blipFill>
        <p:spPr>
          <a:xfrm>
            <a:off x="8489532" y="2029846"/>
            <a:ext cx="2310584" cy="2798307"/>
          </a:xfrm>
          <a:prstGeom prst="rect">
            <a:avLst/>
          </a:prstGeom>
        </p:spPr>
      </p:pic>
    </p:spTree>
    <p:extLst>
      <p:ext uri="{BB962C8B-B14F-4D97-AF65-F5344CB8AC3E}">
        <p14:creationId xmlns:p14="http://schemas.microsoft.com/office/powerpoint/2010/main" val="464327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Help for Parents. Hope for Kids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solidFill>
                  <a:schemeClr val="accent4">
                    <a:lumMod val="10000"/>
                  </a:schemeClr>
                </a:solidFill>
                <a:cs typeface="Arial" panose="020B0604020202020204" pitchFamily="34" charset="0"/>
                <a:hlinkClick r:id="rId3"/>
              </a:rPr>
              <a:t>Help and Hope</a:t>
            </a:r>
            <a:br>
              <a:rPr lang="en-US" dirty="0">
                <a:solidFill>
                  <a:schemeClr val="accent4">
                    <a:lumMod val="10000"/>
                  </a:schemeClr>
                </a:solidFill>
                <a:cs typeface="Arial" panose="020B0604020202020204" pitchFamily="34" charset="0"/>
              </a:rPr>
            </a:br>
            <a:r>
              <a:rPr lang="en-US" sz="2400" dirty="0">
                <a:solidFill>
                  <a:schemeClr val="accent4">
                    <a:lumMod val="10000"/>
                  </a:schemeClr>
                </a:solidFill>
                <a:cs typeface="Arial" panose="020B0604020202020204" pitchFamily="34" charset="0"/>
              </a:rPr>
              <a:t>(click on link)</a:t>
            </a:r>
          </a:p>
          <a:p>
            <a:pPr lvl="1"/>
            <a:endParaRPr lang="en-US" dirty="0"/>
          </a:p>
          <a:p>
            <a:endParaRPr lang="en-US" dirty="0"/>
          </a:p>
        </p:txBody>
      </p:sp>
    </p:spTree>
    <p:extLst>
      <p:ext uri="{BB962C8B-B14F-4D97-AF65-F5344CB8AC3E}">
        <p14:creationId xmlns:p14="http://schemas.microsoft.com/office/powerpoint/2010/main" val="208095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needs of children?</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Picture Door Organizer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solidFill>
                  <a:schemeClr val="accent4">
                    <a:lumMod val="10000"/>
                  </a:schemeClr>
                </a:solidFill>
                <a:cs typeface="Arial" panose="020B0604020202020204" pitchFamily="34" charset="0"/>
                <a:hlinkClick r:id="rId3" action="ppaction://hlinkfile"/>
              </a:rPr>
              <a:t>Picture Door Organizer</a:t>
            </a:r>
            <a:br>
              <a:rPr lang="en-US" dirty="0">
                <a:solidFill>
                  <a:schemeClr val="accent4">
                    <a:lumMod val="10000"/>
                  </a:schemeClr>
                </a:solidFill>
                <a:cs typeface="Arial" panose="020B0604020202020204" pitchFamily="34" charset="0"/>
              </a:rPr>
            </a:br>
            <a:r>
              <a:rPr lang="en-US" sz="2400" dirty="0">
                <a:solidFill>
                  <a:schemeClr val="accent4">
                    <a:lumMod val="10000"/>
                  </a:schemeClr>
                </a:solidFill>
                <a:cs typeface="Arial" panose="020B0604020202020204" pitchFamily="34" charset="0"/>
              </a:rPr>
              <a:t>(click on link)</a:t>
            </a:r>
          </a:p>
          <a:p>
            <a:pPr lvl="1"/>
            <a:endParaRPr lang="en-US" dirty="0"/>
          </a:p>
          <a:p>
            <a:endParaRPr lang="en-US" dirty="0"/>
          </a:p>
        </p:txBody>
      </p:sp>
    </p:spTree>
    <p:extLst>
      <p:ext uri="{BB962C8B-B14F-4D97-AF65-F5344CB8AC3E}">
        <p14:creationId xmlns:p14="http://schemas.microsoft.com/office/powerpoint/2010/main" val="2565400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5">
            <a:extLst>
              <a:ext uri="{FF2B5EF4-FFF2-40B4-BE49-F238E27FC236}">
                <a16:creationId xmlns:a16="http://schemas.microsoft.com/office/drawing/2014/main" id="{74248D2F-C04A-4929-9581-C780D3185E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1818" y="1928948"/>
            <a:ext cx="3657143" cy="3657143"/>
          </a:xfrm>
        </p:spPr>
      </p:pic>
    </p:spTree>
    <p:extLst>
      <p:ext uri="{BB962C8B-B14F-4D97-AF65-F5344CB8AC3E}">
        <p14:creationId xmlns:p14="http://schemas.microsoft.com/office/powerpoint/2010/main" val="274028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2"/>
            <a:r>
              <a:rPr lang="en-US" sz="2000" dirty="0"/>
              <a:t>SIRDC Shutterstock subscription 2014 – 2015</a:t>
            </a:r>
          </a:p>
          <a:p>
            <a:pPr lvl="1"/>
            <a:r>
              <a:rPr lang="en-US" sz="2000" dirty="0"/>
              <a:t>Textbook:</a:t>
            </a:r>
          </a:p>
          <a:p>
            <a:pPr lvl="2"/>
            <a:r>
              <a:rPr lang="en-US" sz="2000" dirty="0"/>
              <a:t>Decker, C. (2011). Child development: Early stages through age 12. (5th ed.). Tinley Park: </a:t>
            </a:r>
            <a:r>
              <a:rPr lang="en-US" sz="2000" dirty="0" err="1"/>
              <a:t>Goodheart</a:t>
            </a:r>
            <a:r>
              <a:rPr lang="en-US" sz="2000" dirty="0"/>
              <a:t>-Willcox Company.</a:t>
            </a:r>
          </a:p>
          <a:p>
            <a:pPr lvl="1"/>
            <a:r>
              <a:rPr lang="en-US" sz="2000" dirty="0"/>
              <a:t>Websites:</a:t>
            </a:r>
          </a:p>
          <a:p>
            <a:pPr lvl="2"/>
            <a:r>
              <a:rPr lang="en-US" sz="2000" dirty="0"/>
              <a:t>Child Abuse and Neglect</a:t>
            </a:r>
            <a:br>
              <a:rPr lang="en-US" sz="2000" dirty="0"/>
            </a:br>
            <a:r>
              <a:rPr lang="en-US" sz="2000" dirty="0"/>
              <a:t>Source: This site, from a bureau of the U.S. Department of Health and Human Services, provides links to basic information about child abuse and neglect and too many other sites and publications that provide more detailed information and help. (Child Welfare Information Gateway)</a:t>
            </a:r>
            <a:br>
              <a:rPr lang="en-US" sz="2000" dirty="0"/>
            </a:br>
            <a:r>
              <a:rPr lang="en-US" sz="2000" dirty="0"/>
              <a:t>http://www.childwelfare.gov/can/</a:t>
            </a:r>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50607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02705"/>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146097"/>
            <a:ext cx="10741802" cy="4734318"/>
          </a:xfrm>
        </p:spPr>
        <p:txBody>
          <a:bodyPr/>
          <a:lstStyle/>
          <a:p>
            <a:pPr lvl="1"/>
            <a:r>
              <a:rPr lang="en-US" sz="2000" dirty="0"/>
              <a:t>Websites:</a:t>
            </a:r>
          </a:p>
          <a:p>
            <a:pPr lvl="2"/>
            <a:r>
              <a:rPr lang="en-US" sz="2000" dirty="0"/>
              <a:t>Childstats.gov</a:t>
            </a:r>
            <a:br>
              <a:rPr lang="en-US" sz="2000" dirty="0"/>
            </a:br>
            <a:r>
              <a:rPr lang="en-US" sz="2000" dirty="0"/>
              <a:t>This website provides information on key indicators in seven domains: family and social environment, economic circumstances, health care, physical environment and safety, behavior, education, and health.</a:t>
            </a:r>
            <a:br>
              <a:rPr lang="en-US" sz="2000" dirty="0"/>
            </a:br>
            <a:r>
              <a:rPr lang="en-US" sz="2000" dirty="0"/>
              <a:t>http://www.childstats.gov/americaschildren/famsoc7.asp</a:t>
            </a:r>
          </a:p>
          <a:p>
            <a:pPr lvl="2"/>
            <a:r>
              <a:rPr lang="en-US" sz="2000" dirty="0"/>
              <a:t>National Abuse Hotline</a:t>
            </a:r>
            <a:br>
              <a:rPr lang="en-US" sz="2000" dirty="0"/>
            </a:br>
            <a:r>
              <a:rPr lang="en-US" sz="2000" dirty="0"/>
              <a:t>Source: The National Domestic Violence Hotline receives more than 23,500 calls per month from victims, survivors, friends and family members, law enforcement personnel, domestic violence advocates and the general public. Hotline advocates provide support and assistance to anyone involved in a domestic violence situation, including those in same-sex relationships, male survivors, those with disabilities and immigrant victims of domestic violence. All calls to the National Domestic Violence Hotline are anonymous and confidential.</a:t>
            </a:r>
            <a:br>
              <a:rPr lang="en-US" sz="2000" dirty="0"/>
            </a:br>
            <a:r>
              <a:rPr lang="en-US" sz="2000" dirty="0"/>
              <a:t>http://www.thehotline.org/</a:t>
            </a:r>
          </a:p>
          <a:p>
            <a:pPr lvl="2"/>
            <a:r>
              <a:rPr lang="en-US" sz="2000" dirty="0"/>
              <a:t>National Center for Children Exposed to Violence</a:t>
            </a:r>
            <a:br>
              <a:rPr lang="en-US" sz="2000" dirty="0"/>
            </a:br>
            <a:r>
              <a:rPr lang="en-US" sz="2000" dirty="0"/>
              <a:t>Source: Relevant websites, statistics, reports, books, and journal articles</a:t>
            </a:r>
            <a:br>
              <a:rPr lang="en-US" sz="2000" dirty="0"/>
            </a:br>
            <a:r>
              <a:rPr lang="en-US" sz="2000" dirty="0"/>
              <a:t>http://www.nccev.org/violence/domestic.html</a:t>
            </a:r>
          </a:p>
          <a:p>
            <a:pPr lvl="1"/>
            <a:endParaRPr lang="en-US" sz="2000" dirty="0"/>
          </a:p>
        </p:txBody>
      </p:sp>
    </p:spTree>
    <p:extLst>
      <p:ext uri="{BB962C8B-B14F-4D97-AF65-F5344CB8AC3E}">
        <p14:creationId xmlns:p14="http://schemas.microsoft.com/office/powerpoint/2010/main" val="381111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National Coalition Against Domestic Violence </a:t>
            </a:r>
            <a:br>
              <a:rPr lang="en-US" sz="2000" dirty="0"/>
            </a:br>
            <a:r>
              <a:rPr lang="en-US" sz="2000" dirty="0"/>
              <a:t>Source: The National Coalition Against Domestic Violence is “a grassroots non-profit membership organization working since 1978 to end violence in the lives of women.</a:t>
            </a:r>
            <a:br>
              <a:rPr lang="en-US" sz="2000" dirty="0"/>
            </a:br>
            <a:r>
              <a:rPr lang="en-US" sz="2000" dirty="0">
                <a:hlinkClick r:id="rId3"/>
              </a:rPr>
              <a:t>http://ncadv.org</a:t>
            </a:r>
            <a:endParaRPr lang="en-US" sz="2000" dirty="0"/>
          </a:p>
          <a:p>
            <a:pPr lvl="2"/>
            <a:r>
              <a:rPr lang="en-US" sz="2000" dirty="0"/>
              <a:t>Prevent Child Abuse Texas</a:t>
            </a:r>
            <a:br>
              <a:rPr lang="en-US" sz="2000" dirty="0"/>
            </a:br>
            <a:r>
              <a:rPr lang="en-US" sz="2000" dirty="0"/>
              <a:t>Source: Prevent Child Abuse Texas (PCATX)</a:t>
            </a:r>
            <a:br>
              <a:rPr lang="en-US" sz="2000" dirty="0"/>
            </a:br>
            <a:r>
              <a:rPr lang="en-US" sz="2000" dirty="0"/>
              <a:t>Is a statewide non-profit organization working to prevent child abuse and neglect in all its forms throughout Texas. The work of the organization depends solely on private grants and contributions. The organization is led by a statewide Board of Directors who represent their regions through community agencies and organizations dealing with social issues affecting children.</a:t>
            </a:r>
            <a:br>
              <a:rPr lang="en-US" sz="2000" dirty="0"/>
            </a:br>
            <a:r>
              <a:rPr lang="en-US" sz="2000" dirty="0"/>
              <a:t>http://www.preventchildabusetexas.org/vitialsdaily.html</a:t>
            </a:r>
          </a:p>
          <a:p>
            <a:pPr lvl="2"/>
            <a:r>
              <a:rPr lang="en-US" sz="2000" dirty="0"/>
              <a:t>Texas Child Protective Services</a:t>
            </a:r>
            <a:br>
              <a:rPr lang="en-US" sz="2000" dirty="0"/>
            </a:br>
            <a:r>
              <a:rPr lang="en-US" sz="2000" dirty="0"/>
              <a:t>Investigating reports of abuse and neglect of children and providing services to children and families in their own homes.</a:t>
            </a:r>
            <a:br>
              <a:rPr lang="en-US" sz="2000" dirty="0"/>
            </a:br>
            <a:r>
              <a:rPr lang="en-US" sz="2000" dirty="0"/>
              <a:t>https://www.dfps.state.tx.us/child_protection/</a:t>
            </a:r>
          </a:p>
          <a:p>
            <a:pPr lvl="1"/>
            <a:endParaRPr lang="en-US" sz="2000" dirty="0"/>
          </a:p>
        </p:txBody>
      </p:sp>
    </p:spTree>
    <p:extLst>
      <p:ext uri="{BB962C8B-B14F-4D97-AF65-F5344CB8AC3E}">
        <p14:creationId xmlns:p14="http://schemas.microsoft.com/office/powerpoint/2010/main" val="2479868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02853"/>
            <a:ext cx="10741802" cy="4734318"/>
          </a:xfrm>
        </p:spPr>
        <p:txBody>
          <a:bodyPr/>
          <a:lstStyle/>
          <a:p>
            <a:pPr lvl="1"/>
            <a:r>
              <a:rPr lang="en-US" sz="2000" dirty="0"/>
              <a:t>Websites:</a:t>
            </a:r>
          </a:p>
          <a:p>
            <a:pPr lvl="2"/>
            <a:r>
              <a:rPr lang="en-US" sz="2000" dirty="0"/>
              <a:t>Texas Education Agency</a:t>
            </a:r>
            <a:br>
              <a:rPr lang="en-US" sz="2000" dirty="0"/>
            </a:br>
            <a:r>
              <a:rPr lang="en-US" sz="2000" dirty="0"/>
              <a:t>Child Abuse and Neglect Reporting and Responsibilities</a:t>
            </a:r>
            <a:br>
              <a:rPr lang="en-US" sz="2000" dirty="0"/>
            </a:br>
            <a:r>
              <a:rPr lang="en-US" sz="2000" dirty="0"/>
              <a:t>http://www.tea.state.tx.us/index4.aspx?id=25769803997</a:t>
            </a:r>
          </a:p>
          <a:p>
            <a:pPr lvl="2"/>
            <a:r>
              <a:rPr lang="en-US" sz="2000" dirty="0"/>
              <a:t>2012 Resource Guide—Preventing Child Maltreatment and Promoting Well Being: A Network for Action. </a:t>
            </a:r>
            <a:br>
              <a:rPr lang="en-US" sz="2000" dirty="0"/>
            </a:br>
            <a:r>
              <a:rPr lang="en-US" sz="2000" dirty="0"/>
              <a:t>Resource Guide includes tip sheets for parents and caregivers, ways to get involved, and six protective factors.</a:t>
            </a:r>
            <a:br>
              <a:rPr lang="en-US" sz="2000" dirty="0"/>
            </a:br>
            <a:r>
              <a:rPr lang="en-US" sz="2000" dirty="0"/>
              <a:t>http://www.childwelfare.gov</a:t>
            </a:r>
          </a:p>
          <a:p>
            <a:pPr lvl="1"/>
            <a:r>
              <a:rPr lang="en-US" sz="2000" dirty="0"/>
              <a:t>YouTube:</a:t>
            </a:r>
          </a:p>
          <a:p>
            <a:pPr lvl="2"/>
            <a:r>
              <a:rPr lang="en-US" sz="2000" dirty="0" err="1"/>
              <a:t>Childhelp</a:t>
            </a:r>
            <a:r>
              <a:rPr lang="en-US" sz="2000" dirty="0"/>
              <a:t> National Child Abuse Hotline 1-800-4-A-CHILD</a:t>
            </a:r>
            <a:br>
              <a:rPr lang="en-US" sz="2000" dirty="0"/>
            </a:br>
            <a:r>
              <a:rPr lang="en-US" sz="2000" dirty="0"/>
              <a:t>This hotline is staffed 24/7 by degreed counselors.</a:t>
            </a:r>
            <a:br>
              <a:rPr lang="en-US" sz="2000" dirty="0"/>
            </a:br>
            <a:r>
              <a:rPr lang="en-US" sz="2000" dirty="0"/>
              <a:t>http://youtu.be/tQ5uzupV-q8</a:t>
            </a:r>
          </a:p>
          <a:p>
            <a:pPr lvl="2"/>
            <a:r>
              <a:rPr lang="en-US" sz="2000" dirty="0"/>
              <a:t>Darkness to Light: End Child Sexual Abuse</a:t>
            </a:r>
            <a:br>
              <a:rPr lang="en-US" sz="2000" dirty="0"/>
            </a:br>
            <a:r>
              <a:rPr lang="en-US" sz="2000" dirty="0"/>
              <a:t>Five Steps to Protect Our Children</a:t>
            </a:r>
            <a:br>
              <a:rPr lang="en-US" sz="2000" dirty="0"/>
            </a:br>
            <a:r>
              <a:rPr lang="en-US" sz="2000" dirty="0"/>
              <a:t>http://www.d2l.org/site/c.4dICIJOkGcISE/b.6143703/k.2746/The_5_Steps_to_Protecting_Our_Children.htm</a:t>
            </a:r>
          </a:p>
          <a:p>
            <a:pPr marL="0" lvl="1" indent="0">
              <a:buNone/>
            </a:pPr>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283158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02853"/>
            <a:ext cx="10741802" cy="4734318"/>
          </a:xfrm>
        </p:spPr>
        <p:txBody>
          <a:bodyPr/>
          <a:lstStyle/>
          <a:p>
            <a:pPr lvl="1"/>
            <a:r>
              <a:rPr lang="en-US" sz="2000" dirty="0"/>
              <a:t>YouTube:</a:t>
            </a:r>
          </a:p>
          <a:p>
            <a:pPr lvl="2"/>
            <a:r>
              <a:rPr lang="en-US" sz="2000" dirty="0"/>
              <a:t>Domestic Violence</a:t>
            </a:r>
            <a:br>
              <a:rPr lang="en-US" sz="2000" dirty="0"/>
            </a:br>
            <a:r>
              <a:rPr lang="en-US" sz="2000" dirty="0"/>
              <a:t>This is a video made to help raise awareness of domestic violence.</a:t>
            </a:r>
            <a:br>
              <a:rPr lang="en-US" sz="2000" dirty="0"/>
            </a:br>
            <a:r>
              <a:rPr lang="en-US" sz="2000" dirty="0"/>
              <a:t>http://youtu.be/xYWxfxMOUO4</a:t>
            </a:r>
          </a:p>
          <a:p>
            <a:pPr lvl="2"/>
            <a:r>
              <a:rPr lang="en-US" sz="2000" dirty="0"/>
              <a:t>The Kelsey Briggs Story. (True Story Original)</a:t>
            </a:r>
            <a:br>
              <a:rPr lang="en-US" sz="2000" dirty="0"/>
            </a:br>
            <a:r>
              <a:rPr lang="en-US" sz="2000" dirty="0"/>
              <a:t>Kelsey Briggs lost her life before the age of three due to Child Abuse.</a:t>
            </a:r>
            <a:br>
              <a:rPr lang="en-US" sz="2000" dirty="0"/>
            </a:br>
            <a:r>
              <a:rPr lang="en-US" sz="2000" dirty="0"/>
              <a:t>http://youtu.be/EzDP2IFztek</a:t>
            </a:r>
          </a:p>
          <a:p>
            <a:pPr lvl="2"/>
            <a:r>
              <a:rPr lang="en-US" sz="2000" dirty="0"/>
              <a:t>Picture Door Organizer</a:t>
            </a:r>
            <a:br>
              <a:rPr lang="en-US" sz="2000" dirty="0"/>
            </a:br>
            <a:r>
              <a:rPr lang="en-US" sz="2000" dirty="0"/>
              <a:t>This organizer is a multi-purpose tool. The students can incorporate information, key terms, sequential events, graphics and concept ideas. It has a hidden element that will make a presentation pop!</a:t>
            </a:r>
            <a:br>
              <a:rPr lang="en-US" sz="2000" dirty="0"/>
            </a:br>
            <a:r>
              <a:rPr lang="en-US" sz="2000" dirty="0"/>
              <a:t>http://youtu.be/weY4PtrfM3o</a:t>
            </a:r>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39700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Basic Needs of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Intellectual</a:t>
            </a:r>
          </a:p>
          <a:p>
            <a:pPr lvl="1"/>
            <a:r>
              <a:rPr lang="en-US" dirty="0"/>
              <a:t>Emotional</a:t>
            </a:r>
          </a:p>
          <a:p>
            <a:pPr lvl="1"/>
            <a:r>
              <a:rPr lang="en-US" dirty="0"/>
              <a:t>Physical</a:t>
            </a:r>
          </a:p>
          <a:p>
            <a:pPr lvl="1"/>
            <a:r>
              <a:rPr lang="en-US" dirty="0"/>
              <a:t>Social</a:t>
            </a:r>
          </a:p>
          <a:p>
            <a:pPr lvl="1"/>
            <a:endParaRPr lang="en-US" dirty="0"/>
          </a:p>
          <a:p>
            <a:pPr lvl="1"/>
            <a:endParaRPr lang="en-US" dirty="0"/>
          </a:p>
        </p:txBody>
      </p:sp>
      <p:pic>
        <p:nvPicPr>
          <p:cNvPr id="4" name="Picture 3">
            <a:extLst>
              <a:ext uri="{FF2B5EF4-FFF2-40B4-BE49-F238E27FC236}">
                <a16:creationId xmlns:a16="http://schemas.microsoft.com/office/drawing/2014/main" id="{BD3C3E13-C78E-4D6A-A054-ADC6D5E18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716" y="1958779"/>
            <a:ext cx="2438400" cy="3657600"/>
          </a:xfrm>
          <a:prstGeom prst="rect">
            <a:avLst/>
          </a:prstGeom>
        </p:spPr>
      </p:pic>
    </p:spTree>
    <p:extLst>
      <p:ext uri="{BB962C8B-B14F-4D97-AF65-F5344CB8AC3E}">
        <p14:creationId xmlns:p14="http://schemas.microsoft.com/office/powerpoint/2010/main" val="427577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Responsibilities of Caregivers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Meet nutritional and educational needs</a:t>
            </a:r>
          </a:p>
          <a:p>
            <a:pPr lvl="1"/>
            <a:r>
              <a:rPr lang="en-US" dirty="0"/>
              <a:t>Provide a safe, nurturing environment</a:t>
            </a:r>
          </a:p>
          <a:p>
            <a:pPr lvl="1"/>
            <a:r>
              <a:rPr lang="en-US" dirty="0"/>
              <a:t>Well-trained in first aid and CPR</a:t>
            </a:r>
          </a:p>
        </p:txBody>
      </p:sp>
      <p:pic>
        <p:nvPicPr>
          <p:cNvPr id="4" name="Picture 3">
            <a:extLst>
              <a:ext uri="{FF2B5EF4-FFF2-40B4-BE49-F238E27FC236}">
                <a16:creationId xmlns:a16="http://schemas.microsoft.com/office/drawing/2014/main" id="{B56C9005-AE92-4A30-94B1-D50B86B2D8CB}"/>
              </a:ext>
            </a:extLst>
          </p:cNvPr>
          <p:cNvPicPr>
            <a:picLocks noChangeAspect="1"/>
          </p:cNvPicPr>
          <p:nvPr/>
        </p:nvPicPr>
        <p:blipFill>
          <a:blip r:embed="rId3"/>
          <a:stretch>
            <a:fillRect/>
          </a:stretch>
        </p:blipFill>
        <p:spPr>
          <a:xfrm>
            <a:off x="6800793" y="1420420"/>
            <a:ext cx="3999323" cy="3464547"/>
          </a:xfrm>
          <a:prstGeom prst="rect">
            <a:avLst/>
          </a:prstGeom>
        </p:spPr>
      </p:pic>
      <p:sp>
        <p:nvSpPr>
          <p:cNvPr id="5" name="Rectangle 4">
            <a:extLst>
              <a:ext uri="{FF2B5EF4-FFF2-40B4-BE49-F238E27FC236}">
                <a16:creationId xmlns:a16="http://schemas.microsoft.com/office/drawing/2014/main" id="{58B3AADF-673C-4AB5-AA14-EECB4756726B}"/>
              </a:ext>
            </a:extLst>
          </p:cNvPr>
          <p:cNvSpPr/>
          <p:nvPr/>
        </p:nvSpPr>
        <p:spPr>
          <a:xfrm>
            <a:off x="6800793" y="4884967"/>
            <a:ext cx="4721357" cy="307777"/>
          </a:xfrm>
          <a:prstGeom prst="rect">
            <a:avLst/>
          </a:prstGeom>
        </p:spPr>
        <p:txBody>
          <a:bodyPr wrap="none">
            <a:spAutoFit/>
          </a:bodyPr>
          <a:lstStyle/>
          <a:p>
            <a:pPr lvl="0" algn="ctr" fontAlgn="auto">
              <a:spcBef>
                <a:spcPts val="0"/>
              </a:spcBef>
              <a:spcAft>
                <a:spcPts val="0"/>
              </a:spcAft>
            </a:pPr>
            <a:r>
              <a:rPr lang="en-US" sz="14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395245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12160"/>
            <a:ext cx="10059452" cy="876300"/>
          </a:xfrm>
        </p:spPr>
        <p:txBody>
          <a:bodyPr/>
          <a:lstStyle/>
          <a:p>
            <a:r>
              <a:rPr lang="en-US" dirty="0"/>
              <a:t>Developmentally Appropriate Guidance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825370"/>
            <a:ext cx="10741802" cy="4734318"/>
          </a:xfrm>
        </p:spPr>
        <p:txBody>
          <a:bodyPr/>
          <a:lstStyle/>
          <a:p>
            <a:pPr lvl="1"/>
            <a:r>
              <a:rPr lang="en-US" dirty="0"/>
              <a:t>A child’s environment should be:</a:t>
            </a:r>
          </a:p>
          <a:p>
            <a:pPr lvl="2"/>
            <a:r>
              <a:rPr lang="en-US" sz="2400" dirty="0"/>
              <a:t>Comfortable</a:t>
            </a:r>
          </a:p>
          <a:p>
            <a:pPr lvl="2"/>
            <a:r>
              <a:rPr lang="en-US" sz="2400" dirty="0"/>
              <a:t>Safe</a:t>
            </a:r>
          </a:p>
          <a:p>
            <a:pPr lvl="2"/>
            <a:r>
              <a:rPr lang="en-US" sz="2400" dirty="0"/>
              <a:t>Secure</a:t>
            </a:r>
          </a:p>
          <a:p>
            <a:pPr lvl="2"/>
            <a:r>
              <a:rPr lang="en-US" sz="2400" dirty="0"/>
              <a:t>Stable </a:t>
            </a:r>
          </a:p>
        </p:txBody>
      </p:sp>
      <p:pic>
        <p:nvPicPr>
          <p:cNvPr id="4" name="Content Placeholder 7">
            <a:extLst>
              <a:ext uri="{FF2B5EF4-FFF2-40B4-BE49-F238E27FC236}">
                <a16:creationId xmlns:a16="http://schemas.microsoft.com/office/drawing/2014/main" id="{7A2CC560-5FD8-43B5-8B48-D0A195241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333" y="2016988"/>
            <a:ext cx="3804021" cy="3286847"/>
          </a:xfrm>
          <a:prstGeom prst="rect">
            <a:avLst/>
          </a:prstGeom>
        </p:spPr>
      </p:pic>
      <p:sp>
        <p:nvSpPr>
          <p:cNvPr id="5" name="Rectangle 4">
            <a:extLst>
              <a:ext uri="{FF2B5EF4-FFF2-40B4-BE49-F238E27FC236}">
                <a16:creationId xmlns:a16="http://schemas.microsoft.com/office/drawing/2014/main" id="{6018CF30-688A-49C1-B51B-8AFF23A5DE81}"/>
              </a:ext>
            </a:extLst>
          </p:cNvPr>
          <p:cNvSpPr/>
          <p:nvPr/>
        </p:nvSpPr>
        <p:spPr>
          <a:xfrm>
            <a:off x="6763830" y="5372290"/>
            <a:ext cx="4721357" cy="307777"/>
          </a:xfrm>
          <a:prstGeom prst="rect">
            <a:avLst/>
          </a:prstGeom>
        </p:spPr>
        <p:txBody>
          <a:bodyPr wrap="none">
            <a:spAutoFit/>
          </a:bodyPr>
          <a:lstStyle/>
          <a:p>
            <a:pPr lvl="0" algn="ctr" fontAlgn="auto">
              <a:spcBef>
                <a:spcPts val="0"/>
              </a:spcBef>
              <a:spcAft>
                <a:spcPts val="0"/>
              </a:spcAft>
            </a:pPr>
            <a:r>
              <a:rPr lang="en-US" sz="14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8016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Promoting Positive Behavior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Positive behaviors include:</a:t>
            </a:r>
          </a:p>
          <a:p>
            <a:pPr lvl="1"/>
            <a:r>
              <a:rPr lang="en-US" dirty="0"/>
              <a:t>Encouraging initiative</a:t>
            </a:r>
          </a:p>
          <a:p>
            <a:pPr lvl="1"/>
            <a:r>
              <a:rPr lang="en-US" dirty="0"/>
              <a:t>Getting along with others</a:t>
            </a:r>
          </a:p>
          <a:p>
            <a:pPr lvl="1"/>
            <a:r>
              <a:rPr lang="en-US" dirty="0"/>
              <a:t>Pro-social skills</a:t>
            </a:r>
          </a:p>
          <a:p>
            <a:pPr lvl="1"/>
            <a:r>
              <a:rPr lang="en-US" dirty="0"/>
              <a:t>Self-control</a:t>
            </a:r>
          </a:p>
          <a:p>
            <a:pPr lvl="1"/>
            <a:r>
              <a:rPr lang="en-US" dirty="0"/>
              <a:t>Setting appropriate limits</a:t>
            </a:r>
          </a:p>
        </p:txBody>
      </p:sp>
      <p:pic>
        <p:nvPicPr>
          <p:cNvPr id="4" name="Content Placeholder 6">
            <a:extLst>
              <a:ext uri="{FF2B5EF4-FFF2-40B4-BE49-F238E27FC236}">
                <a16:creationId xmlns:a16="http://schemas.microsoft.com/office/drawing/2014/main" id="{6DA963F6-78EC-4168-B7AC-7325CD8F9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4103" y="1609142"/>
            <a:ext cx="3656013" cy="3406224"/>
          </a:xfrm>
          <a:prstGeom prst="rect">
            <a:avLst/>
          </a:prstGeom>
        </p:spPr>
      </p:pic>
      <p:sp>
        <p:nvSpPr>
          <p:cNvPr id="5" name="Rectangle 4">
            <a:extLst>
              <a:ext uri="{FF2B5EF4-FFF2-40B4-BE49-F238E27FC236}">
                <a16:creationId xmlns:a16="http://schemas.microsoft.com/office/drawing/2014/main" id="{B998E36A-56CE-47BA-8B59-CF5B0A396D3D}"/>
              </a:ext>
            </a:extLst>
          </p:cNvPr>
          <p:cNvSpPr/>
          <p:nvPr/>
        </p:nvSpPr>
        <p:spPr>
          <a:xfrm>
            <a:off x="7012025" y="5094969"/>
            <a:ext cx="4721357" cy="307777"/>
          </a:xfrm>
          <a:prstGeom prst="rect">
            <a:avLst/>
          </a:prstGeom>
        </p:spPr>
        <p:txBody>
          <a:bodyPr wrap="none">
            <a:spAutoFit/>
          </a:bodyPr>
          <a:lstStyle/>
          <a:p>
            <a:pPr lvl="0" algn="ctr" fontAlgn="auto">
              <a:spcBef>
                <a:spcPts val="0"/>
              </a:spcBef>
              <a:spcAft>
                <a:spcPts val="0"/>
              </a:spcAft>
            </a:pPr>
            <a:r>
              <a:rPr lang="en-US" sz="1400" dirty="0">
                <a:solidFill>
                  <a:srgbClr val="000000"/>
                </a:solidFill>
                <a:latin typeface="Open Sans"/>
              </a:rPr>
              <a:t>Photos obtained through a license with Shutterstock.com</a:t>
            </a:r>
          </a:p>
        </p:txBody>
      </p:sp>
    </p:spTree>
    <p:extLst>
      <p:ext uri="{BB962C8B-B14F-4D97-AF65-F5344CB8AC3E}">
        <p14:creationId xmlns:p14="http://schemas.microsoft.com/office/powerpoint/2010/main" val="66445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child abuse?</a:t>
            </a:r>
          </a:p>
        </p:txBody>
      </p:sp>
    </p:spTree>
    <p:extLst>
      <p:ext uri="{BB962C8B-B14F-4D97-AF65-F5344CB8AC3E}">
        <p14:creationId xmlns:p14="http://schemas.microsoft.com/office/powerpoint/2010/main" val="65160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Abuse and Neglect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Last year: </a:t>
            </a:r>
          </a:p>
          <a:p>
            <a:pPr lvl="2"/>
            <a:r>
              <a:rPr lang="en-US" sz="2400" dirty="0"/>
              <a:t>231 Texas children died because of abuse or neglect at the hands of their parents or guardians</a:t>
            </a:r>
          </a:p>
          <a:p>
            <a:pPr lvl="2"/>
            <a:r>
              <a:rPr lang="en-US" sz="2400" dirty="0"/>
              <a:t>65,948 children were confirmed victims of abuse or neglect</a:t>
            </a:r>
          </a:p>
          <a:p>
            <a:pPr lvl="1"/>
            <a:endParaRPr lang="en-US" dirty="0"/>
          </a:p>
        </p:txBody>
      </p:sp>
      <p:sp>
        <p:nvSpPr>
          <p:cNvPr id="4" name="Rectangle 3">
            <a:extLst>
              <a:ext uri="{FF2B5EF4-FFF2-40B4-BE49-F238E27FC236}">
                <a16:creationId xmlns:a16="http://schemas.microsoft.com/office/drawing/2014/main" id="{6BBF5BBC-23A4-4EB2-AF74-211D6C3D713F}"/>
              </a:ext>
            </a:extLst>
          </p:cNvPr>
          <p:cNvSpPr/>
          <p:nvPr/>
        </p:nvSpPr>
        <p:spPr>
          <a:xfrm>
            <a:off x="709534" y="3418247"/>
            <a:ext cx="2764475" cy="369332"/>
          </a:xfrm>
          <a:prstGeom prst="rect">
            <a:avLst/>
          </a:prstGeom>
        </p:spPr>
        <p:txBody>
          <a:bodyPr wrap="none">
            <a:spAutoFit/>
          </a:bodyPr>
          <a:lstStyle/>
          <a:p>
            <a:r>
              <a:rPr lang="en-US" dirty="0">
                <a:latin typeface="Open Sans"/>
              </a:rPr>
              <a:t>Source: Helpandhope.org</a:t>
            </a:r>
          </a:p>
        </p:txBody>
      </p:sp>
      <p:pic>
        <p:nvPicPr>
          <p:cNvPr id="5" name="Picture 4">
            <a:extLst>
              <a:ext uri="{FF2B5EF4-FFF2-40B4-BE49-F238E27FC236}">
                <a16:creationId xmlns:a16="http://schemas.microsoft.com/office/drawing/2014/main" id="{96B3296C-0ADA-4F01-A8AE-F9AB809F4E63}"/>
              </a:ext>
            </a:extLst>
          </p:cNvPr>
          <p:cNvPicPr>
            <a:picLocks noChangeAspect="1"/>
          </p:cNvPicPr>
          <p:nvPr/>
        </p:nvPicPr>
        <p:blipFill>
          <a:blip r:embed="rId3"/>
          <a:stretch>
            <a:fillRect/>
          </a:stretch>
        </p:blipFill>
        <p:spPr>
          <a:xfrm>
            <a:off x="4482979" y="4049486"/>
            <a:ext cx="2866895" cy="1911264"/>
          </a:xfrm>
          <a:prstGeom prst="rect">
            <a:avLst/>
          </a:prstGeom>
        </p:spPr>
      </p:pic>
    </p:spTree>
    <p:extLst>
      <p:ext uri="{BB962C8B-B14F-4D97-AF65-F5344CB8AC3E}">
        <p14:creationId xmlns:p14="http://schemas.microsoft.com/office/powerpoint/2010/main" val="102313683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951</TotalTime>
  <Words>3786</Words>
  <Application>Microsoft Office PowerPoint</Application>
  <PresentationFormat>Widescreen</PresentationFormat>
  <Paragraphs>377</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.AppleSystemUIFont</vt:lpstr>
      <vt:lpstr>Arial</vt:lpstr>
      <vt:lpstr>Calibri</vt:lpstr>
      <vt:lpstr>Open Sans</vt:lpstr>
      <vt:lpstr>Open Sans SemiBold</vt:lpstr>
      <vt:lpstr>2_Office Theme</vt:lpstr>
      <vt:lpstr>3_Office Theme</vt:lpstr>
      <vt:lpstr>Focusing on the  Needs of Children</vt:lpstr>
      <vt:lpstr>PowerPoint Presentation</vt:lpstr>
      <vt:lpstr>What are the needs of children?</vt:lpstr>
      <vt:lpstr>Basic Needs of Children</vt:lpstr>
      <vt:lpstr>Responsibilities of Caregivers</vt:lpstr>
      <vt:lpstr>Developmentally Appropriate Guidance Techniques</vt:lpstr>
      <vt:lpstr>Promoting Positive Behavior</vt:lpstr>
      <vt:lpstr>What is child abuse?</vt:lpstr>
      <vt:lpstr>Child Abuse and Neglect</vt:lpstr>
      <vt:lpstr>National Child Abuse Statistics</vt:lpstr>
      <vt:lpstr>Child Maltreatment</vt:lpstr>
      <vt:lpstr>Factors Affecting Child Abuse</vt:lpstr>
      <vt:lpstr>Emotional Abuse</vt:lpstr>
      <vt:lpstr>Neglect / Abandonment</vt:lpstr>
      <vt:lpstr>Physical Abuse</vt:lpstr>
      <vt:lpstr>PowerPoint Presentation</vt:lpstr>
      <vt:lpstr>Sexual Abuse</vt:lpstr>
      <vt:lpstr>Sexual Abuse</vt:lpstr>
      <vt:lpstr>Behavioral Consequences of Child Abuse </vt:lpstr>
      <vt:lpstr>Consequences of Child Abuse</vt:lpstr>
      <vt:lpstr>What is domestic violence?</vt:lpstr>
      <vt:lpstr>Domestic Violence</vt:lpstr>
      <vt:lpstr>PowerPoint Presentation</vt:lpstr>
      <vt:lpstr>Skills and Resources Available to Address Abuse</vt:lpstr>
      <vt:lpstr>Child Protective Services Division of Texas</vt:lpstr>
      <vt:lpstr>Reporting Suspected Abuse and Neglect</vt:lpstr>
      <vt:lpstr>National Child Abuse Hotline</vt:lpstr>
      <vt:lpstr>How to Help Someone in Need</vt:lpstr>
      <vt:lpstr>Help for Parents. Hope for Kids</vt:lpstr>
      <vt:lpstr>Picture Door Organizer</vt:lpstr>
      <vt:lpstr>Questions</vt:lpstr>
      <vt:lpstr>References and Resources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11</cp:revision>
  <cp:lastPrinted>2017-07-07T16:17:37Z</cp:lastPrinted>
  <dcterms:created xsi:type="dcterms:W3CDTF">2017-07-11T23:58:30Z</dcterms:created>
  <dcterms:modified xsi:type="dcterms:W3CDTF">2017-11-29T11:22:16Z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