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Lst>
  <p:notesMasterIdLst>
    <p:notesMasterId r:id="rId36"/>
  </p:notesMasterIdLst>
  <p:sldIdLst>
    <p:sldId id="321" r:id="rId6"/>
    <p:sldId id="319" r:id="rId7"/>
    <p:sldId id="323" r:id="rId8"/>
    <p:sldId id="324" r:id="rId9"/>
    <p:sldId id="325" r:id="rId10"/>
    <p:sldId id="326" r:id="rId11"/>
    <p:sldId id="327" r:id="rId12"/>
    <p:sldId id="328" r:id="rId13"/>
    <p:sldId id="329" r:id="rId14"/>
    <p:sldId id="330" r:id="rId15"/>
    <p:sldId id="331" r:id="rId16"/>
    <p:sldId id="332" r:id="rId17"/>
    <p:sldId id="333" r:id="rId18"/>
    <p:sldId id="334" r:id="rId19"/>
    <p:sldId id="335" r:id="rId20"/>
    <p:sldId id="336" r:id="rId21"/>
    <p:sldId id="337" r:id="rId22"/>
    <p:sldId id="338" r:id="rId23"/>
    <p:sldId id="339" r:id="rId24"/>
    <p:sldId id="340" r:id="rId25"/>
    <p:sldId id="341" r:id="rId26"/>
    <p:sldId id="342" r:id="rId27"/>
    <p:sldId id="343" r:id="rId28"/>
    <p:sldId id="344" r:id="rId29"/>
    <p:sldId id="345" r:id="rId30"/>
    <p:sldId id="346" r:id="rId31"/>
    <p:sldId id="347" r:id="rId32"/>
    <p:sldId id="348" r:id="rId33"/>
    <p:sldId id="349" r:id="rId34"/>
    <p:sldId id="350" r:id="rId35"/>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36" userDrawn="1">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CC" lastIdx="1" clrIdx="0">
    <p:extLst/>
  </p:cmAuthor>
  <p:cmAuthor id="2" name="Chris Cambron" initials="CC [2]" lastIdx="1" clrIdx="1">
    <p:extLst/>
  </p:cmAuthor>
  <p:cmAuthor id="3" name="Chris Cambron" initials="CC [3]"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5190" autoAdjust="0"/>
  </p:normalViewPr>
  <p:slideViewPr>
    <p:cSldViewPr snapToGrid="0">
      <p:cViewPr varScale="1">
        <p:scale>
          <a:sx n="110" d="100"/>
          <a:sy n="110" d="100"/>
        </p:scale>
        <p:origin x="610" y="62"/>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viewProps" Target="viewProps.xml"/><Relationship Id="rId21" Type="http://schemas.openxmlformats.org/officeDocument/2006/relationships/slide" Target="slides/slide16.xml"/><Relationship Id="rId34" Type="http://schemas.openxmlformats.org/officeDocument/2006/relationships/slide" Target="slides/slide29.xml"/><Relationship Id="rId42"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07D6D5D6-24C7-4B56-B2DF-FCCD525C5D1F}" type="datetimeFigureOut">
              <a:rPr lang="en-US" smtClean="0"/>
              <a:t>11/16/2017</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36392A5-00F8-4B40-B46C-7CA31B660224}" type="slidenum">
              <a:rPr lang="en-US" smtClean="0"/>
              <a:t>‹#›</a:t>
            </a:fld>
            <a:endParaRPr lang="en-US"/>
          </a:p>
        </p:txBody>
      </p:sp>
    </p:spTree>
    <p:extLst>
      <p:ext uri="{BB962C8B-B14F-4D97-AF65-F5344CB8AC3E}">
        <p14:creationId xmlns:p14="http://schemas.microsoft.com/office/powerpoint/2010/main" val="5509007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a child, did you ever play follow the leader?  Wasn’t it fun?</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a:t>
            </a:fld>
            <a:endParaRPr lang="en-US"/>
          </a:p>
        </p:txBody>
      </p:sp>
    </p:spTree>
    <p:extLst>
      <p:ext uri="{BB962C8B-B14F-4D97-AF65-F5344CB8AC3E}">
        <p14:creationId xmlns:p14="http://schemas.microsoft.com/office/powerpoint/2010/main" val="11976440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Most everyone wants a leader they can believe in.  What do</a:t>
            </a:r>
            <a:r>
              <a:rPr lang="en-US" baseline="0" dirty="0"/>
              <a:t> you look for in a Leader?</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3</a:t>
            </a:fld>
            <a:endParaRPr lang="en-US"/>
          </a:p>
        </p:txBody>
      </p:sp>
    </p:spTree>
    <p:extLst>
      <p:ext uri="{BB962C8B-B14F-4D97-AF65-F5344CB8AC3E}">
        <p14:creationId xmlns:p14="http://schemas.microsoft.com/office/powerpoint/2010/main" val="344613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characteristic and have students brainstorm why those are important.</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4</a:t>
            </a:fld>
            <a:endParaRPr lang="en-US"/>
          </a:p>
        </p:txBody>
      </p:sp>
    </p:spTree>
    <p:extLst>
      <p:ext uri="{BB962C8B-B14F-4D97-AF65-F5344CB8AC3E}">
        <p14:creationId xmlns:p14="http://schemas.microsoft.com/office/powerpoint/2010/main" val="1010105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Identify each person and what they are famous for.</a:t>
            </a:r>
          </a:p>
          <a:p>
            <a:endParaRPr lang="en-US" dirty="0"/>
          </a:p>
          <a:p>
            <a:r>
              <a:rPr lang="en-US" dirty="0"/>
              <a:t>Neil Armstrong</a:t>
            </a:r>
          </a:p>
          <a:p>
            <a:r>
              <a:rPr lang="en-US" dirty="0"/>
              <a:t>Mahatma Gandhi</a:t>
            </a:r>
          </a:p>
          <a:p>
            <a:r>
              <a:rPr lang="en-US" dirty="0"/>
              <a:t>Martin Luther King</a:t>
            </a:r>
          </a:p>
          <a:p>
            <a:r>
              <a:rPr lang="en-US" dirty="0"/>
              <a:t>Abraham Lincoln</a:t>
            </a:r>
          </a:p>
          <a:p>
            <a:r>
              <a:rPr lang="en-US" dirty="0"/>
              <a:t>Mother Teresa</a:t>
            </a:r>
          </a:p>
          <a:p>
            <a:r>
              <a:rPr lang="en-US" dirty="0"/>
              <a:t>George Washington</a:t>
            </a:r>
          </a:p>
          <a:p>
            <a:endParaRPr lang="en-US" dirty="0"/>
          </a:p>
          <a:p>
            <a:r>
              <a:rPr lang="en-US" dirty="0"/>
              <a:t>Can you name any others?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5</a:t>
            </a:fld>
            <a:endParaRPr lang="en-US"/>
          </a:p>
        </p:txBody>
      </p:sp>
    </p:spTree>
    <p:extLst>
      <p:ext uri="{BB962C8B-B14F-4D97-AF65-F5344CB8AC3E}">
        <p14:creationId xmlns:p14="http://schemas.microsoft.com/office/powerpoint/2010/main" val="2561588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the class for examples.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6</a:t>
            </a:fld>
            <a:endParaRPr lang="en-US"/>
          </a:p>
        </p:txBody>
      </p:sp>
    </p:spTree>
    <p:extLst>
      <p:ext uri="{BB962C8B-B14F-4D97-AF65-F5344CB8AC3E}">
        <p14:creationId xmlns:p14="http://schemas.microsoft.com/office/powerpoint/2010/main" val="5647762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to answer the question.</a:t>
            </a:r>
          </a:p>
          <a:p>
            <a:endParaRPr lang="en-US" dirty="0"/>
          </a:p>
          <a:p>
            <a:r>
              <a:rPr lang="en-US" dirty="0"/>
              <a:t>Answers may be written on the board to observe the qualities of a leader.</a:t>
            </a:r>
          </a:p>
          <a:p>
            <a:endParaRPr lang="en-US" dirty="0"/>
          </a:p>
          <a:p>
            <a:r>
              <a:rPr lang="en-US" dirty="0"/>
              <a:t>Click on hyperlink to view video:</a:t>
            </a:r>
          </a:p>
          <a:p>
            <a:r>
              <a:rPr lang="en-US" dirty="0"/>
              <a:t>What To Look For In Great Leaders: Gary </a:t>
            </a:r>
            <a:r>
              <a:rPr lang="en-US" dirty="0" err="1"/>
              <a:t>Bertoline</a:t>
            </a:r>
            <a:r>
              <a:rPr lang="en-US" dirty="0"/>
              <a:t> at </a:t>
            </a:r>
            <a:r>
              <a:rPr lang="en-US" dirty="0" err="1"/>
              <a:t>TEDxPurdueU</a:t>
            </a:r>
            <a:r>
              <a:rPr lang="en-US" dirty="0"/>
              <a:t> </a:t>
            </a:r>
          </a:p>
          <a:p>
            <a:r>
              <a:rPr lang="en-US" dirty="0"/>
              <a:t>What are the personal characteristics that connect great leaders throughout history? Dr. Gary </a:t>
            </a:r>
            <a:r>
              <a:rPr lang="en-US" dirty="0" err="1"/>
              <a:t>Bertoline</a:t>
            </a:r>
            <a:r>
              <a:rPr lang="en-US" dirty="0"/>
              <a:t> has identified the 5 attributes of authentic leadership and teaches us how to identify effective leaders, and even how we can become leaders in our own communities! </a:t>
            </a:r>
          </a:p>
          <a:p>
            <a:r>
              <a:rPr lang="en-US" dirty="0"/>
              <a:t>http://youtu.be/7IHQyEC2GRU</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7</a:t>
            </a:fld>
            <a:endParaRPr lang="en-US"/>
          </a:p>
        </p:txBody>
      </p:sp>
    </p:spTree>
    <p:extLst>
      <p:ext uri="{BB962C8B-B14F-4D97-AF65-F5344CB8AC3E}">
        <p14:creationId xmlns:p14="http://schemas.microsoft.com/office/powerpoint/2010/main" val="2017079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Discuss each term for each letter.  </a:t>
            </a:r>
          </a:p>
          <a:p>
            <a:endParaRPr lang="en-US" dirty="0"/>
          </a:p>
          <a:p>
            <a:r>
              <a:rPr lang="en-US" dirty="0"/>
              <a:t>Have students give an example of someone they know who exemplifies each phrase. </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8</a:t>
            </a:fld>
            <a:endParaRPr lang="en-US"/>
          </a:p>
        </p:txBody>
      </p:sp>
    </p:spTree>
    <p:extLst>
      <p:ext uri="{BB962C8B-B14F-4D97-AF65-F5344CB8AC3E}">
        <p14:creationId xmlns:p14="http://schemas.microsoft.com/office/powerpoint/2010/main" val="10757446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Ask students what they think this quote means.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9</a:t>
            </a:fld>
            <a:endParaRPr lang="en-US"/>
          </a:p>
        </p:txBody>
      </p:sp>
    </p:spTree>
    <p:extLst>
      <p:ext uri="{BB962C8B-B14F-4D97-AF65-F5344CB8AC3E}">
        <p14:creationId xmlns:p14="http://schemas.microsoft.com/office/powerpoint/2010/main" val="41048279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Any questions?</a:t>
            </a:r>
          </a:p>
          <a:p>
            <a:endParaRPr lang="en-US" dirty="0"/>
          </a:p>
        </p:txBody>
      </p:sp>
      <p:sp>
        <p:nvSpPr>
          <p:cNvPr id="4" name="Slide Number Placeholder 3"/>
          <p:cNvSpPr>
            <a:spLocks noGrp="1"/>
          </p:cNvSpPr>
          <p:nvPr>
            <p:ph type="sldNum" sz="quarter" idx="10"/>
          </p:nvPr>
        </p:nvSpPr>
        <p:spPr/>
        <p:txBody>
          <a:bodyPr/>
          <a:lstStyle/>
          <a:p>
            <a:fld id="{B36392A5-00F8-4B40-B46C-7CA31B660224}" type="slidenum">
              <a:rPr lang="en-US" smtClean="0"/>
              <a:t>10</a:t>
            </a:fld>
            <a:endParaRPr lang="en-US"/>
          </a:p>
        </p:txBody>
      </p:sp>
    </p:spTree>
    <p:extLst>
      <p:ext uri="{BB962C8B-B14F-4D97-AF65-F5344CB8AC3E}">
        <p14:creationId xmlns:p14="http://schemas.microsoft.com/office/powerpoint/2010/main" val="3839031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4395718" y="0"/>
            <a:ext cx="779628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74650" y="1296586"/>
            <a:ext cx="3568700" cy="1460322"/>
          </a:xfrm>
          <a:prstGeom prst="rect">
            <a:avLst/>
          </a:prstGeom>
        </p:spPr>
      </p:pic>
      <p:pic>
        <p:nvPicPr>
          <p:cNvPr id="6" name="Picture 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312919" y="5591286"/>
            <a:ext cx="1729826" cy="847614"/>
          </a:xfrm>
          <a:prstGeom prst="rect">
            <a:avLst/>
          </a:prstGeom>
        </p:spPr>
      </p:pic>
      <p:sp>
        <p:nvSpPr>
          <p:cNvPr id="7" name="Text Placeholder 6"/>
          <p:cNvSpPr>
            <a:spLocks noGrp="1"/>
          </p:cNvSpPr>
          <p:nvPr>
            <p:ph type="body" sz="quarter" idx="10"/>
          </p:nvPr>
        </p:nvSpPr>
        <p:spPr bwMode="white">
          <a:xfrm>
            <a:off x="4735870" y="1219200"/>
            <a:ext cx="7080130" cy="5072063"/>
          </a:xfrm>
        </p:spPr>
        <p:txBody>
          <a:bodyPr lIns="0" tIns="0" rIns="0" bIns="0" anchor="t" anchorCtr="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cxnSp>
        <p:nvCxnSpPr>
          <p:cNvPr id="13" name="Straight Connector 12"/>
          <p:cNvCxnSpPr/>
          <p:nvPr userDrawn="1"/>
        </p:nvCxnSpPr>
        <p:spPr>
          <a:xfrm>
            <a:off x="4365361"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Tree>
    <p:extLst/>
  </p:cSld>
  <p:clrMapOvr>
    <a:masterClrMapping/>
  </p:clrMapOvr>
  <p:extLst mod="1">
    <p:ext uri="{DCECCB84-F9BA-43D5-87BE-67443E8EF086}">
      <p15:sldGuideLst xmlns:p15="http://schemas.microsoft.com/office/powerpoint/2012/main">
        <p15:guide id="1" orient="horz" pos="2160">
          <p15:clr>
            <a:srgbClr val="FBAE40"/>
          </p15:clr>
        </p15:guide>
        <p15:guide id="3" orient="horz" pos="816" userDrawn="1">
          <p15:clr>
            <a:srgbClr val="FBAE40"/>
          </p15:clr>
        </p15:guide>
        <p15:guide id="4" orient="horz" pos="1064" userDrawn="1">
          <p15:clr>
            <a:srgbClr val="FBAE40"/>
          </p15:clr>
        </p15:guide>
        <p15:guide id="5" pos="301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1227328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38304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3.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38179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0853740"/>
      </p:ext>
    </p:extLst>
  </p:cSld>
  <p:clrMap bg1="lt1" tx1="dk1" bg2="lt2" tx2="dk2" accent1="accent1" accent2="accent2" accent3="accent3" accent4="accent4" accent5="accent5" accent6="accent6" hlink="hlink" folHlink="folHlink"/>
  <p:sldLayoutIdLst>
    <p:sldLayoutId id="2147483749" r:id="rId1"/>
  </p:sldLayoutIdLst>
  <p:txStyles>
    <p:titleStyle>
      <a:lvl1pPr algn="l" defTabSz="914400" rtl="0" eaLnBrk="1" latinLnBrk="0" hangingPunct="1">
        <a:lnSpc>
          <a:spcPct val="90000"/>
        </a:lnSpc>
        <a:spcBef>
          <a:spcPct val="0"/>
        </a:spcBef>
        <a:buNone/>
        <a:defRPr sz="4400" kern="1200">
          <a:solidFill>
            <a:schemeClr val="tx1"/>
          </a:solidFill>
          <a:latin typeface="Open Sans"/>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38" userDrawn="1">
          <p15:clr>
            <a:srgbClr val="F26B43"/>
          </p15:clr>
        </p15:guide>
        <p15:guide id="2" pos="236" userDrawn="1">
          <p15:clr>
            <a:srgbClr val="F26B43"/>
          </p15:clr>
        </p15:guide>
        <p15:guide id="3" orient="horz" pos="2160">
          <p15:clr>
            <a:srgbClr val="F26B43"/>
          </p15:clr>
        </p15:guide>
        <p15:guide id="4" orient="horz" pos="264">
          <p15:clr>
            <a:srgbClr val="F26B43"/>
          </p15:clr>
        </p15:guide>
        <p15:guide id="5" pos="7450" userDrawn="1">
          <p15:clr>
            <a:srgbClr val="F26B43"/>
          </p15:clr>
        </p15:guide>
        <p15:guide id="6" orient="horz" pos="4056">
          <p15:clr>
            <a:srgbClr val="F26B43"/>
          </p15:clr>
        </p15:guide>
        <p15:guide id="7" pos="2722" userDrawn="1">
          <p15:clr>
            <a:srgbClr val="F26B43"/>
          </p15:clr>
        </p15:guide>
        <p15:guide id="8" pos="3718" userDrawn="1">
          <p15:clr>
            <a:srgbClr val="F26B43"/>
          </p15:clr>
        </p15:guide>
        <p15:guide id="13" pos="3958" userDrawn="1">
          <p15:clr>
            <a:srgbClr val="F26B43"/>
          </p15:clr>
        </p15:guide>
        <p15:guide id="14" pos="2484" userDrawn="1">
          <p15:clr>
            <a:srgbClr val="F26B43"/>
          </p15:clr>
        </p15:guide>
        <p15:guide id="15" pos="4968" userDrawn="1">
          <p15:clr>
            <a:srgbClr val="F26B43"/>
          </p15:clr>
        </p15:guide>
        <p15:guide id="16" pos="520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32817940"/>
      </p:ext>
    </p:extLst>
  </p:cSld>
  <p:clrMap bg1="lt1" tx1="dk1" bg2="lt2" tx2="dk2" accent1="accent1" accent2="accent2" accent3="accent3" accent4="accent4" accent5="accent5" accent6="accent6" hlink="hlink" folHlink="folHlink"/>
  <p:sldLayoutIdLst>
    <p:sldLayoutId id="2147483793" r:id="rId1"/>
    <p:sldLayoutId id="2147483781" r:id="rId2"/>
    <p:sldLayoutId id="2147483786" r:id="rId3"/>
    <p:sldLayoutId id="2147483787" r:id="rId4"/>
    <p:sldLayoutId id="2147483792" r:id="rId5"/>
    <p:sldLayoutId id="2147483788" r:id="rId6"/>
    <p:sldLayoutId id="2147483789" r:id="rId7"/>
    <p:sldLayoutId id="2147483790" r:id="rId8"/>
    <p:sldLayoutId id="2147483791"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userDrawn="1">
          <p15:clr>
            <a:srgbClr val="F26B43"/>
          </p15:clr>
        </p15:guide>
        <p15:guide id="3" orient="horz" pos="2160">
          <p15:clr>
            <a:srgbClr val="F26B43"/>
          </p15:clr>
        </p15:guide>
        <p15:guide id="4" orient="horz" pos="264">
          <p15:clr>
            <a:srgbClr val="F26B43"/>
          </p15:clr>
        </p15:guide>
        <p15:guide id="6" orient="horz" pos="3877" userDrawn="1">
          <p15:clr>
            <a:srgbClr val="F26B43"/>
          </p15:clr>
        </p15:guide>
        <p15:guide id="8" pos="2638" userDrawn="1">
          <p15:clr>
            <a:srgbClr val="F26B43"/>
          </p15:clr>
        </p15:guide>
        <p15:guide id="17" orient="horz" pos="738" userDrawn="1">
          <p15:clr>
            <a:srgbClr val="F26B43"/>
          </p15:clr>
        </p15:guide>
        <p15:guide id="18" pos="3838" userDrawn="1">
          <p15:clr>
            <a:srgbClr val="F26B43"/>
          </p15:clr>
        </p15:guide>
        <p15:guide id="19" pos="472" userDrawn="1">
          <p15:clr>
            <a:srgbClr val="F26B43"/>
          </p15:clr>
        </p15:guide>
        <p15:guide id="20" pos="7446" userDrawn="1">
          <p15:clr>
            <a:srgbClr val="F26B43"/>
          </p15:clr>
        </p15:guide>
        <p15:guide id="21" pos="4076" userDrawn="1">
          <p15:clr>
            <a:srgbClr val="F26B43"/>
          </p15:clr>
        </p15:guide>
        <p15:guide id="22" pos="3958" userDrawn="1">
          <p15:clr>
            <a:srgbClr val="F26B43"/>
          </p15:clr>
        </p15:guide>
        <p15:guide id="23" pos="5042" userDrawn="1">
          <p15:clr>
            <a:srgbClr val="F26B43"/>
          </p15:clr>
        </p15:guide>
        <p15:guide id="24" pos="5280" userDrawn="1">
          <p15:clr>
            <a:srgbClr val="F26B43"/>
          </p15:clr>
        </p15:guide>
        <p15:guide id="25" orient="horz" pos="422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youtu.be/7IHQyEC2GRU"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r>
              <a:rPr lang="en-US" dirty="0"/>
              <a:t>Follow the Leader</a:t>
            </a:r>
          </a:p>
          <a:p>
            <a:endParaRPr lang="en-US" dirty="0"/>
          </a:p>
          <a:p>
            <a:endParaRPr lang="en-US" dirty="0"/>
          </a:p>
        </p:txBody>
      </p:sp>
    </p:spTree>
    <p:extLst>
      <p:ext uri="{BB962C8B-B14F-4D97-AF65-F5344CB8AC3E}">
        <p14:creationId xmlns:p14="http://schemas.microsoft.com/office/powerpoint/2010/main" val="1994561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132B398F-2085-4ACB-9889-1D2A39599E76}"/>
              </a:ext>
            </a:extLst>
          </p:cNvPr>
          <p:cNvPicPr>
            <a:picLocks noChangeAspect="1"/>
          </p:cNvPicPr>
          <p:nvPr/>
        </p:nvPicPr>
        <p:blipFill>
          <a:blip r:embed="rId3"/>
          <a:stretch>
            <a:fillRect/>
          </a:stretch>
        </p:blipFill>
        <p:spPr>
          <a:xfrm>
            <a:off x="4267041" y="1603089"/>
            <a:ext cx="3657917" cy="3651821"/>
          </a:xfrm>
          <a:prstGeom prst="rect">
            <a:avLst/>
          </a:prstGeom>
        </p:spPr>
      </p:pic>
    </p:spTree>
    <p:extLst>
      <p:ext uri="{BB962C8B-B14F-4D97-AF65-F5344CB8AC3E}">
        <p14:creationId xmlns:p14="http://schemas.microsoft.com/office/powerpoint/2010/main" val="4763257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Resources and References</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sz="1400" dirty="0"/>
              <a:t>Images:</a:t>
            </a:r>
          </a:p>
          <a:p>
            <a:pPr lvl="2"/>
            <a:r>
              <a:rPr lang="en-US" sz="1400" dirty="0"/>
              <a:t>Microsoft Office Clip Art: Used with permission from Microsoft.</a:t>
            </a:r>
          </a:p>
          <a:p>
            <a:pPr lvl="1"/>
            <a:r>
              <a:rPr lang="en-US" sz="1400" dirty="0"/>
              <a:t>YouTube™:</a:t>
            </a:r>
          </a:p>
          <a:p>
            <a:pPr lvl="2"/>
            <a:r>
              <a:rPr lang="en-US" sz="1400" dirty="0"/>
              <a:t>What To Look For In Great Leaders: Gary </a:t>
            </a:r>
            <a:r>
              <a:rPr lang="en-US" sz="1400" dirty="0" err="1"/>
              <a:t>Bertoline</a:t>
            </a:r>
            <a:r>
              <a:rPr lang="en-US" sz="1400" dirty="0"/>
              <a:t> at </a:t>
            </a:r>
            <a:r>
              <a:rPr lang="en-US" sz="1400" dirty="0" err="1"/>
              <a:t>TEDxPurdueU</a:t>
            </a:r>
            <a:r>
              <a:rPr lang="en-US" sz="1400" dirty="0"/>
              <a:t> </a:t>
            </a:r>
          </a:p>
          <a:p>
            <a:pPr lvl="2"/>
            <a:r>
              <a:rPr lang="en-US" sz="1400" dirty="0"/>
              <a:t>What are the personal characteristics that connect great leaders throughout history? Dr. Gary </a:t>
            </a:r>
            <a:r>
              <a:rPr lang="en-US" sz="1400" dirty="0" err="1"/>
              <a:t>Bertoline</a:t>
            </a:r>
            <a:r>
              <a:rPr lang="en-US" sz="1400" dirty="0"/>
              <a:t> has identified the 5 attributes of authentic leadership and teaches us how to identify effective leaders, and even how we can become leaders in our own communities! </a:t>
            </a:r>
          </a:p>
          <a:p>
            <a:pPr lvl="2"/>
            <a:r>
              <a:rPr lang="en-US" sz="1400" dirty="0"/>
              <a:t>http://youtu.be/7IHQyEC2GRU</a:t>
            </a:r>
          </a:p>
          <a:p>
            <a:pPr lvl="1"/>
            <a:r>
              <a:rPr lang="en-US" sz="1400" dirty="0"/>
              <a:t>Websites:</a:t>
            </a:r>
          </a:p>
          <a:p>
            <a:pPr lvl="2"/>
            <a:r>
              <a:rPr lang="en-US" sz="1400" dirty="0"/>
              <a:t>The Curriculum Center for Family and Consumer Sciences</a:t>
            </a:r>
          </a:p>
          <a:p>
            <a:pPr lvl="2"/>
            <a:r>
              <a:rPr lang="en-US" sz="1400" dirty="0"/>
              <a:t>A Week of Service Learning</a:t>
            </a:r>
          </a:p>
          <a:p>
            <a:pPr lvl="2"/>
            <a:r>
              <a:rPr lang="en-US" sz="1400" dirty="0"/>
              <a:t>A Joint Project of Service Learning Texas, Texas FCCLA, and The Curriculum Center for Family and Consumer Sciences</a:t>
            </a:r>
          </a:p>
          <a:p>
            <a:pPr lvl="2"/>
            <a:r>
              <a:rPr lang="en-US" sz="1400" dirty="0"/>
              <a:t>http://www.ccfcs.org/aweekofservicelearning/</a:t>
            </a:r>
          </a:p>
          <a:p>
            <a:pPr lvl="1"/>
            <a:r>
              <a:rPr lang="en-US" sz="1400" dirty="0"/>
              <a:t>Texas Family, Career, and Community Leaders of America</a:t>
            </a:r>
          </a:p>
          <a:p>
            <a:pPr lvl="2"/>
            <a:r>
              <a:rPr lang="en-US" sz="1400" dirty="0"/>
              <a:t>Texas FCCLA information and programs</a:t>
            </a:r>
          </a:p>
          <a:p>
            <a:pPr lvl="2"/>
            <a:r>
              <a:rPr lang="en-US" sz="1400" dirty="0"/>
              <a:t>http://www.texasfccla.org</a:t>
            </a:r>
          </a:p>
        </p:txBody>
      </p:sp>
    </p:spTree>
    <p:extLst>
      <p:ext uri="{BB962C8B-B14F-4D97-AF65-F5344CB8AC3E}">
        <p14:creationId xmlns:p14="http://schemas.microsoft.com/office/powerpoint/2010/main" val="28793655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7401079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13956116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702479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2963217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758585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9990240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58310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27140736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14362822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31100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755834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86399645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762818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27412217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10355988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510622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847367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439619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Do You Look for in a Leader?</a:t>
            </a:r>
          </a:p>
        </p:txBody>
      </p:sp>
      <p:pic>
        <p:nvPicPr>
          <p:cNvPr id="4" name="Content Placeholder 3">
            <a:extLst>
              <a:ext uri="{FF2B5EF4-FFF2-40B4-BE49-F238E27FC236}">
                <a16:creationId xmlns:a16="http://schemas.microsoft.com/office/drawing/2014/main" id="{F28F35E2-F481-43D9-9D4F-7E5819CC3AEA}"/>
              </a:ext>
            </a:extLst>
          </p:cNvPr>
          <p:cNvPicPr>
            <a:picLocks noGrp="1" noChangeAspect="1"/>
          </p:cNvPicPr>
          <p:nvPr>
            <p:ph sz="half" idx="1"/>
          </p:nvPr>
        </p:nvPicPr>
        <p:blipFill>
          <a:blip r:embed="rId3"/>
          <a:stretch>
            <a:fillRect/>
          </a:stretch>
        </p:blipFill>
        <p:spPr>
          <a:xfrm>
            <a:off x="5363703" y="2976937"/>
            <a:ext cx="1810669" cy="1621677"/>
          </a:xfrm>
          <a:prstGeom prst="rect">
            <a:avLst/>
          </a:prstGeom>
        </p:spPr>
      </p:pic>
    </p:spTree>
    <p:extLst>
      <p:ext uri="{BB962C8B-B14F-4D97-AF65-F5344CB8AC3E}">
        <p14:creationId xmlns:p14="http://schemas.microsoft.com/office/powerpoint/2010/main" val="37081225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lvl="1"/>
            <a:r>
              <a:rPr lang="en-US" dirty="0" err="1"/>
              <a:t>Abc</a:t>
            </a:r>
            <a:endParaRPr lang="en-US" dirty="0"/>
          </a:p>
          <a:p>
            <a:pPr lvl="1"/>
            <a:r>
              <a:rPr lang="en-US" dirty="0" err="1"/>
              <a:t>Abc</a:t>
            </a:r>
            <a:endParaRPr lang="en-US" dirty="0"/>
          </a:p>
          <a:p>
            <a:pPr lvl="1"/>
            <a:endParaRPr lang="en-US" dirty="0"/>
          </a:p>
        </p:txBody>
      </p:sp>
    </p:spTree>
    <p:extLst>
      <p:ext uri="{BB962C8B-B14F-4D97-AF65-F5344CB8AC3E}">
        <p14:creationId xmlns:p14="http://schemas.microsoft.com/office/powerpoint/2010/main" val="30646922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DEA54D51-393D-4807-895C-9A51BB0C3B0A}"/>
              </a:ext>
            </a:extLst>
          </p:cNvPr>
          <p:cNvPicPr>
            <a:picLocks noChangeAspect="1"/>
          </p:cNvPicPr>
          <p:nvPr/>
        </p:nvPicPr>
        <p:blipFill>
          <a:blip r:embed="rId3"/>
          <a:stretch>
            <a:fillRect/>
          </a:stretch>
        </p:blipFill>
        <p:spPr>
          <a:xfrm>
            <a:off x="2648858" y="1797277"/>
            <a:ext cx="7425680" cy="4209868"/>
          </a:xfrm>
          <a:prstGeom prst="rect">
            <a:avLst/>
          </a:prstGeom>
        </p:spPr>
      </p:pic>
    </p:spTree>
    <p:extLst>
      <p:ext uri="{BB962C8B-B14F-4D97-AF65-F5344CB8AC3E}">
        <p14:creationId xmlns:p14="http://schemas.microsoft.com/office/powerpoint/2010/main" val="321974759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Some Leaders Are Famous</a:t>
            </a:r>
          </a:p>
        </p:txBody>
      </p:sp>
      <p:pic>
        <p:nvPicPr>
          <p:cNvPr id="4" name="Content Placeholder 3">
            <a:extLst>
              <a:ext uri="{FF2B5EF4-FFF2-40B4-BE49-F238E27FC236}">
                <a16:creationId xmlns:a16="http://schemas.microsoft.com/office/drawing/2014/main" id="{27BC7CF2-D5FB-48EC-9819-9C5D13D12BF2}"/>
              </a:ext>
            </a:extLst>
          </p:cNvPr>
          <p:cNvPicPr>
            <a:picLocks noGrp="1" noChangeAspect="1"/>
          </p:cNvPicPr>
          <p:nvPr>
            <p:ph sz="half" idx="1"/>
          </p:nvPr>
        </p:nvPicPr>
        <p:blipFill>
          <a:blip r:embed="rId3"/>
          <a:stretch>
            <a:fillRect/>
          </a:stretch>
        </p:blipFill>
        <p:spPr>
          <a:xfrm>
            <a:off x="2206171" y="2320247"/>
            <a:ext cx="8089817" cy="3581709"/>
          </a:xfrm>
          <a:prstGeom prst="rect">
            <a:avLst/>
          </a:prstGeom>
        </p:spPr>
      </p:pic>
    </p:spTree>
    <p:extLst>
      <p:ext uri="{BB962C8B-B14F-4D97-AF65-F5344CB8AC3E}">
        <p14:creationId xmlns:p14="http://schemas.microsoft.com/office/powerpoint/2010/main" val="3855970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Some Look Just Like You!</a:t>
            </a:r>
          </a:p>
        </p:txBody>
      </p:sp>
      <p:pic>
        <p:nvPicPr>
          <p:cNvPr id="4" name="Content Placeholder 3">
            <a:extLst>
              <a:ext uri="{FF2B5EF4-FFF2-40B4-BE49-F238E27FC236}">
                <a16:creationId xmlns:a16="http://schemas.microsoft.com/office/drawing/2014/main" id="{5C746A54-98B5-4551-AF39-CC9E28A0B712}"/>
              </a:ext>
            </a:extLst>
          </p:cNvPr>
          <p:cNvPicPr>
            <a:picLocks noGrp="1" noChangeAspect="1"/>
          </p:cNvPicPr>
          <p:nvPr>
            <p:ph sz="half" idx="1"/>
          </p:nvPr>
        </p:nvPicPr>
        <p:blipFill>
          <a:blip r:embed="rId3"/>
          <a:stretch>
            <a:fillRect/>
          </a:stretch>
        </p:blipFill>
        <p:spPr>
          <a:xfrm>
            <a:off x="5226531" y="2437394"/>
            <a:ext cx="2085013" cy="2700762"/>
          </a:xfrm>
          <a:prstGeom prst="rect">
            <a:avLst/>
          </a:prstGeom>
        </p:spPr>
      </p:pic>
    </p:spTree>
    <p:extLst>
      <p:ext uri="{BB962C8B-B14F-4D97-AF65-F5344CB8AC3E}">
        <p14:creationId xmlns:p14="http://schemas.microsoft.com/office/powerpoint/2010/main" val="25245699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C8CD24-FAC5-447B-87F9-9404B3C01373}"/>
              </a:ext>
            </a:extLst>
          </p:cNvPr>
          <p:cNvSpPr>
            <a:spLocks noGrp="1"/>
          </p:cNvSpPr>
          <p:nvPr>
            <p:ph type="title"/>
          </p:nvPr>
        </p:nvSpPr>
        <p:spPr/>
        <p:txBody>
          <a:bodyPr/>
          <a:lstStyle/>
          <a:p>
            <a:r>
              <a:rPr lang="en-US" dirty="0"/>
              <a:t>What does it take to be a Leader?</a:t>
            </a:r>
          </a:p>
        </p:txBody>
      </p:sp>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sz="2800" dirty="0">
              <a:latin typeface="Palatino Linotype" panose="02040502050505030304" pitchFamily="18" charset="0"/>
              <a:hlinkClick r:id="rId3"/>
            </a:endParaRPr>
          </a:p>
          <a:p>
            <a:pPr marL="0" lvl="1" indent="0">
              <a:buNone/>
            </a:pPr>
            <a:endParaRPr lang="en-US" sz="2800" dirty="0">
              <a:latin typeface="Palatino Linotype" panose="02040502050505030304" pitchFamily="18" charset="0"/>
              <a:hlinkClick r:id="rId3"/>
            </a:endParaRPr>
          </a:p>
          <a:p>
            <a:pPr marL="0" lvl="1" indent="0">
              <a:buNone/>
            </a:pPr>
            <a:r>
              <a:rPr lang="en-US" sz="2800" dirty="0">
                <a:hlinkClick r:id="rId3"/>
              </a:rPr>
              <a:t>What To Look For In Great Leaders: Gary </a:t>
            </a:r>
            <a:r>
              <a:rPr lang="en-US" sz="2800" dirty="0" err="1">
                <a:hlinkClick r:id="rId3"/>
              </a:rPr>
              <a:t>Bertoline</a:t>
            </a:r>
            <a:r>
              <a:rPr lang="en-US" sz="2800" dirty="0">
                <a:hlinkClick r:id="rId3"/>
              </a:rPr>
              <a:t> at </a:t>
            </a:r>
            <a:r>
              <a:rPr lang="en-US" sz="2800" dirty="0" err="1">
                <a:hlinkClick r:id="rId3"/>
              </a:rPr>
              <a:t>TEDxPurdueU</a:t>
            </a:r>
            <a:endParaRPr lang="en-US" dirty="0"/>
          </a:p>
        </p:txBody>
      </p:sp>
      <p:pic>
        <p:nvPicPr>
          <p:cNvPr id="4" name="Picture 3">
            <a:extLst>
              <a:ext uri="{FF2B5EF4-FFF2-40B4-BE49-F238E27FC236}">
                <a16:creationId xmlns:a16="http://schemas.microsoft.com/office/drawing/2014/main" id="{AE54C93D-B9CA-4289-81A8-75A95375FA75}"/>
              </a:ext>
            </a:extLst>
          </p:cNvPr>
          <p:cNvPicPr>
            <a:picLocks noChangeAspect="1"/>
          </p:cNvPicPr>
          <p:nvPr/>
        </p:nvPicPr>
        <p:blipFill>
          <a:blip r:embed="rId4"/>
          <a:stretch>
            <a:fillRect/>
          </a:stretch>
        </p:blipFill>
        <p:spPr>
          <a:xfrm>
            <a:off x="4914907" y="3196604"/>
            <a:ext cx="1505843" cy="493819"/>
          </a:xfrm>
          <a:prstGeom prst="rect">
            <a:avLst/>
          </a:prstGeom>
        </p:spPr>
      </p:pic>
    </p:spTree>
    <p:extLst>
      <p:ext uri="{BB962C8B-B14F-4D97-AF65-F5344CB8AC3E}">
        <p14:creationId xmlns:p14="http://schemas.microsoft.com/office/powerpoint/2010/main" val="2960846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lvl="1"/>
            <a:endParaRPr lang="en-US" dirty="0"/>
          </a:p>
        </p:txBody>
      </p:sp>
      <p:pic>
        <p:nvPicPr>
          <p:cNvPr id="4" name="Picture 3">
            <a:extLst>
              <a:ext uri="{FF2B5EF4-FFF2-40B4-BE49-F238E27FC236}">
                <a16:creationId xmlns:a16="http://schemas.microsoft.com/office/drawing/2014/main" id="{72E33EFD-B3DD-47E7-AF7D-D6F8510154AA}"/>
              </a:ext>
            </a:extLst>
          </p:cNvPr>
          <p:cNvPicPr>
            <a:picLocks noChangeAspect="1"/>
          </p:cNvPicPr>
          <p:nvPr/>
        </p:nvPicPr>
        <p:blipFill>
          <a:blip r:embed="rId3"/>
          <a:stretch>
            <a:fillRect/>
          </a:stretch>
        </p:blipFill>
        <p:spPr>
          <a:xfrm>
            <a:off x="3276600" y="932508"/>
            <a:ext cx="6236256" cy="5222230"/>
          </a:xfrm>
          <a:prstGeom prst="rect">
            <a:avLst/>
          </a:prstGeom>
        </p:spPr>
      </p:pic>
    </p:spTree>
    <p:extLst>
      <p:ext uri="{BB962C8B-B14F-4D97-AF65-F5344CB8AC3E}">
        <p14:creationId xmlns:p14="http://schemas.microsoft.com/office/powerpoint/2010/main" val="346449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33FD41-2A54-4685-A266-87F75A6EE9A5}"/>
              </a:ext>
            </a:extLst>
          </p:cNvPr>
          <p:cNvSpPr>
            <a:spLocks noGrp="1"/>
          </p:cNvSpPr>
          <p:nvPr>
            <p:ph sz="half" idx="1"/>
          </p:nvPr>
        </p:nvSpPr>
        <p:spPr/>
        <p:txBody>
          <a:bodyPr/>
          <a:lstStyle/>
          <a:p>
            <a:pPr marL="0" lvl="1" indent="0">
              <a:buNone/>
            </a:pPr>
            <a:endParaRPr lang="en-US" dirty="0"/>
          </a:p>
          <a:p>
            <a:pPr marL="0" lvl="1" indent="0">
              <a:buNone/>
            </a:pPr>
            <a:r>
              <a:rPr lang="en-US" dirty="0"/>
              <a:t>The greatest leader is not the one who does the greatest things. It’s the one who gets the people to do the greatest things.</a:t>
            </a:r>
          </a:p>
          <a:p>
            <a:pPr marL="0" lvl="1" indent="0">
              <a:buNone/>
            </a:pPr>
            <a:r>
              <a:rPr lang="en-US" dirty="0"/>
              <a:t>				      ~ Ronald Reagan</a:t>
            </a:r>
          </a:p>
          <a:p>
            <a:pPr lvl="1"/>
            <a:endParaRPr lang="en-US" dirty="0"/>
          </a:p>
        </p:txBody>
      </p:sp>
    </p:spTree>
    <p:extLst>
      <p:ext uri="{BB962C8B-B14F-4D97-AF65-F5344CB8AC3E}">
        <p14:creationId xmlns:p14="http://schemas.microsoft.com/office/powerpoint/2010/main" val="1077649995"/>
      </p:ext>
    </p:extLst>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2" ma:contentTypeDescription="Create a new document." ma:contentTypeScope="" ma:versionID="04606bd753c2445e9070f0c6dd2da2ed">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ad1efff391d1fe3edf90899dfd79df61"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element name="MediaServiceAutoTags" ma:index="19" nillable="true" ma:displayName="MediaServiceAutoTags" ma:description=""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Props1.xml><?xml version="1.0" encoding="utf-8"?>
<ds:datastoreItem xmlns:ds="http://schemas.openxmlformats.org/officeDocument/2006/customXml" ds:itemID="{9B910175-B4C0-4C89-A952-D999919188E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510B6C6-E837-483C-A857-03CE8FC2D022}">
  <ds:schemaRefs>
    <ds:schemaRef ds:uri="http://schemas.microsoft.com/sharepoint/v3/contenttype/forms"/>
  </ds:schemaRefs>
</ds:datastoreItem>
</file>

<file path=customXml/itemProps3.xml><?xml version="1.0" encoding="utf-8"?>
<ds:datastoreItem xmlns:ds="http://schemas.openxmlformats.org/officeDocument/2006/customXml" ds:itemID="{371B5C7F-2497-4FAB-9E2E-E6A7EB669C3E}">
  <ds:schemaRefs>
    <ds:schemaRef ds:uri="http://schemas.openxmlformats.org/package/2006/metadata/core-properties"/>
    <ds:schemaRef ds:uri="http://schemas.microsoft.com/office/2006/metadata/properties"/>
    <ds:schemaRef ds:uri="http://www.w3.org/XML/1998/namespace"/>
    <ds:schemaRef ds:uri="http://schemas.microsoft.com/office/infopath/2007/PartnerControls"/>
    <ds:schemaRef ds:uri="http://purl.org/dc/terms/"/>
    <ds:schemaRef ds:uri="http://schemas.microsoft.com/office/2006/documentManagement/types"/>
    <ds:schemaRef ds:uri="http://purl.org/dc/elements/1.1/"/>
    <ds:schemaRef ds:uri="http://purl.org/dc/dcmitype/"/>
    <ds:schemaRef ds:uri="05d88611-e516-4d1a-b12e-39107e78b3d0"/>
    <ds:schemaRef ds:uri="56ea17bb-c96d-4826-b465-01eec0dd23dd"/>
    <ds:schemaRef ds:uri="http://schemas.microsoft.com/sharepoint/v3"/>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265</TotalTime>
  <Words>474</Words>
  <Application>Microsoft Office PowerPoint</Application>
  <PresentationFormat>Widescreen</PresentationFormat>
  <Paragraphs>100</Paragraphs>
  <Slides>30</Slides>
  <Notes>9</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.AppleSystemUIFont</vt:lpstr>
      <vt:lpstr>Arial</vt:lpstr>
      <vt:lpstr>Calibri</vt:lpstr>
      <vt:lpstr>Open Sans</vt:lpstr>
      <vt:lpstr>Open Sans SemiBold</vt:lpstr>
      <vt:lpstr>Palatino Linotype</vt:lpstr>
      <vt:lpstr>2_Office Theme</vt:lpstr>
      <vt:lpstr>3_Office Theme</vt:lpstr>
      <vt:lpstr>PowerPoint Presentation</vt:lpstr>
      <vt:lpstr>PowerPoint Presentation</vt:lpstr>
      <vt:lpstr>What Do You Look for in a Leader?</vt:lpstr>
      <vt:lpstr>PowerPoint Presentation</vt:lpstr>
      <vt:lpstr>Some Leaders Are Famous</vt:lpstr>
      <vt:lpstr>Some Look Just Like You!</vt:lpstr>
      <vt:lpstr>What does it take to be a Leader?</vt:lpstr>
      <vt:lpstr>PowerPoint Presentation</vt:lpstr>
      <vt:lpstr>PowerPoint Presentation</vt:lpstr>
      <vt:lpstr>PowerPoint Presentation</vt:lpstr>
      <vt:lpstr>Resources and References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Rajit Podder</cp:lastModifiedBy>
  <cp:revision>7</cp:revision>
  <cp:lastPrinted>2017-07-07T16:17:37Z</cp:lastPrinted>
  <dcterms:created xsi:type="dcterms:W3CDTF">2017-07-11T23:58:30Z</dcterms:created>
  <dcterms:modified xsi:type="dcterms:W3CDTF">2017-11-16T23:00:05Z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