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handoutMasterIdLst>
    <p:handoutMasterId r:id="rId3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47803" autoAdjust="0"/>
  </p:normalViewPr>
  <p:slideViewPr>
    <p:cSldViewPr snapToGrid="0">
      <p:cViewPr varScale="1">
        <p:scale>
          <a:sx n="41" d="100"/>
          <a:sy n="41" d="100"/>
        </p:scale>
        <p:origin x="2309" y="3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1/25/2018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on hyperlink General Kitchen Safety to view short video. </a:t>
            </a:r>
          </a:p>
          <a:p>
            <a:r>
              <a:rPr lang="en-US" sz="1200" b="0" i="0" u="none" strike="noStrike" kern="1200" baseline="0" dirty="0">
                <a:solidFill>
                  <a:schemeClr val="tx1"/>
                </a:solidFill>
                <a:latin typeface="+mn-lt"/>
                <a:ea typeface="+mn-ea"/>
                <a:cs typeface="+mn-cs"/>
              </a:rPr>
              <a:t>General Kitchen Safety The commercial kitchen is a busy environment that is full of many potential dangers that are both obvious and, in some cases, less obvious to the untrained person. When working in this environment, one must be aware of these potential hazards and how to avoid them. </a:t>
            </a:r>
          </a:p>
          <a:p>
            <a:r>
              <a:rPr lang="en-US" sz="1200" b="0" i="0" u="none" strike="noStrike" kern="1200" baseline="0" dirty="0">
                <a:solidFill>
                  <a:schemeClr val="tx1"/>
                </a:solidFill>
                <a:latin typeface="+mn-lt"/>
                <a:ea typeface="+mn-ea"/>
                <a:cs typeface="+mn-cs"/>
              </a:rPr>
              <a:t>http://youtu.be/kz-KZGO65DA </a:t>
            </a:r>
          </a:p>
          <a:p>
            <a:r>
              <a:rPr lang="en-US" sz="1200" b="0" i="0" u="none" strike="noStrike" kern="1200" baseline="0" dirty="0">
                <a:solidFill>
                  <a:schemeClr val="tx1"/>
                </a:solidFill>
                <a:latin typeface="+mn-lt"/>
                <a:ea typeface="+mn-ea"/>
                <a:cs typeface="+mn-cs"/>
              </a:rPr>
              <a:t>Accidents can easily occur in a busy kitchen. Everyone should practice safety in the kitchen at all times. </a:t>
            </a:r>
          </a:p>
          <a:p>
            <a:r>
              <a:rPr lang="en-US" sz="1200" b="0" i="0" u="none" strike="noStrike" kern="1200" baseline="0" dirty="0">
                <a:solidFill>
                  <a:schemeClr val="tx1"/>
                </a:solidFill>
                <a:latin typeface="+mn-lt"/>
                <a:ea typeface="+mn-ea"/>
                <a:cs typeface="+mn-cs"/>
              </a:rPr>
              <a:t>Burns and scalds </a:t>
            </a:r>
          </a:p>
          <a:p>
            <a:r>
              <a:rPr lang="en-US" sz="1200" b="0" i="0" u="none" strike="noStrike" kern="1200" baseline="0" dirty="0">
                <a:solidFill>
                  <a:schemeClr val="tx1"/>
                </a:solidFill>
                <a:latin typeface="+mn-lt"/>
                <a:ea typeface="+mn-ea"/>
                <a:cs typeface="+mn-cs"/>
              </a:rPr>
              <a:t>Tilt pot lids away from your body </a:t>
            </a:r>
          </a:p>
          <a:p>
            <a:r>
              <a:rPr lang="en-US" sz="1200" b="0" i="0" u="none" strike="noStrike" kern="1200" baseline="0" dirty="0">
                <a:solidFill>
                  <a:schemeClr val="tx1"/>
                </a:solidFill>
                <a:latin typeface="+mn-lt"/>
                <a:ea typeface="+mn-ea"/>
                <a:cs typeface="+mn-cs"/>
              </a:rPr>
              <a:t>Use dry pot holders or oven mitts </a:t>
            </a:r>
          </a:p>
          <a:p>
            <a:r>
              <a:rPr lang="en-US" sz="1200" b="0" i="0" u="none" strike="noStrike" kern="1200" baseline="0" dirty="0">
                <a:solidFill>
                  <a:schemeClr val="tx1"/>
                </a:solidFill>
                <a:latin typeface="+mn-lt"/>
                <a:ea typeface="+mn-ea"/>
                <a:cs typeface="+mn-cs"/>
              </a:rPr>
              <a:t>Turn pan handles away from the front of the range </a:t>
            </a:r>
          </a:p>
          <a:p>
            <a:r>
              <a:rPr lang="en-US" sz="1200" b="0" i="0" u="none" strike="noStrike" kern="1200" baseline="0" dirty="0">
                <a:solidFill>
                  <a:schemeClr val="tx1"/>
                </a:solidFill>
                <a:latin typeface="+mn-lt"/>
                <a:ea typeface="+mn-ea"/>
                <a:cs typeface="+mn-cs"/>
              </a:rPr>
              <a:t>Get help to move large hot containers </a:t>
            </a:r>
          </a:p>
          <a:p>
            <a:r>
              <a:rPr lang="en-US" sz="1200" b="0" i="0" u="none" strike="noStrike" kern="1200" baseline="0" dirty="0">
                <a:solidFill>
                  <a:schemeClr val="tx1"/>
                </a:solidFill>
                <a:latin typeface="+mn-lt"/>
                <a:ea typeface="+mn-ea"/>
                <a:cs typeface="+mn-cs"/>
              </a:rPr>
              <a:t>Cuts </a:t>
            </a:r>
          </a:p>
          <a:p>
            <a:r>
              <a:rPr lang="en-US" sz="1200" b="0" i="0" u="none" strike="noStrike" kern="1200" baseline="0" dirty="0">
                <a:solidFill>
                  <a:schemeClr val="tx1"/>
                </a:solidFill>
                <a:latin typeface="+mn-lt"/>
                <a:ea typeface="+mn-ea"/>
                <a:cs typeface="+mn-cs"/>
              </a:rPr>
              <a:t>Always use knives for their intended purpose only </a:t>
            </a:r>
          </a:p>
          <a:p>
            <a:r>
              <a:rPr lang="en-US" sz="1200" b="0" i="0" u="none" strike="noStrike" kern="1200" baseline="0" dirty="0">
                <a:solidFill>
                  <a:schemeClr val="tx1"/>
                </a:solidFill>
                <a:latin typeface="+mn-lt"/>
                <a:ea typeface="+mn-ea"/>
                <a:cs typeface="+mn-cs"/>
              </a:rPr>
              <a:t>Always cut away from your body </a:t>
            </a:r>
          </a:p>
          <a:p>
            <a:r>
              <a:rPr lang="en-US" sz="1200" b="0" i="0" u="none" strike="noStrike" kern="1200" baseline="0" dirty="0">
                <a:solidFill>
                  <a:schemeClr val="tx1"/>
                </a:solidFill>
                <a:latin typeface="+mn-lt"/>
                <a:ea typeface="+mn-ea"/>
                <a:cs typeface="+mn-cs"/>
              </a:rPr>
              <a:t>Always carry a knife down at your side with the blade tip pointed toward the floor </a:t>
            </a:r>
          </a:p>
          <a:p>
            <a:r>
              <a:rPr lang="en-US" sz="1200" b="0" i="0" u="none" strike="noStrike" kern="1200" baseline="0" dirty="0">
                <a:solidFill>
                  <a:schemeClr val="tx1"/>
                </a:solidFill>
                <a:latin typeface="+mn-lt"/>
                <a:ea typeface="+mn-ea"/>
                <a:cs typeface="+mn-cs"/>
              </a:rPr>
              <a:t>Do not try to grab a falling knife </a:t>
            </a:r>
          </a:p>
          <a:p>
            <a:r>
              <a:rPr lang="en-US" sz="1200" b="0" i="0" u="none" strike="noStrike" kern="1200" baseline="0" dirty="0">
                <a:solidFill>
                  <a:schemeClr val="tx1"/>
                </a:solidFill>
                <a:latin typeface="+mn-lt"/>
                <a:ea typeface="+mn-ea"/>
                <a:cs typeface="+mn-cs"/>
              </a:rPr>
              <a:t>Slips and Falls </a:t>
            </a:r>
          </a:p>
          <a:p>
            <a:r>
              <a:rPr lang="en-US" sz="1200" b="0" i="0" u="none" strike="noStrike" kern="1200" baseline="0" dirty="0">
                <a:solidFill>
                  <a:schemeClr val="tx1"/>
                </a:solidFill>
                <a:latin typeface="+mn-lt"/>
                <a:ea typeface="+mn-ea"/>
                <a:cs typeface="+mn-cs"/>
              </a:rPr>
              <a:t>Walk, never run in the kitchen </a:t>
            </a:r>
          </a:p>
          <a:p>
            <a:r>
              <a:rPr lang="en-US" sz="1200" b="0" i="0" u="none" strike="noStrike" kern="1200" baseline="0" dirty="0">
                <a:solidFill>
                  <a:schemeClr val="tx1"/>
                </a:solidFill>
                <a:latin typeface="+mn-lt"/>
                <a:ea typeface="+mn-ea"/>
                <a:cs typeface="+mn-cs"/>
              </a:rPr>
              <a:t>Wipe up spills immediately </a:t>
            </a:r>
          </a:p>
          <a:p>
            <a:r>
              <a:rPr lang="en-US" sz="1200" b="0" i="0" u="none" strike="noStrike" kern="1200" baseline="0" dirty="0">
                <a:solidFill>
                  <a:schemeClr val="tx1"/>
                </a:solidFill>
                <a:latin typeface="+mn-lt"/>
                <a:ea typeface="+mn-ea"/>
                <a:cs typeface="+mn-cs"/>
              </a:rPr>
              <a:t>Wear slip-resistant shoes </a:t>
            </a:r>
          </a:p>
          <a:p>
            <a:r>
              <a:rPr lang="en-US" sz="1200" b="0" i="0" u="none" strike="noStrike" kern="1200" baseline="0" dirty="0">
                <a:solidFill>
                  <a:schemeClr val="tx1"/>
                </a:solidFill>
                <a:latin typeface="+mn-lt"/>
                <a:ea typeface="+mn-ea"/>
                <a:cs typeface="+mn-cs"/>
              </a:rPr>
              <a:t>Ask for help to move heavy objects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408162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 aware of your surroundings and locate: </a:t>
            </a:r>
          </a:p>
          <a:p>
            <a:r>
              <a:rPr lang="en-US" sz="1200" b="0" i="0" u="none" strike="noStrike" kern="1200" baseline="0" dirty="0">
                <a:solidFill>
                  <a:schemeClr val="tx1"/>
                </a:solidFill>
                <a:latin typeface="+mn-lt"/>
                <a:ea typeface="+mn-ea"/>
                <a:cs typeface="+mn-cs"/>
              </a:rPr>
              <a:t>• any potential dangers </a:t>
            </a:r>
          </a:p>
          <a:p>
            <a:r>
              <a:rPr lang="en-US" sz="1200" b="0" i="0" u="none" strike="noStrike" kern="1200" baseline="0" dirty="0">
                <a:solidFill>
                  <a:schemeClr val="tx1"/>
                </a:solidFill>
                <a:latin typeface="+mn-lt"/>
                <a:ea typeface="+mn-ea"/>
                <a:cs typeface="+mn-cs"/>
              </a:rPr>
              <a:t>• where to exit in case of emergency </a:t>
            </a:r>
          </a:p>
          <a:p>
            <a:r>
              <a:rPr lang="en-US" sz="1200" b="0" i="0" u="none" strike="noStrike" kern="1200" baseline="0" dirty="0">
                <a:solidFill>
                  <a:schemeClr val="tx1"/>
                </a:solidFill>
                <a:latin typeface="+mn-lt"/>
                <a:ea typeface="+mn-ea"/>
                <a:cs typeface="+mn-cs"/>
              </a:rPr>
              <a:t>• the handwashing station </a:t>
            </a:r>
          </a:p>
          <a:p>
            <a:r>
              <a:rPr lang="en-US" sz="1200" b="0" i="0" u="none" strike="noStrike" kern="1200" baseline="0" dirty="0">
                <a:solidFill>
                  <a:schemeClr val="tx1"/>
                </a:solidFill>
                <a:latin typeface="+mn-lt"/>
                <a:ea typeface="+mn-ea"/>
                <a:cs typeface="+mn-cs"/>
              </a:rPr>
              <a:t>• first aid kits in case of a minor accident </a:t>
            </a:r>
          </a:p>
          <a:p>
            <a:r>
              <a:rPr lang="en-US" sz="1200" b="0" i="0" u="none" strike="noStrike" kern="1200" baseline="0" dirty="0">
                <a:solidFill>
                  <a:schemeClr val="tx1"/>
                </a:solidFill>
                <a:latin typeface="+mn-lt"/>
                <a:ea typeface="+mn-ea"/>
                <a:cs typeface="+mn-cs"/>
              </a:rPr>
              <a:t>• the materials safety data sheets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79613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on hyperlinks How to Safety Clean Spills in the Kitchen and Preventing Burns to view short videos. </a:t>
            </a:r>
          </a:p>
          <a:p>
            <a:r>
              <a:rPr lang="en-US" sz="1200" b="1" i="0" u="none" strike="noStrike" kern="1200" baseline="0" dirty="0">
                <a:solidFill>
                  <a:schemeClr val="tx1"/>
                </a:solidFill>
                <a:latin typeface="+mn-lt"/>
                <a:ea typeface="+mn-ea"/>
                <a:cs typeface="+mn-cs"/>
              </a:rPr>
              <a:t>How to Safely Clean Spills in the Kitchen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Within a commercial kitchen one of the most frequent accidents that can occur is slipping on a wet surface. These types of accidents are particularly hazardous because often they can cause back injuries and cause serious lost time. In most cases these injuries are preventable with good safety management of spills. </a:t>
            </a:r>
          </a:p>
          <a:p>
            <a:r>
              <a:rPr lang="en-US" sz="1200" b="0" i="0" u="none" strike="noStrike" kern="1200" baseline="0" dirty="0">
                <a:solidFill>
                  <a:schemeClr val="tx1"/>
                </a:solidFill>
                <a:latin typeface="+mn-lt"/>
                <a:ea typeface="+mn-ea"/>
                <a:cs typeface="+mn-cs"/>
              </a:rPr>
              <a:t>http://youtu.be/ItTmGSEF0UM </a:t>
            </a:r>
          </a:p>
          <a:p>
            <a:r>
              <a:rPr lang="en-US" sz="1200" b="1" i="0" u="none" strike="noStrike" kern="1200" baseline="0" dirty="0">
                <a:solidFill>
                  <a:schemeClr val="tx1"/>
                </a:solidFill>
                <a:latin typeface="+mn-lt"/>
                <a:ea typeface="+mn-ea"/>
                <a:cs typeface="+mn-cs"/>
              </a:rPr>
              <a:t>Preventing Burns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Within a commercial kitchen you will be exposed to high temperatures that could cause injury to you. Always think safety and have a plan. </a:t>
            </a:r>
          </a:p>
          <a:p>
            <a:r>
              <a:rPr lang="en-US" sz="1200" b="0" i="0" u="none" strike="noStrike" kern="1200" baseline="0" dirty="0">
                <a:solidFill>
                  <a:schemeClr val="tx1"/>
                </a:solidFill>
                <a:latin typeface="+mn-lt"/>
                <a:ea typeface="+mn-ea"/>
                <a:cs typeface="+mn-cs"/>
              </a:rPr>
              <a:t>http://youtu.be/5_1T0iLmOck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800854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on the hyperlink How to Use a Fire Extinguisher to view the short video. </a:t>
            </a:r>
          </a:p>
          <a:p>
            <a:r>
              <a:rPr lang="en-US" sz="1200" b="0" i="0" u="none" strike="noStrike" kern="1200" baseline="0" dirty="0">
                <a:solidFill>
                  <a:schemeClr val="tx1"/>
                </a:solidFill>
                <a:latin typeface="+mn-lt"/>
                <a:ea typeface="+mn-ea"/>
                <a:cs typeface="+mn-cs"/>
              </a:rPr>
              <a:t>Accidents happen. Be prepared to fight your own fire by learning how to use a fire extinguisher. </a:t>
            </a:r>
          </a:p>
          <a:p>
            <a:r>
              <a:rPr lang="en-US" sz="1200" b="0" i="0" u="none" strike="noStrike" kern="1200" baseline="0" dirty="0">
                <a:solidFill>
                  <a:schemeClr val="tx1"/>
                </a:solidFill>
                <a:latin typeface="+mn-lt"/>
                <a:ea typeface="+mn-ea"/>
                <a:cs typeface="+mn-cs"/>
              </a:rPr>
              <a:t>http://youtu.be/lUojO1HvC8c </a:t>
            </a:r>
          </a:p>
          <a:p>
            <a:r>
              <a:rPr lang="en-US" sz="1200" b="1" i="0" u="none" strike="noStrike" kern="1200" baseline="0" dirty="0">
                <a:solidFill>
                  <a:schemeClr val="tx1"/>
                </a:solidFill>
                <a:latin typeface="+mn-lt"/>
                <a:ea typeface="+mn-ea"/>
                <a:cs typeface="+mn-cs"/>
              </a:rPr>
              <a:t>You Will Need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Courage </a:t>
            </a:r>
          </a:p>
          <a:p>
            <a:r>
              <a:rPr lang="en-US" sz="1200" b="0" i="0" u="none" strike="noStrike" kern="1200" baseline="0" dirty="0">
                <a:solidFill>
                  <a:schemeClr val="tx1"/>
                </a:solidFill>
                <a:latin typeface="+mn-lt"/>
                <a:ea typeface="+mn-ea"/>
                <a:cs typeface="+mn-cs"/>
              </a:rPr>
              <a:t>Calm </a:t>
            </a:r>
          </a:p>
          <a:p>
            <a:r>
              <a:rPr lang="en-US" sz="1200" b="0" i="0" u="none" strike="noStrike" kern="1200" baseline="0" dirty="0">
                <a:solidFill>
                  <a:schemeClr val="tx1"/>
                </a:solidFill>
                <a:latin typeface="+mn-lt"/>
                <a:ea typeface="+mn-ea"/>
                <a:cs typeface="+mn-cs"/>
              </a:rPr>
              <a:t>Fire extinguisher </a:t>
            </a:r>
          </a:p>
          <a:p>
            <a:r>
              <a:rPr lang="en-US" sz="1200" b="1" i="0" u="none" strike="noStrike" kern="1200" baseline="0" dirty="0">
                <a:solidFill>
                  <a:schemeClr val="tx1"/>
                </a:solidFill>
                <a:latin typeface="+mn-lt"/>
                <a:ea typeface="+mn-ea"/>
                <a:cs typeface="+mn-cs"/>
              </a:rPr>
              <a:t>Step 1: Know how fire extinguishers are classified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Know how fire extinguishers are classified. Class A extinguishers are for common combustibles like paper or wood; Class B are for flammable liquids; and Class C are for electrical fires. </a:t>
            </a:r>
          </a:p>
          <a:p>
            <a:r>
              <a:rPr lang="en-US" sz="1200" b="0" i="0" u="none" strike="noStrike" kern="1200" baseline="0" dirty="0">
                <a:solidFill>
                  <a:schemeClr val="tx1"/>
                </a:solidFill>
                <a:latin typeface="+mn-lt"/>
                <a:ea typeface="+mn-ea"/>
                <a:cs typeface="+mn-cs"/>
              </a:rPr>
              <a:t>The Red Cross recommends ABC classified fire extinguishers for home use. </a:t>
            </a:r>
          </a:p>
          <a:p>
            <a:r>
              <a:rPr lang="en-US" sz="1200" b="1" i="0" u="none" strike="noStrike" kern="1200" baseline="0" dirty="0">
                <a:solidFill>
                  <a:schemeClr val="tx1"/>
                </a:solidFill>
                <a:latin typeface="+mn-lt"/>
                <a:ea typeface="+mn-ea"/>
                <a:cs typeface="+mn-cs"/>
              </a:rPr>
              <a:t>Step 2: Inspect the fire extinguisher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Inspect the fire extinguisher before use. Read instructions and warnings; check that the pressure gauge needle is in the green portion of the gauge; and check for a clogged nozzle, a broken seal, or other damage. </a:t>
            </a:r>
          </a:p>
          <a:p>
            <a:r>
              <a:rPr lang="en-US" sz="1200" b="0" i="0" u="none" strike="noStrike" kern="1200" baseline="0" dirty="0">
                <a:solidFill>
                  <a:schemeClr val="tx1"/>
                </a:solidFill>
                <a:latin typeface="+mn-lt"/>
                <a:ea typeface="+mn-ea"/>
                <a:cs typeface="+mn-cs"/>
              </a:rPr>
              <a:t>A fire extinguisher won’t work if it’s not properly charged. The pressure gauge measures the charge. </a:t>
            </a:r>
          </a:p>
          <a:p>
            <a:r>
              <a:rPr lang="en-US" sz="1200" b="1" i="0" u="none" strike="noStrike" kern="1200" baseline="0" dirty="0">
                <a:solidFill>
                  <a:schemeClr val="tx1"/>
                </a:solidFill>
                <a:latin typeface="+mn-lt"/>
                <a:ea typeface="+mn-ea"/>
                <a:cs typeface="+mn-cs"/>
              </a:rPr>
              <a:t>Step 3: Decide if you'll evacuate or stay and fight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Decide if you’ll evacuate or stay and fight the fire. Consider the size of the fire, the amount of smoke in the room, and whether there is a reliable escape route. </a:t>
            </a:r>
          </a:p>
          <a:p>
            <a:r>
              <a:rPr lang="en-US" sz="1200" b="0" i="0" u="none" strike="noStrike" kern="1200" baseline="0" dirty="0">
                <a:solidFill>
                  <a:schemeClr val="tx1"/>
                </a:solidFill>
                <a:latin typeface="+mn-lt"/>
                <a:ea typeface="+mn-ea"/>
                <a:cs typeface="+mn-cs"/>
              </a:rPr>
              <a:t>Food Safety and Sanitation Guidelines Copyright © Texas Education Agency, 2012. All rights reserved. </a:t>
            </a:r>
          </a:p>
          <a:p>
            <a:r>
              <a:rPr lang="en-US" sz="1200" b="1" i="0" u="none" strike="noStrike" kern="1200" baseline="0" dirty="0">
                <a:solidFill>
                  <a:schemeClr val="tx1"/>
                </a:solidFill>
                <a:latin typeface="+mn-lt"/>
                <a:ea typeface="+mn-ea"/>
                <a:cs typeface="+mn-cs"/>
              </a:rPr>
              <a:t>Step 4: Remember the acronym PASS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Remember the acronym PASS. It stands for Pull, Aim, Squeeze, and Sweep. </a:t>
            </a:r>
          </a:p>
          <a:p>
            <a:r>
              <a:rPr lang="en-US" sz="1200" b="1" i="0" u="none" strike="noStrike" kern="1200" baseline="0" dirty="0">
                <a:solidFill>
                  <a:schemeClr val="tx1"/>
                </a:solidFill>
                <a:latin typeface="+mn-lt"/>
                <a:ea typeface="+mn-ea"/>
                <a:cs typeface="+mn-cs"/>
              </a:rPr>
              <a:t>Step 5: Pull the pin that unlocks the operating handle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Pull the pin or ring that unlocks the fire extinguisher’s operating handle, and aim the extinguisher at the base of the fire. </a:t>
            </a:r>
          </a:p>
          <a:p>
            <a:r>
              <a:rPr lang="en-US" sz="1200" b="0" i="0" u="none" strike="noStrike" kern="1200" baseline="0" dirty="0">
                <a:solidFill>
                  <a:schemeClr val="tx1"/>
                </a:solidFill>
                <a:latin typeface="+mn-lt"/>
                <a:ea typeface="+mn-ea"/>
                <a:cs typeface="+mn-cs"/>
              </a:rPr>
              <a:t>Aim at the fire from 6 to 8 feet away. </a:t>
            </a:r>
          </a:p>
          <a:p>
            <a:r>
              <a:rPr lang="en-US" sz="1200" b="1" i="0" u="none" strike="noStrike" kern="1200" baseline="0" dirty="0">
                <a:solidFill>
                  <a:schemeClr val="tx1"/>
                </a:solidFill>
                <a:latin typeface="+mn-lt"/>
                <a:ea typeface="+mn-ea"/>
                <a:cs typeface="+mn-cs"/>
              </a:rPr>
              <a:t>Step 6: Squeeze extinguisher lever to discharge contents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Squeeze the extinguisher lever to discharge its contents, and sweep the hose back and forth until the extinguisher is empty. </a:t>
            </a:r>
          </a:p>
          <a:p>
            <a:r>
              <a:rPr lang="en-US" sz="1200" b="0" i="0" u="none" strike="noStrike" kern="1200" baseline="0" dirty="0">
                <a:solidFill>
                  <a:schemeClr val="tx1"/>
                </a:solidFill>
                <a:latin typeface="+mn-lt"/>
                <a:ea typeface="+mn-ea"/>
                <a:cs typeface="+mn-cs"/>
              </a:rPr>
              <a:t>Food Network star Alton Brown used a carbon dioxide fire extinguisher, a water cooler bottle, and a tennis racket to make a fruit smoothie on television. </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520275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16775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illness may be mild, lasting just a day or two, or even severe enough to require hospitalization. In some cases it can even result in death.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50192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Pie chart description: Shows the break down of causes of illness by type with the largest number causes by poultry, then leafy greens, beer, dairy, fruits-nuts, vine (tomatoes, cucumbers), pork, finfish, other, eggs, mollusk, grains-beans. </a:t>
            </a:r>
          </a:p>
          <a:p>
            <a:r>
              <a:rPr lang="en-US" sz="1200" b="0" i="0" u="none" strike="noStrike" kern="1200" baseline="0" dirty="0">
                <a:solidFill>
                  <a:schemeClr val="tx1"/>
                </a:solidFill>
                <a:latin typeface="+mn-lt"/>
                <a:ea typeface="+mn-ea"/>
                <a:cs typeface="+mn-cs"/>
              </a:rPr>
              <a:t>Source: </a:t>
            </a:r>
          </a:p>
          <a:p>
            <a:r>
              <a:rPr lang="en-US" sz="1200" b="1" i="0" u="none" strike="noStrike" kern="1200" baseline="0" dirty="0">
                <a:solidFill>
                  <a:schemeClr val="tx1"/>
                </a:solidFill>
                <a:latin typeface="+mn-lt"/>
                <a:ea typeface="+mn-ea"/>
                <a:cs typeface="+mn-cs"/>
              </a:rPr>
              <a:t>CDC Estimates of Foodborne Illness in the United States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http://www.cdc.gov/foodborneburden/cdc-and-food-safety.html#winnable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594256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Bacteria and Viruses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Bacteria and viruses are the most common cause of food poisoning. The symptoms and severity of food poisoning vary, depending on which bacteria or virus has contaminated the food. </a:t>
            </a:r>
          </a:p>
          <a:p>
            <a:r>
              <a:rPr lang="en-US" sz="1200" b="1" i="0" u="none" strike="noStrike" kern="1200" baseline="0" dirty="0">
                <a:solidFill>
                  <a:schemeClr val="tx1"/>
                </a:solidFill>
                <a:latin typeface="+mn-lt"/>
                <a:ea typeface="+mn-ea"/>
                <a:cs typeface="+mn-cs"/>
              </a:rPr>
              <a:t>Parasites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Parasites are organisms that derive nourishment and protection from other living organisms known as hosts. In the United States, the most common foodborne parasites are protozoa, roundworms, and tapeworms. </a:t>
            </a:r>
          </a:p>
          <a:p>
            <a:r>
              <a:rPr lang="en-US" sz="1200" b="1" i="0" u="none" strike="noStrike" kern="1200" baseline="0" dirty="0">
                <a:solidFill>
                  <a:schemeClr val="tx1"/>
                </a:solidFill>
                <a:latin typeface="+mn-lt"/>
                <a:ea typeface="+mn-ea"/>
                <a:cs typeface="+mn-cs"/>
              </a:rPr>
              <a:t>Mold, Toxins, and Contaminants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food poisoning is caused by bacteria, viruses, and parasites rather than toxic substances in the food. But, some cases of food poisoning can be linked to either natural toxins or chemical toxins. </a:t>
            </a:r>
          </a:p>
          <a:p>
            <a:r>
              <a:rPr lang="en-US" sz="1200" b="1" i="0" u="none" strike="noStrike" kern="1200" baseline="0" dirty="0">
                <a:solidFill>
                  <a:schemeClr val="tx1"/>
                </a:solidFill>
                <a:latin typeface="+mn-lt"/>
                <a:ea typeface="+mn-ea"/>
                <a:cs typeface="+mn-cs"/>
              </a:rPr>
              <a:t>Allergens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Food allergy is an abnormal response to a food triggered by your body's immune system. Some foods, such as nuts, milk, eggs, or seafood, can cause allergic reactions in people with food allergies.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53999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on the hyperlink Sanitizing the Kitchen to view the video. </a:t>
            </a:r>
          </a:p>
          <a:p>
            <a:r>
              <a:rPr lang="en-US" sz="1200" b="0" i="0" u="none" strike="noStrike" kern="1200" baseline="0" dirty="0">
                <a:solidFill>
                  <a:schemeClr val="tx1"/>
                </a:solidFill>
                <a:latin typeface="+mn-lt"/>
                <a:ea typeface="+mn-ea"/>
                <a:cs typeface="+mn-cs"/>
              </a:rPr>
              <a:t>All surfaces must be cleaned and rinsed. Such as: </a:t>
            </a:r>
          </a:p>
          <a:p>
            <a:r>
              <a:rPr lang="en-US" sz="1200" b="0" i="0" u="none" strike="noStrike" kern="1200" baseline="0" dirty="0">
                <a:solidFill>
                  <a:schemeClr val="tx1"/>
                </a:solidFill>
                <a:latin typeface="+mn-lt"/>
                <a:ea typeface="+mn-ea"/>
                <a:cs typeface="+mn-cs"/>
              </a:rPr>
              <a:t>•Walls </a:t>
            </a:r>
          </a:p>
          <a:p>
            <a:r>
              <a:rPr lang="en-US" sz="1200" b="0" i="0" u="none" strike="noStrike" kern="1200" baseline="0" dirty="0">
                <a:solidFill>
                  <a:schemeClr val="tx1"/>
                </a:solidFill>
                <a:latin typeface="+mn-lt"/>
                <a:ea typeface="+mn-ea"/>
                <a:cs typeface="+mn-cs"/>
              </a:rPr>
              <a:t>•Storage shelves </a:t>
            </a:r>
          </a:p>
          <a:p>
            <a:r>
              <a:rPr lang="en-US" sz="1200" b="0" i="0" u="none" strike="noStrike" kern="1200" baseline="0" dirty="0">
                <a:solidFill>
                  <a:schemeClr val="tx1"/>
                </a:solidFill>
                <a:latin typeface="+mn-lt"/>
                <a:ea typeface="+mn-ea"/>
                <a:cs typeface="+mn-cs"/>
              </a:rPr>
              <a:t>•Garbage containers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Any surface that touches food must be cleaned and sanitized. Such as: </a:t>
            </a:r>
          </a:p>
          <a:p>
            <a:r>
              <a:rPr lang="en-US" sz="1200" b="0" i="0" u="none" strike="noStrike" kern="1200" baseline="0" dirty="0">
                <a:solidFill>
                  <a:schemeClr val="tx1"/>
                </a:solidFill>
                <a:latin typeface="+mn-lt"/>
                <a:ea typeface="+mn-ea"/>
                <a:cs typeface="+mn-cs"/>
              </a:rPr>
              <a:t>•Knives </a:t>
            </a:r>
          </a:p>
          <a:p>
            <a:r>
              <a:rPr lang="en-US" sz="1200" b="0" i="0" u="none" strike="noStrike" kern="1200" baseline="0" dirty="0">
                <a:solidFill>
                  <a:schemeClr val="tx1"/>
                </a:solidFill>
                <a:latin typeface="+mn-lt"/>
                <a:ea typeface="+mn-ea"/>
                <a:cs typeface="+mn-cs"/>
              </a:rPr>
              <a:t>•Stockpots </a:t>
            </a:r>
          </a:p>
          <a:p>
            <a:r>
              <a:rPr lang="en-US" sz="1200" b="0" i="0" u="none" strike="noStrike" kern="1200" baseline="0" dirty="0">
                <a:solidFill>
                  <a:schemeClr val="tx1"/>
                </a:solidFill>
                <a:latin typeface="+mn-lt"/>
                <a:ea typeface="+mn-ea"/>
                <a:cs typeface="+mn-cs"/>
              </a:rPr>
              <a:t>•Cutting boards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Sanitizing the Kitchen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Consumers can protect themselves by preventing the spread of germs by both cleaning and sanitizing surfaces where food is prepared. This video explains how to make sanitizing solution with ingredients most people already have around the house. </a:t>
            </a:r>
          </a:p>
          <a:p>
            <a:r>
              <a:rPr lang="en-US" sz="1200" b="0" i="0" u="none" strike="noStrike" kern="1200" baseline="0" dirty="0">
                <a:solidFill>
                  <a:schemeClr val="tx1"/>
                </a:solidFill>
                <a:latin typeface="+mn-lt"/>
                <a:ea typeface="+mn-ea"/>
                <a:cs typeface="+mn-cs"/>
              </a:rPr>
              <a:t>http://youtu.be/_9IhS2jv2OM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767344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45795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new workers, adolescents are likely to be inexperienced and unfamiliar with many of the tasks required of them. Yet despite teen workers’ high job injury rates, safety at work is usually one of the last things they worry about. Many of teens’ most positive traits—energy, enthusiasm, and a need for increased challenge and responsibility—can result in their taking on tasks they are not prepared to do safely. They may also be reluctant to ask questions or make demands on their employers. </a:t>
            </a:r>
          </a:p>
          <a:p>
            <a:r>
              <a:rPr lang="en-US" sz="1200" b="0" i="0" u="none" strike="noStrike" kern="1200" baseline="0" dirty="0">
                <a:solidFill>
                  <a:schemeClr val="tx1"/>
                </a:solidFill>
                <a:latin typeface="+mn-lt"/>
                <a:ea typeface="+mn-ea"/>
                <a:cs typeface="+mn-cs"/>
              </a:rPr>
              <a:t>Health and safety education is an important component of injury prevention for working </a:t>
            </a:r>
          </a:p>
          <a:p>
            <a:r>
              <a:rPr lang="en-US" sz="1200" b="0" i="0" u="none" strike="noStrike" kern="1200" baseline="0" dirty="0">
                <a:solidFill>
                  <a:schemeClr val="tx1"/>
                </a:solidFill>
                <a:latin typeface="+mn-lt"/>
                <a:ea typeface="+mn-ea"/>
                <a:cs typeface="+mn-cs"/>
              </a:rPr>
              <a:t>teens. While workplace-specific training is most critical, young people also need the </a:t>
            </a:r>
          </a:p>
          <a:p>
            <a:r>
              <a:rPr lang="en-US" sz="1200" b="0" i="0" u="none" strike="noStrike" kern="1200" baseline="0" dirty="0">
                <a:solidFill>
                  <a:schemeClr val="tx1"/>
                </a:solidFill>
                <a:latin typeface="+mn-lt"/>
                <a:ea typeface="+mn-ea"/>
                <a:cs typeface="+mn-cs"/>
              </a:rPr>
              <a:t>opportunity to learn and practice general health and safety skills that they will carry with </a:t>
            </a:r>
          </a:p>
          <a:p>
            <a:r>
              <a:rPr lang="en-US" sz="1200" b="0" i="0" u="none" strike="noStrike" kern="1200" baseline="0" dirty="0">
                <a:solidFill>
                  <a:schemeClr val="tx1"/>
                </a:solidFill>
                <a:latin typeface="+mn-lt"/>
                <a:ea typeface="+mn-ea"/>
                <a:cs typeface="+mn-cs"/>
              </a:rPr>
              <a:t>them from job to job. Teens should be able to recognize hazards in any workplace. They </a:t>
            </a:r>
          </a:p>
          <a:p>
            <a:r>
              <a:rPr lang="en-US" sz="1200" b="0" i="0" u="none" strike="noStrike" kern="1200" baseline="0" dirty="0">
                <a:solidFill>
                  <a:schemeClr val="tx1"/>
                </a:solidFill>
                <a:latin typeface="+mn-lt"/>
                <a:ea typeface="+mn-ea"/>
                <a:cs typeface="+mn-cs"/>
              </a:rPr>
              <a:t>should understand how hazards can be controlled, what to do in an emergency, what rights they have on the job, and how to speak up effectively when problems arise at work. </a:t>
            </a:r>
          </a:p>
          <a:p>
            <a:r>
              <a:rPr lang="en-US" sz="1200" b="0" i="0" u="none" strike="noStrike" kern="1200" baseline="0" dirty="0">
                <a:solidFill>
                  <a:schemeClr val="tx1"/>
                </a:solidFill>
                <a:latin typeface="+mn-lt"/>
                <a:ea typeface="+mn-ea"/>
                <a:cs typeface="+mn-cs"/>
              </a:rPr>
              <a:t>This lesson will cover these areas.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01002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377788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15600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on hyperlink NIOSH </a:t>
            </a:r>
            <a:r>
              <a:rPr lang="en-US" sz="1200" b="0" i="0" u="none" strike="noStrike" kern="1200" baseline="0" dirty="0" err="1">
                <a:solidFill>
                  <a:schemeClr val="tx1"/>
                </a:solidFill>
                <a:latin typeface="+mn-lt"/>
                <a:ea typeface="+mn-ea"/>
                <a:cs typeface="+mn-cs"/>
              </a:rPr>
              <a:t>Youth@Work</a:t>
            </a:r>
            <a:r>
              <a:rPr lang="en-US" sz="1200" b="0" i="0" u="none" strike="noStrike" kern="1200" baseline="0" dirty="0">
                <a:solidFill>
                  <a:schemeClr val="tx1"/>
                </a:solidFill>
                <a:latin typeface="+mn-lt"/>
                <a:ea typeface="+mn-ea"/>
                <a:cs typeface="+mn-cs"/>
              </a:rPr>
              <a:t> Video: Teen Workers: Real Jobs, Real Risks to view video from CDC’s National Institute for Occupational Safety and Health.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29034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81639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Aprons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Should be clean and removed when leaving the food prep areas. </a:t>
            </a:r>
          </a:p>
          <a:p>
            <a:r>
              <a:rPr lang="en-US" sz="1200" b="1" i="0" u="none" strike="noStrike" kern="1200" baseline="0" dirty="0">
                <a:solidFill>
                  <a:schemeClr val="tx1"/>
                </a:solidFill>
                <a:latin typeface="+mn-lt"/>
                <a:ea typeface="+mn-ea"/>
                <a:cs typeface="+mn-cs"/>
              </a:rPr>
              <a:t>Clothes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Should be clean including chef coats and uniforms. </a:t>
            </a:r>
          </a:p>
          <a:p>
            <a:r>
              <a:rPr lang="en-US" sz="1200" b="1" i="0" u="none" strike="noStrike" kern="1200" baseline="0" dirty="0">
                <a:solidFill>
                  <a:schemeClr val="tx1"/>
                </a:solidFill>
                <a:latin typeface="+mn-lt"/>
                <a:ea typeface="+mn-ea"/>
                <a:cs typeface="+mn-cs"/>
              </a:rPr>
              <a:t>Hair restraint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Always wear a clean hat or other hair covering while prepping food, working in food prep areas, and the dishwashing area. </a:t>
            </a:r>
          </a:p>
          <a:p>
            <a:r>
              <a:rPr lang="en-US" sz="1200" b="0" i="0" u="none" strike="noStrike" kern="1200" baseline="0" dirty="0">
                <a:solidFill>
                  <a:schemeClr val="tx1"/>
                </a:solidFill>
                <a:latin typeface="+mn-lt"/>
                <a:ea typeface="+mn-ea"/>
                <a:cs typeface="+mn-cs"/>
              </a:rPr>
              <a:t>Bobby pins may be provided to keep “bangs” from dangling over food prep areas. </a:t>
            </a:r>
          </a:p>
          <a:p>
            <a:r>
              <a:rPr lang="en-US" sz="1200" b="1" i="0" u="none" strike="noStrike" kern="1200" baseline="0" dirty="0">
                <a:solidFill>
                  <a:schemeClr val="tx1"/>
                </a:solidFill>
                <a:latin typeface="+mn-lt"/>
                <a:ea typeface="+mn-ea"/>
                <a:cs typeface="+mn-cs"/>
              </a:rPr>
              <a:t>Shoes (slip resistant)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Slip resistant shoes are recommended by the Office of Occupational Safety to prevent slips and falls. </a:t>
            </a:r>
          </a:p>
          <a:p>
            <a:r>
              <a:rPr lang="en-US" sz="1200" b="1" i="0" u="none" strike="noStrike" kern="1200" baseline="0" dirty="0">
                <a:solidFill>
                  <a:schemeClr val="tx1"/>
                </a:solidFill>
                <a:latin typeface="+mn-lt"/>
                <a:ea typeface="+mn-ea"/>
                <a:cs typeface="+mn-cs"/>
              </a:rPr>
              <a:t>Fingernails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Keep fingernails short and clean. </a:t>
            </a:r>
          </a:p>
          <a:p>
            <a:r>
              <a:rPr lang="en-US" sz="1200" b="0" i="0" u="none" strike="noStrike" kern="1200" baseline="0" dirty="0">
                <a:solidFill>
                  <a:schemeClr val="tx1"/>
                </a:solidFill>
                <a:latin typeface="+mn-lt"/>
                <a:ea typeface="+mn-ea"/>
                <a:cs typeface="+mn-cs"/>
              </a:rPr>
              <a:t>Do not wear false fingernails or nail polish. </a:t>
            </a:r>
          </a:p>
          <a:p>
            <a:r>
              <a:rPr lang="en-US" sz="1200" b="0" i="0" u="none" strike="noStrike" kern="1200" baseline="0" dirty="0">
                <a:solidFill>
                  <a:schemeClr val="tx1"/>
                </a:solidFill>
                <a:latin typeface="+mn-lt"/>
                <a:ea typeface="+mn-ea"/>
                <a:cs typeface="+mn-cs"/>
              </a:rPr>
              <a:t>Fingernail polish remover may be provided to keep nails clear. </a:t>
            </a:r>
          </a:p>
          <a:p>
            <a:r>
              <a:rPr lang="en-US" sz="1200" b="1" i="0" u="none" strike="noStrike" kern="1200" baseline="0" dirty="0">
                <a:solidFill>
                  <a:schemeClr val="tx1"/>
                </a:solidFill>
                <a:latin typeface="+mn-lt"/>
                <a:ea typeface="+mn-ea"/>
                <a:cs typeface="+mn-cs"/>
              </a:rPr>
              <a:t>Jewelry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Remove all jewelry from hands and arms including watches, dangling earrings, bracelets and rings except for a plain metal band.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01882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Only a handwashing sink should be used for washing hands in a food establishment. </a:t>
            </a:r>
          </a:p>
          <a:p>
            <a:r>
              <a:rPr lang="en-US" sz="1200" b="0" i="0" u="none" strike="noStrike" kern="1200" baseline="0" dirty="0">
                <a:solidFill>
                  <a:schemeClr val="tx1"/>
                </a:solidFill>
                <a:latin typeface="+mn-lt"/>
                <a:ea typeface="+mn-ea"/>
                <a:cs typeface="+mn-cs"/>
              </a:rPr>
              <a:t>Refer to the TFER Hand Wash Poster from the Texas Department of State Health Services for the correct procedure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12989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Remind students that hand antiseptics should never be used instead of washing hands.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0631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to Wash Your Hands </a:t>
            </a:r>
          </a:p>
          <a:p>
            <a:r>
              <a:rPr lang="en-US" sz="1200" b="0" i="0" u="none" strike="noStrike" kern="1200" baseline="0" dirty="0">
                <a:solidFill>
                  <a:schemeClr val="tx1"/>
                </a:solidFill>
                <a:latin typeface="+mn-lt"/>
                <a:ea typeface="+mn-ea"/>
                <a:cs typeface="+mn-cs"/>
              </a:rPr>
              <a:t>• Wet hands and arms </a:t>
            </a:r>
          </a:p>
          <a:p>
            <a:r>
              <a:rPr lang="en-US" sz="1200" b="0" i="0" u="none" strike="noStrike" kern="1200" baseline="0" dirty="0">
                <a:solidFill>
                  <a:schemeClr val="tx1"/>
                </a:solidFill>
                <a:latin typeface="+mn-lt"/>
                <a:ea typeface="+mn-ea"/>
                <a:cs typeface="+mn-cs"/>
              </a:rPr>
              <a:t>• use running water as hot as you can comfortably stand </a:t>
            </a:r>
          </a:p>
          <a:p>
            <a:r>
              <a:rPr lang="en-US" sz="1200" b="0" i="0" u="none" strike="noStrike" kern="1200" baseline="0" dirty="0">
                <a:solidFill>
                  <a:schemeClr val="tx1"/>
                </a:solidFill>
                <a:latin typeface="+mn-lt"/>
                <a:ea typeface="+mn-ea"/>
                <a:cs typeface="+mn-cs"/>
              </a:rPr>
              <a:t>• Apply soap </a:t>
            </a:r>
          </a:p>
          <a:p>
            <a:r>
              <a:rPr lang="en-US" sz="1200" b="0" i="0" u="none" strike="noStrike" kern="1200" baseline="0" dirty="0">
                <a:solidFill>
                  <a:schemeClr val="tx1"/>
                </a:solidFill>
                <a:latin typeface="+mn-lt"/>
                <a:ea typeface="+mn-ea"/>
                <a:cs typeface="+mn-cs"/>
              </a:rPr>
              <a:t>• Apply enough to build up a good lather </a:t>
            </a:r>
          </a:p>
          <a:p>
            <a:r>
              <a:rPr lang="en-US" sz="1200" b="0" i="0" u="none" strike="noStrike" kern="1200" baseline="0" dirty="0">
                <a:solidFill>
                  <a:schemeClr val="tx1"/>
                </a:solidFill>
                <a:latin typeface="+mn-lt"/>
                <a:ea typeface="+mn-ea"/>
                <a:cs typeface="+mn-cs"/>
              </a:rPr>
              <a:t>• Scrub hands and arms vigorously </a:t>
            </a:r>
          </a:p>
          <a:p>
            <a:r>
              <a:rPr lang="en-US" sz="1200" b="0" i="0" u="none" strike="noStrike" kern="1200" baseline="0" dirty="0">
                <a:solidFill>
                  <a:schemeClr val="tx1"/>
                </a:solidFill>
                <a:latin typeface="+mn-lt"/>
                <a:ea typeface="+mn-ea"/>
                <a:cs typeface="+mn-cs"/>
              </a:rPr>
              <a:t>• Scrub them for 10 to 15 seconds </a:t>
            </a:r>
          </a:p>
          <a:p>
            <a:r>
              <a:rPr lang="en-US" sz="1200" b="0" i="0" u="none" strike="noStrike" kern="1200" baseline="0" dirty="0">
                <a:solidFill>
                  <a:schemeClr val="tx1"/>
                </a:solidFill>
                <a:latin typeface="+mn-lt"/>
                <a:ea typeface="+mn-ea"/>
                <a:cs typeface="+mn-cs"/>
              </a:rPr>
              <a:t>• Clean under fingernails and between fingers </a:t>
            </a:r>
          </a:p>
          <a:p>
            <a:r>
              <a:rPr lang="en-US" sz="1200" b="0" i="0" u="none" strike="noStrike" kern="1200" baseline="0" dirty="0">
                <a:solidFill>
                  <a:schemeClr val="tx1"/>
                </a:solidFill>
                <a:latin typeface="+mn-lt"/>
                <a:ea typeface="+mn-ea"/>
                <a:cs typeface="+mn-cs"/>
              </a:rPr>
              <a:t>• Rinse hands and arms thoroughly </a:t>
            </a:r>
          </a:p>
          <a:p>
            <a:r>
              <a:rPr lang="en-US" sz="1200" b="0" i="0" u="none" strike="noStrike" kern="1200" baseline="0" dirty="0">
                <a:solidFill>
                  <a:schemeClr val="tx1"/>
                </a:solidFill>
                <a:latin typeface="+mn-lt"/>
                <a:ea typeface="+mn-ea"/>
                <a:cs typeface="+mn-cs"/>
              </a:rPr>
              <a:t>• Use running water </a:t>
            </a:r>
          </a:p>
          <a:p>
            <a:r>
              <a:rPr lang="en-US" sz="1200" b="0" i="0" u="none" strike="noStrike" kern="1200" baseline="0" dirty="0">
                <a:solidFill>
                  <a:schemeClr val="tx1"/>
                </a:solidFill>
                <a:latin typeface="+mn-lt"/>
                <a:ea typeface="+mn-ea"/>
                <a:cs typeface="+mn-cs"/>
              </a:rPr>
              <a:t>• Dry hands and arms </a:t>
            </a:r>
          </a:p>
          <a:p>
            <a:r>
              <a:rPr lang="en-US" sz="1200" b="0" i="0" u="none" strike="noStrike" kern="1200" baseline="0" dirty="0">
                <a:solidFill>
                  <a:schemeClr val="tx1"/>
                </a:solidFill>
                <a:latin typeface="+mn-lt"/>
                <a:ea typeface="+mn-ea"/>
                <a:cs typeface="+mn-cs"/>
              </a:rPr>
              <a:t>• Do NOT use your apron or any part of your uniform </a:t>
            </a:r>
          </a:p>
          <a:p>
            <a:r>
              <a:rPr lang="en-US" sz="1200" b="0" i="0" u="none" strike="noStrike" kern="1200" baseline="0" dirty="0">
                <a:solidFill>
                  <a:schemeClr val="tx1"/>
                </a:solidFill>
                <a:latin typeface="+mn-lt"/>
                <a:ea typeface="+mn-ea"/>
                <a:cs typeface="+mn-cs"/>
              </a:rPr>
              <a:t>• Use a single-use paper towel or hand dryer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CDC – Centers for Disease Control and Prevention </a:t>
            </a:r>
          </a:p>
          <a:p>
            <a:r>
              <a:rPr lang="en-US" sz="1200" b="0" i="0" u="none" strike="noStrike" kern="1200" baseline="0" dirty="0">
                <a:solidFill>
                  <a:schemeClr val="tx1"/>
                </a:solidFill>
                <a:latin typeface="+mn-lt"/>
                <a:ea typeface="+mn-ea"/>
                <a:cs typeface="+mn-cs"/>
              </a:rPr>
              <a:t>Put Your Hands Together </a:t>
            </a:r>
          </a:p>
          <a:p>
            <a:r>
              <a:rPr lang="en-US" sz="1200" b="0" i="0" u="none" strike="noStrike" kern="1200" baseline="0" dirty="0">
                <a:solidFill>
                  <a:schemeClr val="tx1"/>
                </a:solidFill>
                <a:latin typeface="+mn-lt"/>
                <a:ea typeface="+mn-ea"/>
                <a:cs typeface="+mn-cs"/>
              </a:rPr>
              <a:t>http://www.cdc.gov/cdctv/handstogether/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41815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68406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z-KZGO65D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ItTmGSEF0UM&amp;feature=youtu.b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youtube.com/watch?v=5_1T0iLmOck&amp;feature=youtu.b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lUojO1HvC8c&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_9IhS2jv2OM&amp;feature=youtu.b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cdc.gov/niosh/"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iosh/talkingsafety/video.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Food Safety and Sanitation Guidelines</a:t>
            </a:r>
          </a:p>
        </p:txBody>
      </p:sp>
      <p:sp>
        <p:nvSpPr>
          <p:cNvPr id="2" name="Rectangle 1">
            <a:extLst>
              <a:ext uri="{FF2B5EF4-FFF2-40B4-BE49-F238E27FC236}">
                <a16:creationId xmlns:a16="http://schemas.microsoft.com/office/drawing/2014/main" id="{68684F04-D6AB-4A14-9DA7-4D74461A553C}"/>
              </a:ext>
            </a:extLst>
          </p:cNvPr>
          <p:cNvSpPr/>
          <p:nvPr/>
        </p:nvSpPr>
        <p:spPr>
          <a:xfrm>
            <a:off x="4622800" y="4345355"/>
            <a:ext cx="7315200" cy="769441"/>
          </a:xfrm>
          <a:prstGeom prst="rect">
            <a:avLst/>
          </a:prstGeom>
        </p:spPr>
        <p:txBody>
          <a:bodyPr wrap="square">
            <a:spAutoFit/>
          </a:bodyPr>
          <a:lstStyle/>
          <a:p>
            <a:r>
              <a:rPr lang="en-US" sz="4400" dirty="0">
                <a:solidFill>
                  <a:schemeClr val="accent2">
                    <a:lumMod val="60000"/>
                    <a:lumOff val="40000"/>
                  </a:schemeClr>
                </a:solidFill>
                <a:latin typeface="Open Sans"/>
              </a:rPr>
              <a:t>Practicum in Culinary Arts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Commercial Kitchen Safety </a:t>
            </a:r>
          </a:p>
        </p:txBody>
      </p:sp>
      <p:pic>
        <p:nvPicPr>
          <p:cNvPr id="4" name="Picture 3">
            <a:extLst>
              <a:ext uri="{FF2B5EF4-FFF2-40B4-BE49-F238E27FC236}">
                <a16:creationId xmlns:a16="http://schemas.microsoft.com/office/drawing/2014/main" id="{20C53A53-4ECB-4964-9C6B-A9D7297E799F}"/>
              </a:ext>
            </a:extLst>
          </p:cNvPr>
          <p:cNvPicPr>
            <a:picLocks noChangeAspect="1"/>
          </p:cNvPicPr>
          <p:nvPr/>
        </p:nvPicPr>
        <p:blipFill>
          <a:blip r:embed="rId3"/>
          <a:stretch>
            <a:fillRect/>
          </a:stretch>
        </p:blipFill>
        <p:spPr>
          <a:xfrm>
            <a:off x="4920337" y="2215880"/>
            <a:ext cx="2351325" cy="3300000"/>
          </a:xfrm>
          <a:prstGeom prst="rect">
            <a:avLst/>
          </a:prstGeom>
        </p:spPr>
      </p:pic>
    </p:spTree>
    <p:extLst>
      <p:ext uri="{BB962C8B-B14F-4D97-AF65-F5344CB8AC3E}">
        <p14:creationId xmlns:p14="http://schemas.microsoft.com/office/powerpoint/2010/main" val="120086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Commercial Kitchen Hazards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Burns and Scalds</a:t>
            </a:r>
          </a:p>
          <a:p>
            <a:pPr lvl="1"/>
            <a:r>
              <a:rPr lang="en-US" dirty="0"/>
              <a:t>Cuts</a:t>
            </a:r>
          </a:p>
          <a:p>
            <a:pPr lvl="1"/>
            <a:r>
              <a:rPr lang="en-US" dirty="0"/>
              <a:t>Slips and falls</a:t>
            </a:r>
          </a:p>
          <a:p>
            <a:pPr lvl="1"/>
            <a:r>
              <a:rPr lang="en-US" dirty="0">
                <a:hlinkClick r:id="rId3"/>
              </a:rPr>
              <a:t>General Kitchen Safety</a:t>
            </a:r>
            <a:endParaRPr lang="en-US" dirty="0"/>
          </a:p>
        </p:txBody>
      </p:sp>
    </p:spTree>
    <p:extLst>
      <p:ext uri="{BB962C8B-B14F-4D97-AF65-F5344CB8AC3E}">
        <p14:creationId xmlns:p14="http://schemas.microsoft.com/office/powerpoint/2010/main" val="4035227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Safety Guidelines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 sure to locate:</a:t>
            </a:r>
          </a:p>
          <a:p>
            <a:pPr lvl="2"/>
            <a:r>
              <a:rPr lang="en-US" sz="2400" dirty="0"/>
              <a:t>Potential dangers</a:t>
            </a:r>
          </a:p>
          <a:p>
            <a:pPr lvl="2"/>
            <a:r>
              <a:rPr lang="en-US" sz="2400" dirty="0"/>
              <a:t>Emergency exits and routes</a:t>
            </a:r>
          </a:p>
          <a:p>
            <a:pPr lvl="2"/>
            <a:r>
              <a:rPr lang="en-US" sz="2400" dirty="0"/>
              <a:t>Handwashing stations</a:t>
            </a:r>
          </a:p>
          <a:p>
            <a:pPr lvl="2"/>
            <a:r>
              <a:rPr lang="en-US" sz="2400" dirty="0"/>
              <a:t>First aid kits</a:t>
            </a:r>
          </a:p>
          <a:p>
            <a:pPr lvl="2"/>
            <a:r>
              <a:rPr lang="en-US" sz="2400" dirty="0"/>
              <a:t>MSDS information</a:t>
            </a:r>
          </a:p>
        </p:txBody>
      </p:sp>
      <p:pic>
        <p:nvPicPr>
          <p:cNvPr id="4" name="Picture 3">
            <a:extLst>
              <a:ext uri="{FF2B5EF4-FFF2-40B4-BE49-F238E27FC236}">
                <a16:creationId xmlns:a16="http://schemas.microsoft.com/office/drawing/2014/main" id="{8264B240-5A40-492F-8728-CADA6E77B8D2}"/>
              </a:ext>
            </a:extLst>
          </p:cNvPr>
          <p:cNvPicPr>
            <a:picLocks noChangeAspect="1"/>
          </p:cNvPicPr>
          <p:nvPr/>
        </p:nvPicPr>
        <p:blipFill>
          <a:blip r:embed="rId3"/>
          <a:stretch>
            <a:fillRect/>
          </a:stretch>
        </p:blipFill>
        <p:spPr>
          <a:xfrm>
            <a:off x="7008195" y="3083580"/>
            <a:ext cx="3296250" cy="2354000"/>
          </a:xfrm>
          <a:prstGeom prst="rect">
            <a:avLst/>
          </a:prstGeom>
        </p:spPr>
      </p:pic>
    </p:spTree>
    <p:extLst>
      <p:ext uri="{BB962C8B-B14F-4D97-AF65-F5344CB8AC3E}">
        <p14:creationId xmlns:p14="http://schemas.microsoft.com/office/powerpoint/2010/main" val="369346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Commercial Kitchen Safety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How to Safely Clean Spills in the Kitchen</a:t>
            </a:r>
            <a:endParaRPr lang="en-US" dirty="0"/>
          </a:p>
          <a:p>
            <a:pPr lvl="1"/>
            <a:r>
              <a:rPr lang="en-US" dirty="0">
                <a:hlinkClick r:id="rId4"/>
              </a:rPr>
              <a:t>Preventing Burns</a:t>
            </a:r>
            <a:endParaRPr lang="en-US" dirty="0"/>
          </a:p>
        </p:txBody>
      </p:sp>
    </p:spTree>
    <p:extLst>
      <p:ext uri="{BB962C8B-B14F-4D97-AF65-F5344CB8AC3E}">
        <p14:creationId xmlns:p14="http://schemas.microsoft.com/office/powerpoint/2010/main" val="4282551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Fire Extinguisher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How to Use a Fire Extinguisher</a:t>
            </a:r>
            <a:endParaRPr lang="en-US" dirty="0"/>
          </a:p>
          <a:p>
            <a:pPr lvl="2"/>
            <a:r>
              <a:rPr lang="en-US" sz="2400" dirty="0"/>
              <a:t>Know how fire extinguishers are classified</a:t>
            </a:r>
          </a:p>
          <a:p>
            <a:pPr lvl="2"/>
            <a:r>
              <a:rPr lang="en-US" sz="2400" dirty="0"/>
              <a:t>Inspect the fire extinguisher</a:t>
            </a:r>
          </a:p>
          <a:p>
            <a:pPr lvl="2"/>
            <a:r>
              <a:rPr lang="en-US" sz="2400" dirty="0"/>
              <a:t>Decide if you will evacuate or stay and fight</a:t>
            </a:r>
          </a:p>
          <a:p>
            <a:pPr lvl="2"/>
            <a:r>
              <a:rPr lang="en-US" sz="2400" dirty="0"/>
              <a:t>Remember the acronym PASS</a:t>
            </a:r>
          </a:p>
          <a:p>
            <a:pPr lvl="3"/>
            <a:r>
              <a:rPr lang="en-US" sz="2200" dirty="0"/>
              <a:t>Pull the pin</a:t>
            </a:r>
          </a:p>
          <a:p>
            <a:pPr lvl="3"/>
            <a:r>
              <a:rPr lang="en-US" sz="2200" dirty="0"/>
              <a:t>Aim at the base of the fire</a:t>
            </a:r>
          </a:p>
          <a:p>
            <a:pPr lvl="3"/>
            <a:r>
              <a:rPr lang="en-US" sz="2200" dirty="0"/>
              <a:t>Squeeze the lever</a:t>
            </a:r>
          </a:p>
          <a:p>
            <a:pPr lvl="3"/>
            <a:r>
              <a:rPr lang="en-US" sz="2200" dirty="0"/>
              <a:t>Sweep back and forth</a:t>
            </a:r>
          </a:p>
        </p:txBody>
      </p:sp>
    </p:spTree>
    <p:extLst>
      <p:ext uri="{BB962C8B-B14F-4D97-AF65-F5344CB8AC3E}">
        <p14:creationId xmlns:p14="http://schemas.microsoft.com/office/powerpoint/2010/main" val="231466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Food Safety </a:t>
            </a:r>
          </a:p>
        </p:txBody>
      </p:sp>
      <p:pic>
        <p:nvPicPr>
          <p:cNvPr id="4" name="Picture 3">
            <a:extLst>
              <a:ext uri="{FF2B5EF4-FFF2-40B4-BE49-F238E27FC236}">
                <a16:creationId xmlns:a16="http://schemas.microsoft.com/office/drawing/2014/main" id="{34FA5A57-6F5A-40A8-8253-575C27C8CF1B}"/>
              </a:ext>
            </a:extLst>
          </p:cNvPr>
          <p:cNvPicPr>
            <a:picLocks noChangeAspect="1"/>
          </p:cNvPicPr>
          <p:nvPr/>
        </p:nvPicPr>
        <p:blipFill>
          <a:blip r:embed="rId3"/>
          <a:stretch>
            <a:fillRect/>
          </a:stretch>
        </p:blipFill>
        <p:spPr>
          <a:xfrm>
            <a:off x="4182612" y="2254444"/>
            <a:ext cx="4219708" cy="2811645"/>
          </a:xfrm>
          <a:prstGeom prst="rect">
            <a:avLst/>
          </a:prstGeom>
        </p:spPr>
      </p:pic>
    </p:spTree>
    <p:extLst>
      <p:ext uri="{BB962C8B-B14F-4D97-AF65-F5344CB8AC3E}">
        <p14:creationId xmlns:p14="http://schemas.microsoft.com/office/powerpoint/2010/main" val="131828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Foodborne Illness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Each year, 1 in 6 Americans (or 48 million people) gets sick from and 3,000 die of foodborne diseases</a:t>
            </a:r>
          </a:p>
          <a:p>
            <a:pPr lvl="1"/>
            <a:r>
              <a:rPr lang="en-US" dirty="0"/>
              <a:t>Reducing foodborne illness by just 10% would keep 5 million Americans from getting sick each year</a:t>
            </a:r>
          </a:p>
        </p:txBody>
      </p:sp>
    </p:spTree>
    <p:extLst>
      <p:ext uri="{BB962C8B-B14F-4D97-AF65-F5344CB8AC3E}">
        <p14:creationId xmlns:p14="http://schemas.microsoft.com/office/powerpoint/2010/main" val="326801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Causes of Illness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Causes of illness in 1,565 outbreaks of single food commodities, 2003-2008</a:t>
            </a:r>
          </a:p>
        </p:txBody>
      </p:sp>
      <p:pic>
        <p:nvPicPr>
          <p:cNvPr id="4" name="Picture 3">
            <a:extLst>
              <a:ext uri="{FF2B5EF4-FFF2-40B4-BE49-F238E27FC236}">
                <a16:creationId xmlns:a16="http://schemas.microsoft.com/office/drawing/2014/main" id="{A3A03EB9-21A5-4957-862D-3AD72FA3ED22}"/>
              </a:ext>
            </a:extLst>
          </p:cNvPr>
          <p:cNvPicPr>
            <a:picLocks noChangeAspect="1"/>
          </p:cNvPicPr>
          <p:nvPr/>
        </p:nvPicPr>
        <p:blipFill>
          <a:blip r:embed="rId3"/>
          <a:stretch>
            <a:fillRect/>
          </a:stretch>
        </p:blipFill>
        <p:spPr>
          <a:xfrm>
            <a:off x="3525520" y="2131183"/>
            <a:ext cx="4250188" cy="4160466"/>
          </a:xfrm>
          <a:prstGeom prst="rect">
            <a:avLst/>
          </a:prstGeom>
        </p:spPr>
      </p:pic>
    </p:spTree>
    <p:extLst>
      <p:ext uri="{BB962C8B-B14F-4D97-AF65-F5344CB8AC3E}">
        <p14:creationId xmlns:p14="http://schemas.microsoft.com/office/powerpoint/2010/main" val="316329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Causes of Food Poisoning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Bacteria and Viruses</a:t>
            </a:r>
          </a:p>
          <a:p>
            <a:pPr lvl="1"/>
            <a:r>
              <a:rPr lang="en-US" dirty="0"/>
              <a:t>Parasites</a:t>
            </a:r>
          </a:p>
          <a:p>
            <a:pPr lvl="1"/>
            <a:r>
              <a:rPr lang="en-US" dirty="0"/>
              <a:t>Mold, Toxins, and Contaminants</a:t>
            </a:r>
          </a:p>
          <a:p>
            <a:pPr lvl="1"/>
            <a:r>
              <a:rPr lang="en-US" dirty="0"/>
              <a:t>Allergens</a:t>
            </a:r>
          </a:p>
        </p:txBody>
      </p:sp>
      <p:pic>
        <p:nvPicPr>
          <p:cNvPr id="4" name="Picture 3">
            <a:extLst>
              <a:ext uri="{FF2B5EF4-FFF2-40B4-BE49-F238E27FC236}">
                <a16:creationId xmlns:a16="http://schemas.microsoft.com/office/drawing/2014/main" id="{2D582A19-BD77-46D6-B714-F06A7B710C39}"/>
              </a:ext>
            </a:extLst>
          </p:cNvPr>
          <p:cNvPicPr>
            <a:picLocks noChangeAspect="1"/>
          </p:cNvPicPr>
          <p:nvPr/>
        </p:nvPicPr>
        <p:blipFill>
          <a:blip r:embed="rId3"/>
          <a:stretch>
            <a:fillRect/>
          </a:stretch>
        </p:blipFill>
        <p:spPr>
          <a:xfrm>
            <a:off x="7086532" y="2831050"/>
            <a:ext cx="2834775" cy="2821500"/>
          </a:xfrm>
          <a:prstGeom prst="rect">
            <a:avLst/>
          </a:prstGeom>
        </p:spPr>
      </p:pic>
    </p:spTree>
    <p:extLst>
      <p:ext uri="{BB962C8B-B14F-4D97-AF65-F5344CB8AC3E}">
        <p14:creationId xmlns:p14="http://schemas.microsoft.com/office/powerpoint/2010/main" val="332817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dirty="0"/>
              <a:t>Cleaning and Sanitizing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Prevents the spread of pathogens to food</a:t>
            </a:r>
          </a:p>
          <a:p>
            <a:pPr lvl="1"/>
            <a:r>
              <a:rPr lang="en-US" dirty="0"/>
              <a:t>Cleaning removes food and dirt from surface</a:t>
            </a:r>
          </a:p>
          <a:p>
            <a:pPr lvl="1"/>
            <a:r>
              <a:rPr lang="en-US" dirty="0"/>
              <a:t>Sanitizing reduces pathogens on a surface to safe levels</a:t>
            </a:r>
          </a:p>
          <a:p>
            <a:pPr lvl="1"/>
            <a:r>
              <a:rPr lang="en-US" dirty="0">
                <a:hlinkClick r:id="rId3"/>
              </a:rPr>
              <a:t>Sanitizing the Kitchen</a:t>
            </a:r>
            <a:endParaRPr lang="en-US" dirty="0"/>
          </a:p>
          <a:p>
            <a:pPr lvl="1"/>
            <a:r>
              <a:rPr lang="en-US" dirty="0"/>
              <a:t>Steps:</a:t>
            </a:r>
          </a:p>
          <a:p>
            <a:pPr lvl="2"/>
            <a:r>
              <a:rPr lang="en-US" sz="2400" dirty="0"/>
              <a:t>1. Clean the surface</a:t>
            </a:r>
          </a:p>
          <a:p>
            <a:pPr lvl="2"/>
            <a:r>
              <a:rPr lang="en-US" sz="2400" dirty="0"/>
              <a:t>2. Rinse the surface</a:t>
            </a:r>
          </a:p>
          <a:p>
            <a:pPr lvl="2"/>
            <a:r>
              <a:rPr lang="en-US" sz="2400" dirty="0"/>
              <a:t>3. Sanitize the surface</a:t>
            </a:r>
          </a:p>
          <a:p>
            <a:pPr lvl="2"/>
            <a:r>
              <a:rPr lang="en-US" sz="2400" dirty="0"/>
              <a:t>4. Allow the surface to air-dry</a:t>
            </a:r>
          </a:p>
        </p:txBody>
      </p:sp>
    </p:spTree>
    <p:extLst>
      <p:ext uri="{BB962C8B-B14F-4D97-AF65-F5344CB8AC3E}">
        <p14:creationId xmlns:p14="http://schemas.microsoft.com/office/powerpoint/2010/main" val="197712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02660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a:t>
            </a:r>
          </a:p>
          <a:p>
            <a:pPr lvl="1"/>
            <a:r>
              <a:rPr lang="en-US" sz="2000" dirty="0"/>
              <a:t>Textbooks:</a:t>
            </a:r>
          </a:p>
          <a:p>
            <a:pPr lvl="2"/>
            <a:r>
              <a:rPr lang="en-US" sz="2000" dirty="0"/>
              <a:t>Culinary essentials. (2010). Woodland Hills, CA: Glencoe/McGraw-Hill.</a:t>
            </a:r>
          </a:p>
          <a:p>
            <a:pPr lvl="2"/>
            <a:r>
              <a:rPr lang="en-US" sz="2000" dirty="0"/>
              <a:t>ServSafe® Manager. 6th. Chicago, IL: National Restaurant Association, 2012. Print.</a:t>
            </a:r>
          </a:p>
          <a:p>
            <a:pPr lvl="2"/>
            <a:r>
              <a:rPr lang="en-US" sz="2000" dirty="0"/>
              <a:t>ServSafe Starters Employee Guide™, 5th. Chicago, IL: National Restaurant Association, 2010. Print.</a:t>
            </a:r>
          </a:p>
          <a:p>
            <a:pPr lvl="1"/>
            <a:r>
              <a:rPr lang="en-US" sz="2000" dirty="0"/>
              <a:t>Websites:</a:t>
            </a:r>
          </a:p>
          <a:p>
            <a:pPr lvl="2"/>
            <a:r>
              <a:rPr lang="en-US" sz="2000" dirty="0"/>
              <a:t>National Institute of Occupational Safety and Health (NIOSH) – NIOSH is the federal agency responsible for conduction research and making recommendations for the prevention of work-related injury and illness. This agency is part of the Centers for Disease Control and Prevention.</a:t>
            </a:r>
            <a:br>
              <a:rPr lang="en-US" sz="2000" dirty="0"/>
            </a:br>
            <a:r>
              <a:rPr lang="en-US" sz="2000" dirty="0">
                <a:hlinkClick r:id="rId3"/>
              </a:rPr>
              <a:t>http://www.cdc.gov/niosh/</a:t>
            </a:r>
            <a:endParaRPr lang="en-US" sz="2000" dirty="0"/>
          </a:p>
        </p:txBody>
      </p:sp>
    </p:spTree>
    <p:extLst>
      <p:ext uri="{BB962C8B-B14F-4D97-AF65-F5344CB8AC3E}">
        <p14:creationId xmlns:p14="http://schemas.microsoft.com/office/powerpoint/2010/main" val="477097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General Kitchen Safety The commercial kitchen is a busy environment that is full of many potential dangers that are both obvious and, in some cases, less obvious to the untrained person. When working in this environment, one must be aware of these potential hazards and how to avoid them.</a:t>
            </a:r>
            <a:br>
              <a:rPr lang="en-US" sz="2000" dirty="0"/>
            </a:br>
            <a:r>
              <a:rPr lang="en-US" sz="2000" dirty="0"/>
              <a:t>http://youtu.be/kz-KZGO65DA</a:t>
            </a:r>
          </a:p>
          <a:p>
            <a:pPr lvl="2"/>
            <a:r>
              <a:rPr lang="en-US" sz="2000" dirty="0"/>
              <a:t>How to Safely Clean Spills in the Kitchen</a:t>
            </a:r>
            <a:br>
              <a:rPr lang="en-US" sz="2000" dirty="0"/>
            </a:br>
            <a:r>
              <a:rPr lang="en-US" sz="2000" dirty="0"/>
              <a:t>Within a commercial kitchen one of the most frequent accidents that can occur is slipping on a wet surface. These types of accidents are particularly hazardous because often they can cause back injuries and cause serious lost time. In most cases these injuries are preventable with good safety management of spills.</a:t>
            </a:r>
            <a:br>
              <a:rPr lang="en-US" sz="2000" dirty="0"/>
            </a:br>
            <a:r>
              <a:rPr lang="en-US" sz="2000" dirty="0"/>
              <a:t>http://youtu.be/ItTmGSEF0UM</a:t>
            </a:r>
          </a:p>
          <a:p>
            <a:pPr lvl="2"/>
            <a:r>
              <a:rPr lang="en-US" sz="2000" dirty="0"/>
              <a:t>How to Use a Fire Extinguisher</a:t>
            </a:r>
            <a:br>
              <a:rPr lang="en-US" sz="2000" dirty="0"/>
            </a:br>
            <a:r>
              <a:rPr lang="en-US" sz="2000" dirty="0"/>
              <a:t>Accidents happen. Be prepared to fight your own fire by learning how to use a fire extinguisher.</a:t>
            </a:r>
            <a:br>
              <a:rPr lang="en-US" sz="2000" dirty="0"/>
            </a:br>
            <a:r>
              <a:rPr lang="en-US" sz="2000" dirty="0"/>
              <a:t>http://youtu.be/lUojO1HvC8c</a:t>
            </a:r>
          </a:p>
        </p:txBody>
      </p:sp>
    </p:spTree>
    <p:extLst>
      <p:ext uri="{BB962C8B-B14F-4D97-AF65-F5344CB8AC3E}">
        <p14:creationId xmlns:p14="http://schemas.microsoft.com/office/powerpoint/2010/main" val="1012142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Preventing Burns</a:t>
            </a:r>
            <a:br>
              <a:rPr lang="en-US" sz="2000" dirty="0"/>
            </a:br>
            <a:r>
              <a:rPr lang="en-US" sz="2000" dirty="0"/>
              <a:t>Within a commercial kitchen you will be exposed to high temperatures that could cause injury to you. Always think safety and have a plan.</a:t>
            </a:r>
            <a:br>
              <a:rPr lang="en-US" sz="2000" dirty="0"/>
            </a:br>
            <a:r>
              <a:rPr lang="en-US" sz="2000" dirty="0"/>
              <a:t>http://youtu.be/5_1T0iLmOck</a:t>
            </a:r>
          </a:p>
          <a:p>
            <a:pPr lvl="2"/>
            <a:r>
              <a:rPr lang="en-US" sz="2000" dirty="0"/>
              <a:t>Put Your Hands Together</a:t>
            </a:r>
            <a:br>
              <a:rPr lang="en-US" sz="2000" dirty="0"/>
            </a:br>
            <a:r>
              <a:rPr lang="en-US" sz="2000" dirty="0"/>
              <a:t>CDC – Centers for Disease Control and Prevention</a:t>
            </a:r>
            <a:br>
              <a:rPr lang="en-US" sz="2000" dirty="0"/>
            </a:br>
            <a:r>
              <a:rPr lang="en-US" sz="2000" dirty="0"/>
              <a:t>http://youtu.be/ZlDqcmY_EV8</a:t>
            </a:r>
          </a:p>
          <a:p>
            <a:pPr lvl="2"/>
            <a:r>
              <a:rPr lang="en-US" sz="2000" dirty="0"/>
              <a:t>Sanitizing the Kitchen</a:t>
            </a:r>
            <a:br>
              <a:rPr lang="en-US" sz="2000" dirty="0"/>
            </a:br>
            <a:r>
              <a:rPr lang="en-US" sz="2000" dirty="0"/>
              <a:t>Consumers can protect themselves by preventing the spread of germs by both cleaning and sanitizing surfaces where food is prepared. This video explains how to make sanitizing solution with ingredients most people already have around the house.</a:t>
            </a:r>
            <a:br>
              <a:rPr lang="en-US" sz="2000" dirty="0"/>
            </a:br>
            <a:r>
              <a:rPr lang="en-US" sz="2000" dirty="0"/>
              <a:t>http://youtu.be/_9IhS2jv2OM</a:t>
            </a:r>
          </a:p>
        </p:txBody>
      </p:sp>
    </p:spTree>
    <p:extLst>
      <p:ext uri="{BB962C8B-B14F-4D97-AF65-F5344CB8AC3E}">
        <p14:creationId xmlns:p14="http://schemas.microsoft.com/office/powerpoint/2010/main" val="66211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Job Safety for Teens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Millions of teens are employed</a:t>
            </a:r>
          </a:p>
          <a:p>
            <a:pPr lvl="1"/>
            <a:r>
              <a:rPr lang="en-US" dirty="0"/>
              <a:t>Health and safety education is an important component to:</a:t>
            </a:r>
          </a:p>
          <a:p>
            <a:pPr lvl="2"/>
            <a:r>
              <a:rPr lang="en-US" sz="2400" dirty="0"/>
              <a:t>Recognize hazards in any workplace</a:t>
            </a:r>
          </a:p>
          <a:p>
            <a:pPr lvl="2"/>
            <a:r>
              <a:rPr lang="en-US" sz="2400" dirty="0"/>
              <a:t>Understand how to control hazards</a:t>
            </a:r>
          </a:p>
          <a:p>
            <a:pPr lvl="2"/>
            <a:r>
              <a:rPr lang="en-US" sz="2400" dirty="0"/>
              <a:t>Know what to do in an emergency</a:t>
            </a:r>
          </a:p>
          <a:p>
            <a:pPr lvl="2"/>
            <a:r>
              <a:rPr lang="en-US" sz="2400" dirty="0"/>
              <a:t>Identify employment laws</a:t>
            </a:r>
          </a:p>
          <a:p>
            <a:pPr lvl="2"/>
            <a:r>
              <a:rPr lang="en-US" sz="2400" dirty="0"/>
              <a:t>Ask questions</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Talking Safety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Teaching Young Workers about Job Safety and Health</a:t>
            </a:r>
          </a:p>
          <a:p>
            <a:pPr lvl="1"/>
            <a:r>
              <a:rPr lang="en-US" dirty="0">
                <a:hlinkClick r:id="rId3"/>
              </a:rPr>
              <a:t>NIOSH YOUTH @ Work Video: Teen Workers: Real Jobs, Real Risks</a:t>
            </a:r>
            <a:endParaRPr lang="en-US" dirty="0"/>
          </a:p>
        </p:txBody>
      </p:sp>
    </p:spTree>
    <p:extLst>
      <p:ext uri="{BB962C8B-B14F-4D97-AF65-F5344CB8AC3E}">
        <p14:creationId xmlns:p14="http://schemas.microsoft.com/office/powerpoint/2010/main" val="402161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Personal Hygiene</a:t>
            </a:r>
          </a:p>
        </p:txBody>
      </p:sp>
      <p:pic>
        <p:nvPicPr>
          <p:cNvPr id="4" name="Picture 3">
            <a:extLst>
              <a:ext uri="{FF2B5EF4-FFF2-40B4-BE49-F238E27FC236}">
                <a16:creationId xmlns:a16="http://schemas.microsoft.com/office/drawing/2014/main" id="{810A2484-782E-4CAD-B5C2-198A4D0029FD}"/>
              </a:ext>
            </a:extLst>
          </p:cNvPr>
          <p:cNvPicPr>
            <a:picLocks noChangeAspect="1"/>
          </p:cNvPicPr>
          <p:nvPr/>
        </p:nvPicPr>
        <p:blipFill>
          <a:blip r:embed="rId3"/>
          <a:stretch>
            <a:fillRect/>
          </a:stretch>
        </p:blipFill>
        <p:spPr>
          <a:xfrm>
            <a:off x="3518231" y="2001202"/>
            <a:ext cx="4504317" cy="3881438"/>
          </a:xfrm>
          <a:prstGeom prst="rect">
            <a:avLst/>
          </a:prstGeom>
        </p:spPr>
      </p:pic>
    </p:spTree>
    <p:extLst>
      <p:ext uri="{BB962C8B-B14F-4D97-AF65-F5344CB8AC3E}">
        <p14:creationId xmlns:p14="http://schemas.microsoft.com/office/powerpoint/2010/main" val="283115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Appropriate Attire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Wear</a:t>
            </a:r>
          </a:p>
          <a:p>
            <a:pPr lvl="2"/>
            <a:r>
              <a:rPr lang="en-US" dirty="0"/>
              <a:t>Apron</a:t>
            </a:r>
          </a:p>
          <a:p>
            <a:pPr lvl="2"/>
            <a:r>
              <a:rPr lang="en-US" dirty="0"/>
              <a:t>Chef jacket</a:t>
            </a:r>
          </a:p>
          <a:p>
            <a:pPr lvl="2"/>
            <a:r>
              <a:rPr lang="en-US" dirty="0"/>
              <a:t>Chef pants</a:t>
            </a:r>
          </a:p>
          <a:p>
            <a:pPr lvl="2"/>
            <a:r>
              <a:rPr lang="en-US" dirty="0"/>
              <a:t>Hair restraint</a:t>
            </a:r>
          </a:p>
          <a:p>
            <a:pPr lvl="2"/>
            <a:r>
              <a:rPr lang="en-US" dirty="0"/>
              <a:t>Shoes (slip resistant)</a:t>
            </a:r>
          </a:p>
        </p:txBody>
      </p:sp>
      <p:sp>
        <p:nvSpPr>
          <p:cNvPr id="4" name="Content Placeholder 3">
            <a:extLst>
              <a:ext uri="{FF2B5EF4-FFF2-40B4-BE49-F238E27FC236}">
                <a16:creationId xmlns:a16="http://schemas.microsoft.com/office/drawing/2014/main" id="{4BCBE662-8477-4A3A-B934-C56D3511E0BA}"/>
              </a:ext>
            </a:extLst>
          </p:cNvPr>
          <p:cNvSpPr>
            <a:spLocks noGrp="1"/>
          </p:cNvSpPr>
          <p:nvPr>
            <p:ph sz="half" idx="10"/>
          </p:nvPr>
        </p:nvSpPr>
        <p:spPr/>
        <p:txBody>
          <a:bodyPr/>
          <a:lstStyle/>
          <a:p>
            <a:pPr lvl="1"/>
            <a:r>
              <a:rPr lang="en-US" dirty="0"/>
              <a:t>Do Not Wear</a:t>
            </a:r>
          </a:p>
          <a:p>
            <a:pPr lvl="2"/>
            <a:r>
              <a:rPr lang="en-US" dirty="0"/>
              <a:t>False nails</a:t>
            </a:r>
          </a:p>
          <a:p>
            <a:pPr lvl="2"/>
            <a:r>
              <a:rPr lang="en-US" dirty="0"/>
              <a:t>Fingernail polish</a:t>
            </a:r>
          </a:p>
          <a:p>
            <a:pPr lvl="2"/>
            <a:r>
              <a:rPr lang="en-US" dirty="0"/>
              <a:t>Jewelry</a:t>
            </a:r>
          </a:p>
          <a:p>
            <a:pPr lvl="2"/>
            <a:r>
              <a:rPr lang="en-US" dirty="0"/>
              <a:t>Watches</a:t>
            </a:r>
          </a:p>
          <a:p>
            <a:pPr lvl="2"/>
            <a:r>
              <a:rPr lang="en-US" dirty="0"/>
              <a:t>Dangling earrings</a:t>
            </a:r>
          </a:p>
          <a:p>
            <a:pPr lvl="2"/>
            <a:r>
              <a:rPr lang="en-US" dirty="0"/>
              <a:t>Rings</a:t>
            </a:r>
          </a:p>
          <a:p>
            <a:pPr lvl="2"/>
            <a:r>
              <a:rPr lang="en-US" dirty="0"/>
              <a:t>Except for a plain metal band</a:t>
            </a:r>
          </a:p>
        </p:txBody>
      </p:sp>
    </p:spTree>
    <p:extLst>
      <p:ext uri="{BB962C8B-B14F-4D97-AF65-F5344CB8AC3E}">
        <p14:creationId xmlns:p14="http://schemas.microsoft.com/office/powerpoint/2010/main" val="388377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Wash Hands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Before</a:t>
            </a:r>
          </a:p>
          <a:p>
            <a:pPr lvl="2"/>
            <a:r>
              <a:rPr lang="en-US" sz="2400" dirty="0"/>
              <a:t>Eating or drinking</a:t>
            </a:r>
          </a:p>
          <a:p>
            <a:pPr lvl="2"/>
            <a:r>
              <a:rPr lang="en-US" sz="2400" dirty="0"/>
              <a:t>Handling raw meat poultry, or seafood</a:t>
            </a:r>
          </a:p>
          <a:p>
            <a:pPr lvl="2"/>
            <a:r>
              <a:rPr lang="en-US" sz="2400" dirty="0"/>
              <a:t>Prepping food</a:t>
            </a:r>
          </a:p>
          <a:p>
            <a:pPr lvl="2"/>
            <a:r>
              <a:rPr lang="en-US" sz="2400" dirty="0"/>
              <a:t>Putting on gloves</a:t>
            </a:r>
          </a:p>
        </p:txBody>
      </p:sp>
    </p:spTree>
    <p:extLst>
      <p:ext uri="{BB962C8B-B14F-4D97-AF65-F5344CB8AC3E}">
        <p14:creationId xmlns:p14="http://schemas.microsoft.com/office/powerpoint/2010/main" val="85338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Wash Hands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After</a:t>
            </a:r>
          </a:p>
          <a:p>
            <a:pPr lvl="2"/>
            <a:r>
              <a:rPr lang="en-US" sz="2400" dirty="0"/>
              <a:t>Cleaning tables or busing dirty dishes</a:t>
            </a:r>
          </a:p>
          <a:p>
            <a:pPr lvl="2"/>
            <a:r>
              <a:rPr lang="en-US" sz="2400" dirty="0"/>
              <a:t>Handling chemicals</a:t>
            </a:r>
          </a:p>
          <a:p>
            <a:pPr lvl="2"/>
            <a:r>
              <a:rPr lang="en-US" sz="2400" dirty="0"/>
              <a:t>Handling money</a:t>
            </a:r>
          </a:p>
          <a:p>
            <a:pPr lvl="2"/>
            <a:r>
              <a:rPr lang="en-US" sz="2400" dirty="0"/>
              <a:t>Handling raw meat poultry, or seafood (before and after)</a:t>
            </a:r>
          </a:p>
          <a:p>
            <a:pPr lvl="2"/>
            <a:r>
              <a:rPr lang="en-US" sz="2400" dirty="0"/>
              <a:t>Removing chewing gum with your fingers</a:t>
            </a:r>
          </a:p>
          <a:p>
            <a:pPr lvl="2"/>
            <a:r>
              <a:rPr lang="en-US" sz="2400" dirty="0"/>
              <a:t>Sneezing, coughing, or using a tissue</a:t>
            </a:r>
          </a:p>
          <a:p>
            <a:pPr lvl="2"/>
            <a:r>
              <a:rPr lang="en-US" sz="2400" dirty="0"/>
              <a:t>Taking out garbage</a:t>
            </a:r>
          </a:p>
          <a:p>
            <a:pPr lvl="2"/>
            <a:r>
              <a:rPr lang="en-US" sz="2400" dirty="0"/>
              <a:t>Touching clothing or aprons</a:t>
            </a:r>
          </a:p>
          <a:p>
            <a:pPr lvl="2"/>
            <a:r>
              <a:rPr lang="en-US" sz="2400" dirty="0"/>
              <a:t>Touching your hair, face, or body</a:t>
            </a:r>
          </a:p>
        </p:txBody>
      </p:sp>
    </p:spTree>
    <p:extLst>
      <p:ext uri="{BB962C8B-B14F-4D97-AF65-F5344CB8AC3E}">
        <p14:creationId xmlns:p14="http://schemas.microsoft.com/office/powerpoint/2010/main" val="388014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to Wash Your Hands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1. Wet hands and arms</a:t>
            </a:r>
          </a:p>
          <a:p>
            <a:pPr lvl="1"/>
            <a:r>
              <a:rPr lang="en-US" dirty="0"/>
              <a:t>2. Apply soap</a:t>
            </a:r>
          </a:p>
          <a:p>
            <a:pPr lvl="1"/>
            <a:r>
              <a:rPr lang="en-US" dirty="0"/>
              <a:t>3. Scrub hands and arms vigorously</a:t>
            </a:r>
          </a:p>
          <a:p>
            <a:pPr lvl="1"/>
            <a:r>
              <a:rPr lang="en-US" dirty="0"/>
              <a:t>4. Rinse hands and arms thoroughly</a:t>
            </a:r>
          </a:p>
          <a:p>
            <a:pPr lvl="1"/>
            <a:r>
              <a:rPr lang="en-US" dirty="0"/>
              <a:t>5. Dry hands and arms</a:t>
            </a:r>
          </a:p>
          <a:p>
            <a:pPr lvl="1"/>
            <a:r>
              <a:rPr lang="en-US" dirty="0"/>
              <a:t>After Washing Your Hands</a:t>
            </a:r>
          </a:p>
          <a:p>
            <a:pPr lvl="2"/>
            <a:r>
              <a:rPr lang="en-US" sz="2400" dirty="0"/>
              <a:t>1. Use a paper towel to turn off faucet</a:t>
            </a:r>
          </a:p>
          <a:p>
            <a:pPr lvl="2"/>
            <a:r>
              <a:rPr lang="en-US" sz="2400" dirty="0"/>
              <a:t>2. Use a paper towel to open restroom door</a:t>
            </a:r>
          </a:p>
        </p:txBody>
      </p:sp>
    </p:spTree>
    <p:extLst>
      <p:ext uri="{BB962C8B-B14F-4D97-AF65-F5344CB8AC3E}">
        <p14:creationId xmlns:p14="http://schemas.microsoft.com/office/powerpoint/2010/main" val="84975531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schemas.microsoft.com/office/2006/documentManagement/types"/>
    <ds:schemaRef ds:uri="http://www.w3.org/XML/1998/namespace"/>
    <ds:schemaRef ds:uri="http://purl.org/dc/dcmitype/"/>
    <ds:schemaRef ds:uri="http://schemas.openxmlformats.org/package/2006/metadata/core-properties"/>
    <ds:schemaRef ds:uri="56ea17bb-c96d-4826-b465-01eec0dd23dd"/>
    <ds:schemaRef ds:uri="http://schemas.microsoft.com/office/2006/metadata/properties"/>
    <ds:schemaRef ds:uri="http://schemas.microsoft.com/sharepoint/v3"/>
    <ds:schemaRef ds:uri="http://schemas.microsoft.com/office/infopath/2007/PartnerControls"/>
    <ds:schemaRef ds:uri="http://purl.org/dc/elements/1.1/"/>
    <ds:schemaRef ds:uri="http://purl.org/dc/terms/"/>
    <ds:schemaRef ds:uri="05d88611-e516-4d1a-b12e-39107e78b3d0"/>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65</TotalTime>
  <Words>2277</Words>
  <Application>Microsoft Office PowerPoint</Application>
  <PresentationFormat>Widescreen</PresentationFormat>
  <Paragraphs>270</Paragraphs>
  <Slides>23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Arial</vt:lpstr>
      <vt:lpstr>Calibri</vt:lpstr>
      <vt:lpstr>Open Sans</vt:lpstr>
      <vt:lpstr>Open Sans SemiBold</vt:lpstr>
      <vt:lpstr>2_Office Theme</vt:lpstr>
      <vt:lpstr>3_Office Theme</vt:lpstr>
      <vt:lpstr>Food Safety and Sanitation Guidelines</vt:lpstr>
      <vt:lpstr>PowerPoint Presentation</vt:lpstr>
      <vt:lpstr>Job Safety for Teens</vt:lpstr>
      <vt:lpstr>Talking Safety</vt:lpstr>
      <vt:lpstr>Personal Hygiene</vt:lpstr>
      <vt:lpstr>Appropriate Attire</vt:lpstr>
      <vt:lpstr>Wash Hands</vt:lpstr>
      <vt:lpstr>Wash Hands</vt:lpstr>
      <vt:lpstr>How to Wash Your Hands</vt:lpstr>
      <vt:lpstr> Commercial Kitchen Safety </vt:lpstr>
      <vt:lpstr>Commercial Kitchen Hazards</vt:lpstr>
      <vt:lpstr>Safety Guidelines</vt:lpstr>
      <vt:lpstr>Commercial Kitchen Safety</vt:lpstr>
      <vt:lpstr>Fire Extinguisher</vt:lpstr>
      <vt:lpstr> Food Safety </vt:lpstr>
      <vt:lpstr>Foodborne Illness</vt:lpstr>
      <vt:lpstr> Causes of Illness</vt:lpstr>
      <vt:lpstr>Causes of Food Poisoning</vt:lpstr>
      <vt:lpstr> Cleaning and Sanitizing </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9</cp:revision>
  <cp:lastPrinted>2017-07-07T16:17:37Z</cp:lastPrinted>
  <dcterms:created xsi:type="dcterms:W3CDTF">2017-07-11T23:58:30Z</dcterms:created>
  <dcterms:modified xsi:type="dcterms:W3CDTF">2018-01-25T20:05:24Z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