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7"/>
  </p:notesMasterIdLst>
  <p:handoutMasterIdLst>
    <p:handoutMasterId r:id="rId28"/>
  </p:handoutMasterIdLst>
  <p:sldIdLst>
    <p:sldId id="322" r:id="rId6"/>
    <p:sldId id="319" r:id="rId7"/>
    <p:sldId id="446" r:id="rId8"/>
    <p:sldId id="442" r:id="rId9"/>
    <p:sldId id="443" r:id="rId10"/>
    <p:sldId id="444" r:id="rId11"/>
    <p:sldId id="445" r:id="rId12"/>
    <p:sldId id="447" r:id="rId13"/>
    <p:sldId id="419" r:id="rId14"/>
    <p:sldId id="448" r:id="rId15"/>
    <p:sldId id="449" r:id="rId16"/>
    <p:sldId id="450" r:id="rId17"/>
    <p:sldId id="451" r:id="rId18"/>
    <p:sldId id="452" r:id="rId19"/>
    <p:sldId id="453" r:id="rId20"/>
    <p:sldId id="454" r:id="rId21"/>
    <p:sldId id="455" r:id="rId22"/>
    <p:sldId id="456" r:id="rId23"/>
    <p:sldId id="422" r:id="rId24"/>
    <p:sldId id="380" r:id="rId25"/>
    <p:sldId id="441"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35" autoAdjust="0"/>
    <p:restoredTop sz="86250" autoAdjust="0"/>
  </p:normalViewPr>
  <p:slideViewPr>
    <p:cSldViewPr snapToGrid="0">
      <p:cViewPr varScale="1">
        <p:scale>
          <a:sx n="82" d="100"/>
          <a:sy n="82" d="100"/>
        </p:scale>
        <p:origin x="432" y="16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2/1/18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2/1/18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SyRtMl4a1F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illness may be mild, lasting just a day or two, or even severe enough to require hospitalization. In some cases, it can even result in death.</a:t>
            </a:r>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794425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Bacteria and Viruses </a:t>
            </a:r>
          </a:p>
          <a:p>
            <a:r>
              <a:rPr lang="en-US" dirty="0"/>
              <a:t>Bacteria and viruses are the most common cause of food poisoning. The symptoms and severity of food poisoning vary, depending on which bacteria or virus has contaminated the food. </a:t>
            </a:r>
          </a:p>
          <a:p>
            <a:r>
              <a:rPr lang="en-US" dirty="0"/>
              <a:t>Parasites </a:t>
            </a:r>
          </a:p>
          <a:p>
            <a:r>
              <a:rPr lang="en-US" dirty="0"/>
              <a:t>Parasites are organisms that derive nourishment and protection from other living organisms known as hosts. In the United States, the most common foodborne parasites are protozoa, roundworms, and tapeworms. </a:t>
            </a:r>
          </a:p>
          <a:p>
            <a:r>
              <a:rPr lang="en-US" dirty="0"/>
              <a:t>Mold, Toxins, and Contaminants </a:t>
            </a:r>
          </a:p>
          <a:p>
            <a:r>
              <a:rPr lang="en-US" dirty="0"/>
              <a:t>Most food poisoning is caused by bacteria, viruses, and parasites rather than toxic substances in the food. But, some cases of food poisoning can be linked to either natural toxins or chemical toxins. </a:t>
            </a:r>
          </a:p>
          <a:p>
            <a:r>
              <a:rPr lang="en-US" dirty="0"/>
              <a:t>Allergens </a:t>
            </a:r>
          </a:p>
          <a:p>
            <a:r>
              <a:rPr lang="en-US" dirty="0"/>
              <a:t>Food allergy is an abnormal response to a food triggered by your body's immune system. Some foods, such as nuts, milk, eggs, or seafood, can cause allergic reactions in people with food allergies.</a:t>
            </a:r>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216818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err="1"/>
              <a:t>Fightbac.org</a:t>
            </a:r>
            <a:r>
              <a:rPr lang="en-US" dirty="0"/>
              <a:t> </a:t>
            </a:r>
          </a:p>
          <a:p>
            <a:r>
              <a:rPr lang="en-US" dirty="0"/>
              <a:t>Campylobacter- Second most common bacterial cause of diarrhea in the United States. Sources: raw and undercooked poultry and other meat, raw milk and untreated water. </a:t>
            </a:r>
          </a:p>
          <a:p>
            <a:r>
              <a:rPr lang="en-US" dirty="0"/>
              <a:t>Clostridium botulinum- This organism produces a toxin which causes botulism, a life-threatening illness that can prevent the breathing muscles from moving air in and out of the lungs. Sources: improperly prepared home-canned foods; honey should not be fed to children less than 12 months old. </a:t>
            </a:r>
          </a:p>
          <a:p>
            <a:r>
              <a:rPr lang="en-US" dirty="0"/>
              <a:t>E. coli O157:H7- A bacterium that can produce a deadly toxin and causes approximately 73,000 cases of foodborne illness each year in the U.S. Sources: beef, especially undercooked or raw hamburger; produce; raw milk; and unpasteurized juices and ciders. </a:t>
            </a:r>
          </a:p>
          <a:p>
            <a:r>
              <a:rPr lang="en-US" dirty="0"/>
              <a:t>Listeria monocytogenes- Causes </a:t>
            </a:r>
            <a:r>
              <a:rPr lang="en-US" dirty="0" err="1"/>
              <a:t>listeriosis</a:t>
            </a:r>
            <a:r>
              <a:rPr lang="en-US" dirty="0"/>
              <a:t>, a serious disease for pregnant women, newborns, and adults with a weakened immune system. Sources: unpasteurized dairy products, including soft cheeses; sliced deli meats; smoked fish; hot dogs; pate'; and deli-prepared salads (i.e. egg, ham, seafood, and chicken salads). </a:t>
            </a:r>
          </a:p>
          <a:p>
            <a:r>
              <a:rPr lang="en-US" dirty="0"/>
              <a:t>Norovirus- The leading viral cause of diarrhea in the United States. Poor hygiene causes Norovirus to be easily passed from person to person and from infected individuals to food items. Sources: Any food contaminated by someone who is infected with this virus.</a:t>
            </a:r>
          </a:p>
          <a:p>
            <a:r>
              <a:rPr lang="en-US" dirty="0"/>
              <a:t>Salmonella- Most common bacterial cause of diarrhea in the United States, and the most common cause of foodborne deaths. Responsible for 1.4 million cases of foodborne illness a year. Sources: raw and undercooked eggs, undercooked poultry and meat, fresh fruits and vegetables, and unpasteurized dairy products. </a:t>
            </a:r>
          </a:p>
          <a:p>
            <a:r>
              <a:rPr lang="en-US" dirty="0"/>
              <a:t>Staphylococcus aureus- This bacterium produces a toxin that causes vomiting shortly after being ingested. Sources: cooked foods high in protein (e.g. cooked ham, salads, bakery products, dairy products) that are held too long at room temperature. </a:t>
            </a:r>
          </a:p>
          <a:p>
            <a:r>
              <a:rPr lang="en-US" dirty="0" err="1"/>
              <a:t>Shigella</a:t>
            </a:r>
            <a:r>
              <a:rPr lang="en-US" dirty="0"/>
              <a:t> - Causes an estimated 448,000 cases of diarrhea illnesses per year. Poor hygiene causes </a:t>
            </a:r>
            <a:r>
              <a:rPr lang="en-US" dirty="0" err="1"/>
              <a:t>Shigella</a:t>
            </a:r>
            <a:r>
              <a:rPr lang="en-US" dirty="0"/>
              <a:t> to be easily passed from person to person and from infected individuals to food items. Sources: salads, unclean water, and any food handled by someone who is infected with the bacterium.</a:t>
            </a:r>
          </a:p>
          <a:p>
            <a:r>
              <a:rPr lang="en-US" dirty="0"/>
              <a:t>Toxoplasma </a:t>
            </a:r>
            <a:r>
              <a:rPr lang="en-US" dirty="0" err="1"/>
              <a:t>gondii</a:t>
            </a:r>
            <a:r>
              <a:rPr lang="en-US" dirty="0"/>
              <a:t>- A parasite that causes toxoplasmosis, a very severe disease that can produce central nervous system disorders particularly mental retardation and visual impairment in children. Pregnant women and people with weakened immune systems are at higher risk. Sources: raw or undercooked pork. </a:t>
            </a:r>
          </a:p>
          <a:p>
            <a:r>
              <a:rPr lang="en-US" dirty="0"/>
              <a:t>Vibrio </a:t>
            </a:r>
            <a:r>
              <a:rPr lang="en-US" dirty="0" err="1"/>
              <a:t>vulnificus</a:t>
            </a:r>
            <a:r>
              <a:rPr lang="en-US" dirty="0"/>
              <a:t>- Causes gastroenteritis, wound infection, and severe bloodstream infections. People with liver diseases are especially at high risk. Sources: raw or undercooked seafood, particularly shellfish.</a:t>
            </a:r>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309821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Kidney failure </a:t>
            </a:r>
          </a:p>
          <a:p>
            <a:r>
              <a:rPr lang="en-US" dirty="0"/>
              <a:t>Hemolytic-uremic syndrome (HUS) is a serious illness that usually occurs when an infection in the digestive system produces toxic substances that destroy red blood cells, causing kidney injury. HUS may occur after infection with some kinds of E. coli bacteria. HUS is most common in children. In fact, it is the most common cause of acute kidney failure in children. </a:t>
            </a:r>
          </a:p>
          <a:p>
            <a:r>
              <a:rPr lang="en-US" dirty="0"/>
              <a:t>Chronic arthritis </a:t>
            </a:r>
          </a:p>
          <a:p>
            <a:r>
              <a:rPr lang="en-US" dirty="0"/>
              <a:t>A small number of persons with </a:t>
            </a:r>
            <a:r>
              <a:rPr lang="en-US" dirty="0" err="1"/>
              <a:t>Shigella</a:t>
            </a:r>
            <a:r>
              <a:rPr lang="en-US" dirty="0"/>
              <a:t> or Salmonella infection develop pain in their joints, irritation of the eyes, and painful urination. This is called reactive arthritis. It can last for months or years, and can lead to chronic arthritis, which is difficult to treat. Persons with Campylobacter infections may also develop chronic arthritis. </a:t>
            </a:r>
          </a:p>
          <a:p>
            <a:r>
              <a:rPr lang="en-US" dirty="0"/>
              <a:t>Brain and nerve damage </a:t>
            </a:r>
          </a:p>
          <a:p>
            <a:r>
              <a:rPr lang="en-US" dirty="0"/>
              <a:t>A Listeria infection can lead to meningitis, an inflammation of the membranes surrounding the brain. If a newborn infant is infected with Listeria, long-term consequences may include mental retardation, seizures, paralysis, blindness, or deafness. </a:t>
            </a:r>
            <a:r>
              <a:rPr lang="en-US" dirty="0" err="1"/>
              <a:t>Guillain-Barré</a:t>
            </a:r>
            <a:r>
              <a:rPr lang="en-US" dirty="0"/>
              <a:t> syndrome is a disorder that affects the nerves of the body. This occurs when a person's immune system attacks the body's own nerves. It can result in paralysis that lasts several weeks and usually requires intensive care. As many as 40 percent of </a:t>
            </a:r>
            <a:r>
              <a:rPr lang="en-US" dirty="0" err="1"/>
              <a:t>Guillain-Barré</a:t>
            </a:r>
            <a:r>
              <a:rPr lang="en-US" dirty="0"/>
              <a:t> syndrome cases in this country may be triggered by an infection with Campylobacter. </a:t>
            </a:r>
          </a:p>
          <a:p>
            <a:r>
              <a:rPr lang="en-US" dirty="0"/>
              <a:t>Death </a:t>
            </a:r>
          </a:p>
          <a:p>
            <a:r>
              <a:rPr lang="en-US" dirty="0"/>
              <a:t>In the United States, approximately 3,000 people die each year of illnesses associated with food poisoning. Five types of organisms account for 88 percent of the deaths for which the cause is known: Salmonella, Toxoplasma, Listeria, norovirus, and Campylobacter. Other types of foodborne illness may cause death as well. For example, some Vibrio infections (usually associated with eating raw shellfish) may infect the bloodstream and cause a severe, life-threatening illness. About half of these infections are fatal, and death can occur within two days.</a:t>
            </a:r>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3853024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Pregnant </a:t>
            </a:r>
          </a:p>
          <a:p>
            <a:r>
              <a:rPr lang="en-US" dirty="0"/>
              <a:t>Women When a woman is pregnant, her immune system is weakened, which makes it harder to fight off harmful microorganisms in food. At the same time, an unborn baby's immune system is not developed enough to fight off dangerous bacteria. In addition, certain toxins in food, such as mercury, can damage an unborn baby’s developing nervous system. </a:t>
            </a:r>
          </a:p>
          <a:p>
            <a:r>
              <a:rPr lang="en-US" dirty="0"/>
              <a:t>Older Adults </a:t>
            </a:r>
          </a:p>
          <a:p>
            <a:r>
              <a:rPr lang="en-US" dirty="0"/>
              <a:t>As we age, our immune system and other organs in our bodies become less effective in recognizing and ridding the body of microorganisms that cause foodborne illness. If an older person contracts a foodborne illness, there is a great chance that the effects will be serious or even deadly. </a:t>
            </a:r>
          </a:p>
          <a:p>
            <a:r>
              <a:rPr lang="en-US" dirty="0"/>
              <a:t>Persons with Chronic Illnesses </a:t>
            </a:r>
          </a:p>
          <a:p>
            <a:r>
              <a:rPr lang="en-US" dirty="0"/>
              <a:t>If you have a chronic illness such as AIDS, cancer, or diabetes, the illness and sometimes its treatments can weaken your immune system. Similarly, if you are a transplant recipient, you take drugs to prevent your body from rejecting the new organ. These drugs also prevent your immune system from attacking dangerous microorganisms in food. Young Children Have not built up strong immune systems</a:t>
            </a:r>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2046784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Sanitizing the Kitchen to view the video. </a:t>
            </a:r>
          </a:p>
          <a:p>
            <a:r>
              <a:rPr lang="en-US" dirty="0"/>
              <a:t>All surfaces must be cleaned and rinsed. Such as: •Walls •Storage shelves •Garbage containers Any surface that touches food must be cleaned and sanitized. Such as: •Knives •Stockpots •Cutting boards </a:t>
            </a:r>
          </a:p>
          <a:p>
            <a:r>
              <a:rPr lang="en-US" dirty="0"/>
              <a:t>Sanitizing the Kitchen </a:t>
            </a:r>
          </a:p>
          <a:p>
            <a:r>
              <a:rPr lang="en-US" dirty="0"/>
              <a:t>Consumers can protect themselves by preventing the spread of germs by both cleaning and sanitizing surfaces where food is prepared. This video explains how to make sanitizing solution with ingredients most people already have around the house. </a:t>
            </a:r>
          </a:p>
          <a:p>
            <a:r>
              <a:rPr lang="en-US" dirty="0"/>
              <a:t>http://</a:t>
            </a:r>
            <a:r>
              <a:rPr lang="en-US" dirty="0" err="1"/>
              <a:t>youtu.be</a:t>
            </a:r>
            <a:r>
              <a:rPr lang="en-US" dirty="0"/>
              <a:t>/_9IhS2jv2OM</a:t>
            </a:r>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1965628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Aprons Should be clean and removed when leaving the food prep areas.</a:t>
            </a:r>
          </a:p>
          <a:p>
            <a:r>
              <a:rPr lang="en-US" dirty="0"/>
              <a:t>Clothes Should be clean including chef coats and uniforms.</a:t>
            </a:r>
          </a:p>
          <a:p>
            <a:r>
              <a:rPr lang="en-US" dirty="0"/>
              <a:t>Hair restraint Always wear a clean hat or other hair covering while prepping food, working in food prep areas, and the dishwashing area. Bobby pins may be provided to keep “bangs” from dangling over food prep areas. </a:t>
            </a:r>
          </a:p>
          <a:p>
            <a:r>
              <a:rPr lang="en-US" dirty="0"/>
              <a:t>Shoes (slip resistant)Slip resistant shoes are recommended by the Office of Occupational Safety to prevent slips and falls. </a:t>
            </a:r>
          </a:p>
          <a:p>
            <a:r>
              <a:rPr lang="en-US" dirty="0"/>
              <a:t>Fingernails Keep fingernails short and clean. Do not wear false fingernails or nail polish. Fingernail polish remover may be provided to keep nails clear.</a:t>
            </a:r>
          </a:p>
          <a:p>
            <a:r>
              <a:rPr lang="en-US" dirty="0"/>
              <a:t>Jewelry Remove all jewelry from hands and arms including watches, dangling earrings, bracelets and rings except for a plain metal band.</a:t>
            </a:r>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72376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a handwashing sink should be used for washing hands in a food </a:t>
            </a:r>
            <a:r>
              <a:rPr lang="en-US" dirty="0" err="1"/>
              <a:t>establishment.Refer</a:t>
            </a:r>
            <a:r>
              <a:rPr lang="en-US" dirty="0"/>
              <a:t> to the TFER Hand Wash Poster from the Texas Department of State Health Services for </a:t>
            </a:r>
            <a:r>
              <a:rPr lang="en-US" dirty="0" err="1"/>
              <a:t>thecorrect</a:t>
            </a:r>
            <a:r>
              <a:rPr lang="en-US" dirty="0"/>
              <a:t> procedure.</a:t>
            </a:r>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566630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students that hand antiseptics should never be used instead of washing hands.</a:t>
            </a:r>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643149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Your Hands Together from the Centers for Disease Control. </a:t>
            </a:r>
          </a:p>
          <a:p>
            <a:r>
              <a:rPr lang="en-US" dirty="0"/>
              <a:t>How to Wash Your Hands • Wet hands and arms • use running water as hot as you can comfortably stand • Apply soap • Apply enough to build up a good lather • Scrub hands and arms vigorously • Scrub them for 10 to 15 seconds • Clean under fingernails and between fingers • Rinse hands and arms thoroughly • Use running water • Dry hands and arms • Do NOT use your apron or any part of your uniform • Use a single-use paper towel or hand dryer CDC – Centers for Disease Control and Prevention Put Your Hands Together </a:t>
            </a:r>
          </a:p>
          <a:p>
            <a:pPr marL="457200" lvl="2" indent="0">
              <a:buNone/>
            </a:pPr>
            <a:r>
              <a:rPr lang="en-US" sz="1600" spc="-40" dirty="0">
                <a:solidFill>
                  <a:srgbClr val="3D3C2C"/>
                </a:solidFill>
                <a:latin typeface="Open Sans" charset="0"/>
                <a:ea typeface="Open Sans" charset="0"/>
                <a:cs typeface="Open Sans" charset="0"/>
                <a:hlinkClick r:id="rId3"/>
              </a:rPr>
              <a:t>https://www.youtube.com/watch?v=SyRtMl4a1FE</a:t>
            </a:r>
            <a:endParaRPr lang="en-US" sz="1600" spc="-40" dirty="0">
              <a:solidFill>
                <a:srgbClr val="3D3C2C"/>
              </a:solidFill>
              <a:latin typeface="Open Sans" charset="0"/>
              <a:ea typeface="Open Sans" charset="0"/>
              <a:cs typeface="Open Sans" charset="0"/>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4022474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Kitchen Safety to view short video.</a:t>
            </a:r>
          </a:p>
          <a:p>
            <a:r>
              <a:rPr lang="en-US" dirty="0"/>
              <a:t>General Kitchen Safety</a:t>
            </a:r>
          </a:p>
          <a:p>
            <a:r>
              <a:rPr lang="en-US" dirty="0"/>
              <a:t>The commercial kitchen is a busy environment that is full of many potential dangers that are both obvious and, in some cases, less obvious to the untrained person. When working in this environment, one must be aware of these potential hazards and how to avoid them. </a:t>
            </a:r>
          </a:p>
          <a:p>
            <a:r>
              <a:rPr lang="en-US" dirty="0"/>
              <a:t>http://</a:t>
            </a:r>
            <a:r>
              <a:rPr lang="en-US" dirty="0" err="1"/>
              <a:t>youtu.be</a:t>
            </a:r>
            <a:r>
              <a:rPr lang="en-US" dirty="0"/>
              <a:t>/kz-KZGO65DA</a:t>
            </a:r>
          </a:p>
          <a:p>
            <a:endParaRPr lang="en-US" dirty="0"/>
          </a:p>
          <a:p>
            <a:r>
              <a:rPr lang="en-US" dirty="0"/>
              <a:t>Accidents can easily occur in a busy kitchen. Everyone should practice safety in the kitchen </a:t>
            </a:r>
            <a:r>
              <a:rPr lang="en-US" dirty="0" err="1"/>
              <a:t>atall</a:t>
            </a:r>
            <a:r>
              <a:rPr lang="en-US" dirty="0"/>
              <a:t> times.</a:t>
            </a:r>
          </a:p>
          <a:p>
            <a:r>
              <a:rPr lang="en-US" dirty="0"/>
              <a:t>Burns and scalds</a:t>
            </a:r>
          </a:p>
          <a:p>
            <a:pPr lvl="1"/>
            <a:r>
              <a:rPr lang="en-US" dirty="0"/>
              <a:t>Tilt pot lids away from your body</a:t>
            </a:r>
          </a:p>
          <a:p>
            <a:pPr lvl="1"/>
            <a:r>
              <a:rPr lang="en-US" dirty="0"/>
              <a:t>Use dry pot holders or oven mitts</a:t>
            </a:r>
          </a:p>
          <a:p>
            <a:pPr lvl="1"/>
            <a:r>
              <a:rPr lang="en-US" dirty="0"/>
              <a:t>Turn pan handles away from the front of the range</a:t>
            </a:r>
          </a:p>
          <a:p>
            <a:pPr lvl="1"/>
            <a:r>
              <a:rPr lang="en-US" dirty="0"/>
              <a:t>Get help to move large hot containers</a:t>
            </a:r>
          </a:p>
          <a:p>
            <a:endParaRPr lang="en-US" dirty="0"/>
          </a:p>
          <a:p>
            <a:r>
              <a:rPr lang="en-US" dirty="0"/>
              <a:t>Cuts</a:t>
            </a:r>
          </a:p>
          <a:p>
            <a:pPr lvl="1"/>
            <a:r>
              <a:rPr lang="en-US" dirty="0"/>
              <a:t>Always use knives for their intended purpose only</a:t>
            </a:r>
          </a:p>
          <a:p>
            <a:pPr lvl="1"/>
            <a:r>
              <a:rPr lang="en-US" dirty="0"/>
              <a:t>Always cut away from your body</a:t>
            </a:r>
          </a:p>
          <a:p>
            <a:pPr lvl="1"/>
            <a:r>
              <a:rPr lang="en-US" dirty="0"/>
              <a:t>Always carry a knife down at your side with the blade tip pointed toward the floor</a:t>
            </a:r>
          </a:p>
          <a:p>
            <a:pPr lvl="1"/>
            <a:r>
              <a:rPr lang="en-US" dirty="0"/>
              <a:t>Do not try to grab a falling knife</a:t>
            </a:r>
          </a:p>
          <a:p>
            <a:endParaRPr lang="en-US" dirty="0"/>
          </a:p>
          <a:p>
            <a:r>
              <a:rPr lang="en-US" dirty="0"/>
              <a:t>Slips and Falls</a:t>
            </a:r>
          </a:p>
          <a:p>
            <a:pPr lvl="1"/>
            <a:r>
              <a:rPr lang="en-US" dirty="0"/>
              <a:t>Walk, never run in the kitchen</a:t>
            </a:r>
          </a:p>
          <a:p>
            <a:pPr lvl="1"/>
            <a:r>
              <a:rPr lang="en-US" dirty="0"/>
              <a:t>Wipe up spills immediately</a:t>
            </a:r>
          </a:p>
          <a:p>
            <a:pPr lvl="1"/>
            <a:r>
              <a:rPr lang="en-US" dirty="0"/>
              <a:t>Wear slip-resistant shoes</a:t>
            </a:r>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668244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aware of your surroundings and locate: • any potential dangers • where to exit in case of emergency • the handwashing station • first aid kits in case of a minor accident • the materials safety data sheets</a:t>
            </a:r>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922618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Safety Clean Spills in the Kitchen and Preventing Burns to view short videos. </a:t>
            </a:r>
          </a:p>
          <a:p>
            <a:r>
              <a:rPr lang="en-US" dirty="0"/>
              <a:t>How to Safely Clean Spills in the Kitchen </a:t>
            </a:r>
          </a:p>
          <a:p>
            <a:r>
              <a:rPr lang="en-US" dirty="0"/>
              <a:t>Within a commercial kitchen one of the most frequent accidents that can occur is slipping on a wet surface. These types of accidents are particularly hazardous because often they can cause back injuries and cause serious lost time. In most cases these injuries are preventable with good safety management of spills. </a:t>
            </a:r>
          </a:p>
          <a:p>
            <a:r>
              <a:rPr lang="en-US" dirty="0"/>
              <a:t>http://</a:t>
            </a:r>
            <a:r>
              <a:rPr lang="en-US" dirty="0" err="1"/>
              <a:t>youtu.be</a:t>
            </a:r>
            <a:r>
              <a:rPr lang="en-US" dirty="0"/>
              <a:t>/ItTmGSEF0UM</a:t>
            </a:r>
          </a:p>
          <a:p>
            <a:endParaRPr lang="en-US" dirty="0"/>
          </a:p>
          <a:p>
            <a:r>
              <a:rPr lang="en-US" dirty="0"/>
              <a:t>Preventing Burns Within a commercial kitchen you will be exposed to high temperatures that could cause injury to you. Always think safety and have a plan.</a:t>
            </a:r>
          </a:p>
          <a:p>
            <a:r>
              <a:rPr lang="en-US" dirty="0"/>
              <a:t>http://</a:t>
            </a:r>
            <a:r>
              <a:rPr lang="en-US" dirty="0" err="1"/>
              <a:t>youtu.be</a:t>
            </a:r>
            <a:r>
              <a:rPr lang="en-US" dirty="0"/>
              <a:t>/5_1T0iLmOck</a:t>
            </a:r>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49495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Use a Fire Extinguisher to view the short video. Accidents happen. Be prepared to fight your own fire by learning how to use a fire extinguisher. http://</a:t>
            </a:r>
            <a:r>
              <a:rPr lang="en-US" dirty="0" err="1"/>
              <a:t>youtu.be</a:t>
            </a:r>
            <a:r>
              <a:rPr lang="en-US" dirty="0"/>
              <a:t>/lUojO1HvC8c</a:t>
            </a:r>
          </a:p>
          <a:p>
            <a:r>
              <a:rPr lang="en-US" dirty="0"/>
              <a:t>You Will Need Courage Calm Fire extinguisher </a:t>
            </a:r>
          </a:p>
          <a:p>
            <a:r>
              <a:rPr lang="en-US" dirty="0"/>
              <a:t>Step 1: Know how fire extinguishers are classified Know how fire extinguishers are classified. Class A extinguishers are for common combustibles like paper or wood; Class B are for flammable liquids; and Class C are for electrical fires. The Red Cross recommends ABC classified fire extinguishers for home use. </a:t>
            </a:r>
          </a:p>
          <a:p>
            <a:r>
              <a:rPr lang="en-US" dirty="0"/>
              <a:t>Step 2: Inspect the fire extinguisher Inspect the fire extinguisher before use. Read instructions and warnings; check that the pressure gauge needle is in the green portion of the gauge; and check for a clogged nozzle, a broken seal, or other damage. A fire extinguisher won’t work if it’s not properly charged. The pressure gauge measures the charge. </a:t>
            </a:r>
          </a:p>
          <a:p>
            <a:r>
              <a:rPr lang="en-US" dirty="0"/>
              <a:t>Step 3: Decide if you'll evacuate or stay and fight Decide if you’ll evacuate or stay and fight the fire. Consider the size of the fire, the amount of smoke in the room, and whether there is a reliable escape route. </a:t>
            </a:r>
          </a:p>
          <a:p>
            <a:r>
              <a:rPr lang="en-US" dirty="0"/>
              <a:t>Step 4: Remember the acronym PASS</a:t>
            </a:r>
          </a:p>
          <a:p>
            <a:r>
              <a:rPr lang="en-US" dirty="0"/>
              <a:t>Remember the acronym PASS. It stands for Pull, Aim, Squeeze, and Sweep. </a:t>
            </a:r>
          </a:p>
          <a:p>
            <a:r>
              <a:rPr lang="en-US" dirty="0"/>
              <a:t>Step 5: Pull the pin that unlocks the operating handle Pull the pin or ring that unlocks the fire extinguishers operating handle, and aim the extinguisher at the base of the fire. Aim at the fire from 6 to 8 feet away.</a:t>
            </a:r>
          </a:p>
          <a:p>
            <a:r>
              <a:rPr lang="en-US" dirty="0"/>
              <a:t>Step 6: Squeeze extinguisher lever to discharge contents Squeeze the extinguisher lever to discharge its contents, and sweep the hose back and forth until the extinguisher is empty. </a:t>
            </a:r>
          </a:p>
          <a:p>
            <a:r>
              <a:rPr lang="en-US" dirty="0"/>
              <a:t>Food Network star Alton Brown used a carbon dioxide fire extinguisher, a water cooler bottle, and a tennis racket to make a fruit smoothie on television.</a:t>
            </a:r>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075746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SyRtMl4a1FE" TargetMode="External"/><Relationship Id="rId2" Type="http://schemas.openxmlformats.org/officeDocument/2006/relationships/hyperlink" Target="http://youtu.be/kz-KZGO65DA"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youtu.be/lUojO1HvC8c" TargetMode="External"/><Relationship Id="rId2" Type="http://schemas.openxmlformats.org/officeDocument/2006/relationships/hyperlink" Target="http://youtu.be/ItTmGSEF0UM" TargetMode="External"/><Relationship Id="rId1" Type="http://schemas.openxmlformats.org/officeDocument/2006/relationships/slideLayout" Target="../slideLayouts/slideLayout3.xml"/><Relationship Id="rId5" Type="http://schemas.openxmlformats.org/officeDocument/2006/relationships/hyperlink" Target="http://youtu.be/_9IhS2jv2OM" TargetMode="External"/><Relationship Id="rId4" Type="http://schemas.openxmlformats.org/officeDocument/2006/relationships/hyperlink" Target="http://youtu.be/5_1T0iLmOc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fontScale="90000"/>
          </a:bodyPr>
          <a:lstStyle/>
          <a:p>
            <a:r>
              <a:rPr lang="en-US" sz="6000" dirty="0"/>
              <a:t>Food Safety and Sanitation Guidelines</a:t>
            </a:r>
            <a:br>
              <a:rPr lang="en-US" sz="6000" dirty="0"/>
            </a:br>
            <a:br>
              <a:rPr lang="en-US" sz="6000" dirty="0"/>
            </a:br>
            <a:r>
              <a:rPr lang="en-US" sz="4400" dirty="0"/>
              <a:t> Culinary Arts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Be sure to locate:</a:t>
            </a:r>
          </a:p>
          <a:p>
            <a:pPr lvl="2"/>
            <a:r>
              <a:rPr lang="en-US" dirty="0"/>
              <a:t>Potential dangers</a:t>
            </a:r>
          </a:p>
          <a:p>
            <a:pPr lvl="2"/>
            <a:r>
              <a:rPr lang="en-US" dirty="0"/>
              <a:t>Emergency exits and routes</a:t>
            </a:r>
          </a:p>
          <a:p>
            <a:pPr lvl="2"/>
            <a:r>
              <a:rPr lang="en-US" dirty="0"/>
              <a:t>Handwashing stations</a:t>
            </a:r>
          </a:p>
          <a:p>
            <a:pPr lvl="2"/>
            <a:r>
              <a:rPr lang="en-US" dirty="0"/>
              <a:t>First aid kits</a:t>
            </a:r>
          </a:p>
          <a:p>
            <a:pPr lvl="2"/>
            <a:r>
              <a:rPr lang="en-US" dirty="0"/>
              <a:t>MSDS information</a:t>
            </a:r>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Safety Guidelines</a:t>
            </a:r>
          </a:p>
        </p:txBody>
      </p:sp>
      <p:sp>
        <p:nvSpPr>
          <p:cNvPr id="7" name="object 4"/>
          <p:cNvSpPr/>
          <p:nvPr/>
        </p:nvSpPr>
        <p:spPr>
          <a:xfrm>
            <a:off x="7743825" y="4043363"/>
            <a:ext cx="3056291" cy="211137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74829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C0F78-D9A1-AA40-9D75-385C8EDD85FB}"/>
              </a:ext>
            </a:extLst>
          </p:cNvPr>
          <p:cNvSpPr>
            <a:spLocks noGrp="1"/>
          </p:cNvSpPr>
          <p:nvPr>
            <p:ph type="title"/>
          </p:nvPr>
        </p:nvSpPr>
        <p:spPr/>
        <p:txBody>
          <a:bodyPr/>
          <a:lstStyle/>
          <a:p>
            <a:r>
              <a:rPr lang="en-US" dirty="0"/>
              <a:t>Commercial Kitchen Safety</a:t>
            </a:r>
          </a:p>
        </p:txBody>
      </p:sp>
      <p:sp>
        <p:nvSpPr>
          <p:cNvPr id="3" name="Content Placeholder 2">
            <a:extLst>
              <a:ext uri="{FF2B5EF4-FFF2-40B4-BE49-F238E27FC236}">
                <a16:creationId xmlns:a16="http://schemas.microsoft.com/office/drawing/2014/main" id="{C425E5F4-C7C5-284B-AF0D-B9D49EDC8548}"/>
              </a:ext>
            </a:extLst>
          </p:cNvPr>
          <p:cNvSpPr>
            <a:spLocks noGrp="1"/>
          </p:cNvSpPr>
          <p:nvPr>
            <p:ph sz="half" idx="1"/>
          </p:nvPr>
        </p:nvSpPr>
        <p:spPr/>
        <p:txBody>
          <a:bodyPr/>
          <a:lstStyle/>
          <a:p>
            <a:pPr lvl="1"/>
            <a:r>
              <a:rPr lang="en-US" dirty="0"/>
              <a:t>How to Safely Clean Spills in the Kitchen</a:t>
            </a:r>
          </a:p>
          <a:p>
            <a:pPr lvl="1"/>
            <a:r>
              <a:rPr lang="en-US" dirty="0"/>
              <a:t>Preventing Burns</a:t>
            </a:r>
          </a:p>
          <a:p>
            <a:endParaRPr lang="en-US" dirty="0"/>
          </a:p>
        </p:txBody>
      </p:sp>
    </p:spTree>
    <p:extLst>
      <p:ext uri="{BB962C8B-B14F-4D97-AF65-F5344CB8AC3E}">
        <p14:creationId xmlns:p14="http://schemas.microsoft.com/office/powerpoint/2010/main" val="3693264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Autofit/>
          </a:bodyPr>
          <a:lstStyle/>
          <a:p>
            <a:pPr lvl="1"/>
            <a:r>
              <a:rPr lang="en-US" dirty="0"/>
              <a:t>How to Use a Fire Extinguisher</a:t>
            </a:r>
          </a:p>
          <a:p>
            <a:pPr lvl="2"/>
            <a:r>
              <a:rPr lang="en-US" dirty="0"/>
              <a:t>Know how fire extinguishers are classified</a:t>
            </a:r>
          </a:p>
          <a:p>
            <a:pPr lvl="2"/>
            <a:r>
              <a:rPr lang="en-US" dirty="0"/>
              <a:t>Inspect the fire extinguisher</a:t>
            </a:r>
          </a:p>
          <a:p>
            <a:pPr lvl="2"/>
            <a:r>
              <a:rPr lang="en-US" dirty="0"/>
              <a:t>Decide if you will evacuate or stay and fight</a:t>
            </a:r>
          </a:p>
          <a:p>
            <a:pPr lvl="2"/>
            <a:r>
              <a:rPr lang="en-US" dirty="0"/>
              <a:t>Remember the acronym PASS</a:t>
            </a:r>
          </a:p>
          <a:p>
            <a:pPr lvl="3"/>
            <a:r>
              <a:rPr lang="en-US" dirty="0"/>
              <a:t>Pull the pin</a:t>
            </a:r>
          </a:p>
          <a:p>
            <a:pPr lvl="3"/>
            <a:r>
              <a:rPr lang="en-US" dirty="0"/>
              <a:t>Aim at the base of the fire</a:t>
            </a:r>
          </a:p>
          <a:p>
            <a:pPr lvl="3"/>
            <a:r>
              <a:rPr lang="en-US" dirty="0"/>
              <a:t>Squeeze the lever</a:t>
            </a:r>
          </a:p>
          <a:p>
            <a:pPr lvl="3"/>
            <a:r>
              <a:rPr lang="en-US" dirty="0"/>
              <a:t>Sweep back and forth</a:t>
            </a:r>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Fire Extinguisher</a:t>
            </a:r>
          </a:p>
        </p:txBody>
      </p:sp>
    </p:spTree>
    <p:extLst>
      <p:ext uri="{BB962C8B-B14F-4D97-AF65-F5344CB8AC3E}">
        <p14:creationId xmlns:p14="http://schemas.microsoft.com/office/powerpoint/2010/main" val="1887249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C0F78-D9A1-AA40-9D75-385C8EDD85FB}"/>
              </a:ext>
            </a:extLst>
          </p:cNvPr>
          <p:cNvSpPr>
            <a:spLocks noGrp="1"/>
          </p:cNvSpPr>
          <p:nvPr>
            <p:ph type="title"/>
          </p:nvPr>
        </p:nvSpPr>
        <p:spPr/>
        <p:txBody>
          <a:bodyPr/>
          <a:lstStyle/>
          <a:p>
            <a:r>
              <a:rPr lang="en-US" dirty="0"/>
              <a:t>Food Safety</a:t>
            </a:r>
          </a:p>
        </p:txBody>
      </p:sp>
      <p:sp>
        <p:nvSpPr>
          <p:cNvPr id="5" name="object 4">
            <a:extLst>
              <a:ext uri="{FF2B5EF4-FFF2-40B4-BE49-F238E27FC236}">
                <a16:creationId xmlns:a16="http://schemas.microsoft.com/office/drawing/2014/main" id="{83545F06-294B-4041-BF28-7AD01CFC16C7}"/>
              </a:ext>
            </a:extLst>
          </p:cNvPr>
          <p:cNvSpPr/>
          <p:nvPr/>
        </p:nvSpPr>
        <p:spPr>
          <a:xfrm>
            <a:off x="3656013" y="1828749"/>
            <a:ext cx="4879975" cy="323926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52821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Autofit/>
          </a:bodyPr>
          <a:lstStyle/>
          <a:p>
            <a:pPr lvl="1"/>
            <a:r>
              <a:rPr lang="en-US" dirty="0"/>
              <a:t>Each year, 1 in 6 Americans (or 48 million people) get sick from foodborne illnesses. </a:t>
            </a:r>
          </a:p>
          <a:p>
            <a:pPr lvl="1"/>
            <a:r>
              <a:rPr lang="en-US" dirty="0"/>
              <a:t>3,000 Americans die yearly, from foodborne illness. </a:t>
            </a:r>
          </a:p>
          <a:p>
            <a:pPr lvl="1"/>
            <a:r>
              <a:rPr lang="en-US" dirty="0"/>
              <a:t>Reducing foodborne illness by just 10% would keep 5 million Americans from getting sick each year.</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Foodborne Illness</a:t>
            </a:r>
          </a:p>
        </p:txBody>
      </p:sp>
    </p:spTree>
    <p:extLst>
      <p:ext uri="{BB962C8B-B14F-4D97-AF65-F5344CB8AC3E}">
        <p14:creationId xmlns:p14="http://schemas.microsoft.com/office/powerpoint/2010/main" val="565534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Bacteria and Viruses</a:t>
            </a:r>
          </a:p>
          <a:p>
            <a:pPr lvl="1"/>
            <a:r>
              <a:rPr lang="en-US" dirty="0"/>
              <a:t>Parasites </a:t>
            </a:r>
          </a:p>
          <a:p>
            <a:pPr lvl="1"/>
            <a:r>
              <a:rPr lang="en-US" dirty="0"/>
              <a:t>Mold, Toxins, and Contaminants</a:t>
            </a:r>
          </a:p>
          <a:p>
            <a:pPr lvl="1"/>
            <a:r>
              <a:rPr lang="en-US" dirty="0"/>
              <a:t>Allergens</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Causes of Food Poisoning</a:t>
            </a:r>
          </a:p>
        </p:txBody>
      </p:sp>
      <p:sp>
        <p:nvSpPr>
          <p:cNvPr id="5" name="object 6">
            <a:extLst>
              <a:ext uri="{FF2B5EF4-FFF2-40B4-BE49-F238E27FC236}">
                <a16:creationId xmlns:a16="http://schemas.microsoft.com/office/drawing/2014/main" id="{B646A5F9-0B08-0F41-A86F-404864597FC9}"/>
              </a:ext>
            </a:extLst>
          </p:cNvPr>
          <p:cNvSpPr/>
          <p:nvPr/>
        </p:nvSpPr>
        <p:spPr>
          <a:xfrm>
            <a:off x="8410523" y="3165971"/>
            <a:ext cx="2389593" cy="2988767"/>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639693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Least Wanted Foodborne Pathogens</a:t>
            </a:r>
          </a:p>
        </p:txBody>
      </p:sp>
      <p:sp>
        <p:nvSpPr>
          <p:cNvPr id="6" name="Content Placeholder 5"/>
          <p:cNvSpPr>
            <a:spLocks noGrp="1"/>
          </p:cNvSpPr>
          <p:nvPr>
            <p:ph sz="half" idx="1"/>
          </p:nvPr>
        </p:nvSpPr>
        <p:spPr/>
        <p:txBody>
          <a:bodyPr>
            <a:noAutofit/>
          </a:bodyPr>
          <a:lstStyle/>
          <a:p>
            <a:pPr lvl="1"/>
            <a:r>
              <a:rPr lang="en-US" dirty="0"/>
              <a:t>Campylobactor</a:t>
            </a:r>
          </a:p>
          <a:p>
            <a:pPr lvl="1"/>
            <a:r>
              <a:rPr lang="en-US" dirty="0"/>
              <a:t>Clostridium botulinum </a:t>
            </a:r>
          </a:p>
          <a:p>
            <a:pPr lvl="1"/>
            <a:r>
              <a:rPr lang="en-US" dirty="0"/>
              <a:t>E. coli 0157:H7 </a:t>
            </a:r>
          </a:p>
          <a:p>
            <a:pPr lvl="1"/>
            <a:r>
              <a:rPr lang="en-US" dirty="0"/>
              <a:t>Listeria monocytogenes</a:t>
            </a:r>
          </a:p>
          <a:p>
            <a:pPr lvl="1"/>
            <a:r>
              <a:rPr lang="en-US" dirty="0"/>
              <a:t>Norovirus</a:t>
            </a:r>
          </a:p>
        </p:txBody>
      </p:sp>
      <p:sp>
        <p:nvSpPr>
          <p:cNvPr id="2" name="Content Placeholder 1"/>
          <p:cNvSpPr>
            <a:spLocks noGrp="1"/>
          </p:cNvSpPr>
          <p:nvPr>
            <p:ph sz="half" idx="10"/>
          </p:nvPr>
        </p:nvSpPr>
        <p:spPr/>
        <p:txBody>
          <a:bodyPr/>
          <a:lstStyle/>
          <a:p>
            <a:pPr lvl="1"/>
            <a:r>
              <a:rPr lang="en-US" dirty="0"/>
              <a:t>Salmonella </a:t>
            </a:r>
          </a:p>
          <a:p>
            <a:pPr lvl="1"/>
            <a:r>
              <a:rPr lang="en-US" dirty="0"/>
              <a:t>Staphylococcus aureus </a:t>
            </a:r>
          </a:p>
          <a:p>
            <a:pPr lvl="1"/>
            <a:r>
              <a:rPr lang="en-US" dirty="0" err="1"/>
              <a:t>Shigella</a:t>
            </a:r>
            <a:r>
              <a:rPr lang="en-US" dirty="0"/>
              <a:t> </a:t>
            </a:r>
          </a:p>
          <a:p>
            <a:pPr lvl="1"/>
            <a:r>
              <a:rPr lang="en-US" dirty="0"/>
              <a:t>Toxoplasma </a:t>
            </a:r>
            <a:r>
              <a:rPr lang="en-US" dirty="0" err="1"/>
              <a:t>gondii</a:t>
            </a:r>
            <a:r>
              <a:rPr lang="en-US" dirty="0"/>
              <a:t> </a:t>
            </a:r>
          </a:p>
          <a:p>
            <a:pPr lvl="1"/>
            <a:r>
              <a:rPr lang="en-US" dirty="0"/>
              <a:t>Vibrio </a:t>
            </a:r>
            <a:r>
              <a:rPr lang="en-US" dirty="0" err="1"/>
              <a:t>vulnificus</a:t>
            </a:r>
            <a:endParaRPr lang="en-US" dirty="0"/>
          </a:p>
        </p:txBody>
      </p:sp>
    </p:spTree>
    <p:extLst>
      <p:ext uri="{BB962C8B-B14F-4D97-AF65-F5344CB8AC3E}">
        <p14:creationId xmlns:p14="http://schemas.microsoft.com/office/powerpoint/2010/main" val="637479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Kidney failure </a:t>
            </a:r>
          </a:p>
          <a:p>
            <a:pPr lvl="1"/>
            <a:r>
              <a:rPr lang="en-US" dirty="0"/>
              <a:t>Chronic arthritis</a:t>
            </a:r>
          </a:p>
          <a:p>
            <a:pPr lvl="1"/>
            <a:r>
              <a:rPr lang="en-US" dirty="0"/>
              <a:t>Brain and nerve damage </a:t>
            </a:r>
          </a:p>
          <a:p>
            <a:pPr lvl="1"/>
            <a:r>
              <a:rPr lang="en-US" dirty="0"/>
              <a:t>Death</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Long Term Effects</a:t>
            </a:r>
          </a:p>
        </p:txBody>
      </p:sp>
    </p:spTree>
    <p:extLst>
      <p:ext uri="{BB962C8B-B14F-4D97-AF65-F5344CB8AC3E}">
        <p14:creationId xmlns:p14="http://schemas.microsoft.com/office/powerpoint/2010/main" val="4071515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Pregnant women</a:t>
            </a:r>
          </a:p>
          <a:p>
            <a:pPr lvl="1"/>
            <a:r>
              <a:rPr lang="en-US" dirty="0"/>
              <a:t>Older adults </a:t>
            </a:r>
          </a:p>
          <a:p>
            <a:pPr lvl="1"/>
            <a:r>
              <a:rPr lang="en-US" dirty="0"/>
              <a:t>Persons with chronic illnesses </a:t>
            </a:r>
          </a:p>
          <a:p>
            <a:pPr lvl="1"/>
            <a:r>
              <a:rPr lang="en-US" dirty="0"/>
              <a:t>Young children</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Who’s at risk?</a:t>
            </a:r>
          </a:p>
        </p:txBody>
      </p:sp>
      <p:sp>
        <p:nvSpPr>
          <p:cNvPr id="7" name="object 6">
            <a:extLst>
              <a:ext uri="{FF2B5EF4-FFF2-40B4-BE49-F238E27FC236}">
                <a16:creationId xmlns:a16="http://schemas.microsoft.com/office/drawing/2014/main" id="{D68050C9-2BF2-CA49-9665-23294AF86D57}"/>
              </a:ext>
            </a:extLst>
          </p:cNvPr>
          <p:cNvSpPr/>
          <p:nvPr/>
        </p:nvSpPr>
        <p:spPr>
          <a:xfrm>
            <a:off x="5514975" y="4010648"/>
            <a:ext cx="2870060" cy="2144090"/>
          </a:xfrm>
          <a:prstGeom prst="rect">
            <a:avLst/>
          </a:prstGeom>
          <a:blipFill>
            <a:blip r:embed="rId3" cstate="print"/>
            <a:stretch>
              <a:fillRect/>
            </a:stretch>
          </a:blipFill>
        </p:spPr>
        <p:txBody>
          <a:bodyPr wrap="square" lIns="0" tIns="0" rIns="0" bIns="0" rtlCol="0"/>
          <a:lstStyle/>
          <a:p>
            <a:endParaRPr dirty="0"/>
          </a:p>
        </p:txBody>
      </p:sp>
      <p:sp>
        <p:nvSpPr>
          <p:cNvPr id="8" name="object 5">
            <a:extLst>
              <a:ext uri="{FF2B5EF4-FFF2-40B4-BE49-F238E27FC236}">
                <a16:creationId xmlns:a16="http://schemas.microsoft.com/office/drawing/2014/main" id="{04CB6736-D0DC-CA43-96C6-3653D0C3C847}"/>
              </a:ext>
            </a:extLst>
          </p:cNvPr>
          <p:cNvSpPr/>
          <p:nvPr/>
        </p:nvSpPr>
        <p:spPr>
          <a:xfrm>
            <a:off x="8968649" y="1420420"/>
            <a:ext cx="1831467" cy="2743962"/>
          </a:xfrm>
          <a:prstGeom prst="rect">
            <a:avLst/>
          </a:prstGeom>
          <a:blipFill>
            <a:blip r:embed="rId4" cstate="print"/>
            <a:stretch>
              <a:fillRect/>
            </a:stretch>
          </a:blipFill>
        </p:spPr>
        <p:txBody>
          <a:bodyPr wrap="square" lIns="0" tIns="0" rIns="0" bIns="0" rtlCol="0"/>
          <a:lstStyle/>
          <a:p>
            <a:endParaRPr/>
          </a:p>
        </p:txBody>
      </p:sp>
      <p:sp>
        <p:nvSpPr>
          <p:cNvPr id="9" name="object 7">
            <a:extLst>
              <a:ext uri="{FF2B5EF4-FFF2-40B4-BE49-F238E27FC236}">
                <a16:creationId xmlns:a16="http://schemas.microsoft.com/office/drawing/2014/main" id="{35904A26-4BA3-DA4B-8AE4-E0A936905FB3}"/>
              </a:ext>
            </a:extLst>
          </p:cNvPr>
          <p:cNvSpPr/>
          <p:nvPr/>
        </p:nvSpPr>
        <p:spPr>
          <a:xfrm>
            <a:off x="8825189" y="4643066"/>
            <a:ext cx="1974927" cy="1511672"/>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97798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Cleaning and Sanitizing</a:t>
            </a:r>
          </a:p>
        </p:txBody>
      </p:sp>
      <p:sp>
        <p:nvSpPr>
          <p:cNvPr id="4" name="Content Placeholder 3"/>
          <p:cNvSpPr>
            <a:spLocks noGrp="1"/>
          </p:cNvSpPr>
          <p:nvPr>
            <p:ph sz="half" idx="1"/>
          </p:nvPr>
        </p:nvSpPr>
        <p:spPr/>
        <p:txBody>
          <a:bodyPr/>
          <a:lstStyle/>
          <a:p>
            <a:pPr lvl="1"/>
            <a:r>
              <a:rPr lang="en-US" dirty="0"/>
              <a:t>Cleaning removes food and dirt from surface </a:t>
            </a:r>
          </a:p>
          <a:p>
            <a:pPr lvl="1"/>
            <a:r>
              <a:rPr lang="en-US" dirty="0"/>
              <a:t>Sanitizing reduces pathogens on a surface to safe levels</a:t>
            </a:r>
          </a:p>
          <a:p>
            <a:pPr lvl="1"/>
            <a:r>
              <a:rPr lang="en-US" dirty="0"/>
              <a:t>Prevents the spread of pathogens to food. </a:t>
            </a:r>
          </a:p>
          <a:p>
            <a:pPr lvl="2"/>
            <a:r>
              <a:rPr lang="en-US" dirty="0"/>
              <a:t>Steps:</a:t>
            </a:r>
          </a:p>
          <a:p>
            <a:pPr lvl="3"/>
            <a:r>
              <a:rPr lang="en-US" dirty="0"/>
              <a:t>Clean the surface</a:t>
            </a:r>
          </a:p>
          <a:p>
            <a:pPr lvl="3"/>
            <a:r>
              <a:rPr lang="en-US" dirty="0"/>
              <a:t>Rinse the surface </a:t>
            </a:r>
          </a:p>
          <a:p>
            <a:pPr lvl="3"/>
            <a:r>
              <a:rPr lang="en-US" dirty="0"/>
              <a:t>Sanitize the surface </a:t>
            </a:r>
          </a:p>
          <a:p>
            <a:pPr lvl="3"/>
            <a:r>
              <a:rPr lang="en-US" dirty="0"/>
              <a:t>Allow the surface to air-dry</a:t>
            </a:r>
          </a:p>
        </p:txBody>
      </p:sp>
    </p:spTree>
    <p:extLst>
      <p:ext uri="{BB962C8B-B14F-4D97-AF65-F5344CB8AC3E}">
        <p14:creationId xmlns:p14="http://schemas.microsoft.com/office/powerpoint/2010/main" val="1236863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References/Resources</a:t>
            </a:r>
          </a:p>
        </p:txBody>
      </p:sp>
      <p:sp>
        <p:nvSpPr>
          <p:cNvPr id="6" name="Content Placeholder 5"/>
          <p:cNvSpPr>
            <a:spLocks noGrp="1"/>
          </p:cNvSpPr>
          <p:nvPr>
            <p:ph sz="half" idx="1"/>
          </p:nvPr>
        </p:nvSpPr>
        <p:spPr/>
        <p:txBody>
          <a:bodyPr>
            <a:normAutofit fontScale="92500" lnSpcReduction="20000"/>
          </a:bodyPr>
          <a:lstStyle/>
          <a:p>
            <a:pPr lvl="1"/>
            <a:r>
              <a:rPr lang="en-US" sz="1600" dirty="0"/>
              <a:t>Images:</a:t>
            </a:r>
          </a:p>
          <a:p>
            <a:pPr lvl="2"/>
            <a:r>
              <a:rPr lang="en-US" sz="1600" dirty="0"/>
              <a:t>Culinary Arts, Harlingen High School South, Harlingen, Texas</a:t>
            </a:r>
          </a:p>
          <a:p>
            <a:pPr lvl="2"/>
            <a:r>
              <a:rPr lang="en-US" sz="1600" dirty="0"/>
              <a:t>Microsoft Office Clip Art</a:t>
            </a:r>
          </a:p>
          <a:p>
            <a:pPr lvl="2"/>
            <a:endParaRPr lang="en-US" sz="1600" dirty="0"/>
          </a:p>
          <a:p>
            <a:pPr lvl="1"/>
            <a:r>
              <a:rPr lang="en-US" sz="1600" dirty="0"/>
              <a:t>Textbook:</a:t>
            </a:r>
          </a:p>
          <a:p>
            <a:pPr lvl="2"/>
            <a:r>
              <a:rPr lang="en-US" sz="1600" dirty="0"/>
              <a:t>Culinary essentials. (2010). Woodland Hills, CA: Glencoe/McGraw-Hill.</a:t>
            </a:r>
          </a:p>
          <a:p>
            <a:pPr lvl="2"/>
            <a:r>
              <a:rPr lang="en-US" sz="1600" dirty="0" err="1"/>
              <a:t>ServSafe</a:t>
            </a:r>
            <a:r>
              <a:rPr lang="en-US" sz="1600" dirty="0"/>
              <a:t>® Manager. 6th. Chicago, IL: National Restaurant Association, 2012. Print. </a:t>
            </a:r>
          </a:p>
          <a:p>
            <a:pPr lvl="2"/>
            <a:r>
              <a:rPr lang="en-US" sz="1600" dirty="0" err="1"/>
              <a:t>ServSafe</a:t>
            </a:r>
            <a:r>
              <a:rPr lang="en-US" sz="1600" dirty="0"/>
              <a:t> Starters Employee Guide™, 5th. Chicago, IL: National Restaurant Association, 2010. Print.</a:t>
            </a:r>
          </a:p>
          <a:p>
            <a:pPr lvl="2"/>
            <a:endParaRPr lang="en-US" sz="1600" spc="-40" dirty="0">
              <a:solidFill>
                <a:srgbClr val="3D3C2C"/>
              </a:solidFill>
              <a:latin typeface="Open Sans" charset="0"/>
              <a:ea typeface="Open Sans" charset="0"/>
              <a:cs typeface="Open Sans" charset="0"/>
            </a:endParaRPr>
          </a:p>
          <a:p>
            <a:pPr lvl="1"/>
            <a:r>
              <a:rPr lang="en-US" sz="1600" spc="-40" dirty="0">
                <a:solidFill>
                  <a:srgbClr val="3D3C2C"/>
                </a:solidFill>
                <a:latin typeface="Open Sans" charset="0"/>
                <a:ea typeface="Open Sans" charset="0"/>
                <a:cs typeface="Open Sans" charset="0"/>
              </a:rPr>
              <a:t>YouTube™:</a:t>
            </a:r>
          </a:p>
          <a:p>
            <a:pPr lvl="2"/>
            <a:r>
              <a:rPr lang="en-US" sz="1600" spc="-40" dirty="0">
                <a:solidFill>
                  <a:srgbClr val="3D3C2C"/>
                </a:solidFill>
                <a:latin typeface="Open Sans" charset="0"/>
                <a:ea typeface="Open Sans" charset="0"/>
                <a:cs typeface="Open Sans" charset="0"/>
              </a:rPr>
              <a:t>General Kitchen Safety </a:t>
            </a:r>
          </a:p>
          <a:p>
            <a:pPr marL="457200" lvl="2" indent="0">
              <a:buNone/>
            </a:pPr>
            <a:r>
              <a:rPr lang="en-US" sz="1600" spc="-40" dirty="0">
                <a:solidFill>
                  <a:srgbClr val="3D3C2C"/>
                </a:solidFill>
                <a:latin typeface="Open Sans" charset="0"/>
                <a:ea typeface="Open Sans" charset="0"/>
                <a:cs typeface="Open Sans" charset="0"/>
              </a:rPr>
              <a:t>The commercial kitchen is a busy environment that is full of many potential dangers that are both obvious and, in some cases, less obvious to the untrained person. When working in this environment, one must be aware of these potential hazards and how to avoid them. </a:t>
            </a:r>
          </a:p>
          <a:p>
            <a:pPr marL="457200" lvl="2" indent="0">
              <a:buNone/>
            </a:pPr>
            <a:r>
              <a:rPr lang="en-US" sz="1600" spc="-40" dirty="0">
                <a:solidFill>
                  <a:srgbClr val="3D3C2C"/>
                </a:solidFill>
                <a:latin typeface="Open Sans" charset="0"/>
                <a:ea typeface="Open Sans" charset="0"/>
                <a:cs typeface="Open Sans" charset="0"/>
                <a:hlinkClick r:id="rId2"/>
              </a:rPr>
              <a:t>http://youtu.be/kz-KZGO65DA</a:t>
            </a:r>
            <a:endParaRPr lang="en-US" sz="1600" spc="-40" dirty="0">
              <a:solidFill>
                <a:srgbClr val="3D3C2C"/>
              </a:solidFill>
              <a:latin typeface="Open Sans" charset="0"/>
              <a:ea typeface="Open Sans" charset="0"/>
              <a:cs typeface="Open Sans" charset="0"/>
            </a:endParaRPr>
          </a:p>
          <a:p>
            <a:pPr marL="457200" lvl="2" indent="0">
              <a:buNone/>
            </a:pPr>
            <a:endParaRPr lang="en-US" sz="1600" spc="-40" dirty="0">
              <a:solidFill>
                <a:srgbClr val="3D3C2C"/>
              </a:solidFill>
              <a:latin typeface="Open Sans" charset="0"/>
              <a:ea typeface="Open Sans" charset="0"/>
              <a:cs typeface="Open Sans" charset="0"/>
            </a:endParaRPr>
          </a:p>
          <a:p>
            <a:pPr lvl="2"/>
            <a:r>
              <a:rPr lang="en-US" sz="1600" spc="-40" dirty="0">
                <a:solidFill>
                  <a:srgbClr val="3D3C2C"/>
                </a:solidFill>
                <a:latin typeface="Open Sans" charset="0"/>
                <a:ea typeface="Open Sans" charset="0"/>
                <a:cs typeface="Open Sans" charset="0"/>
              </a:rPr>
              <a:t>Put Your Hands Together </a:t>
            </a:r>
          </a:p>
          <a:p>
            <a:pPr marL="457200" lvl="2" indent="0">
              <a:buNone/>
            </a:pPr>
            <a:r>
              <a:rPr lang="en-US" sz="1600" spc="-40" dirty="0">
                <a:solidFill>
                  <a:srgbClr val="3D3C2C"/>
                </a:solidFill>
                <a:latin typeface="Open Sans" charset="0"/>
                <a:ea typeface="Open Sans" charset="0"/>
                <a:cs typeface="Open Sans" charset="0"/>
              </a:rPr>
              <a:t>CDC – Centers for Disease Control and Prevention </a:t>
            </a:r>
          </a:p>
          <a:p>
            <a:pPr marL="457200" lvl="2" indent="0">
              <a:buNone/>
            </a:pPr>
            <a:r>
              <a:rPr lang="en-US" sz="1600" spc="-40" dirty="0">
                <a:solidFill>
                  <a:srgbClr val="3D3C2C"/>
                </a:solidFill>
                <a:latin typeface="Open Sans" charset="0"/>
                <a:ea typeface="Open Sans" charset="0"/>
                <a:cs typeface="Open Sans" charset="0"/>
                <a:hlinkClick r:id="rId3"/>
              </a:rPr>
              <a:t>https://www.youtube.com/watch?v=SyRtMl4a1FE</a:t>
            </a:r>
            <a:endParaRPr lang="en-US" sz="1600" spc="-40" dirty="0">
              <a:solidFill>
                <a:srgbClr val="3D3C2C"/>
              </a:solidFill>
              <a:latin typeface="Open Sans" charset="0"/>
              <a:ea typeface="Open Sans" charset="0"/>
              <a:cs typeface="Open Sans" charset="0"/>
            </a:endParaRPr>
          </a:p>
          <a:p>
            <a:pPr marL="457200" lvl="2" indent="0">
              <a:buNone/>
            </a:pPr>
            <a:endParaRPr lang="en-US" sz="1600" spc="-40" dirty="0">
              <a:solidFill>
                <a:srgbClr val="3D3C2C"/>
              </a:solidFill>
              <a:latin typeface="Open Sans" charset="0"/>
              <a:ea typeface="Open Sans" charset="0"/>
              <a:cs typeface="Open Sans" charset="0"/>
            </a:endParaRPr>
          </a:p>
          <a:p>
            <a:pPr marL="457200" lvl="2" indent="0">
              <a:buNone/>
            </a:pPr>
            <a:endParaRPr lang="en-US" sz="1600" spc="-40" dirty="0">
              <a:solidFill>
                <a:srgbClr val="3D3C2C"/>
              </a:solidFill>
              <a:latin typeface="Open Sans" charset="0"/>
              <a:ea typeface="Open Sans" charset="0"/>
              <a:cs typeface="Open Sans" charset="0"/>
            </a:endParaRPr>
          </a:p>
          <a:p>
            <a:pPr marL="457200" lvl="2" indent="0">
              <a:buNone/>
            </a:pPr>
            <a:endParaRPr lang="en-US" sz="1600" spc="-40" dirty="0">
              <a:solidFill>
                <a:srgbClr val="3D3C2C"/>
              </a:solidFill>
              <a:latin typeface="Open Sans" charset="0"/>
              <a:ea typeface="Open Sans" charset="0"/>
              <a:cs typeface="Open Sans" charset="0"/>
            </a:endParaRPr>
          </a:p>
          <a:p>
            <a:pPr lvl="2"/>
            <a:endParaRPr lang="en-US" sz="1600" spc="-40" dirty="0">
              <a:solidFill>
                <a:srgbClr val="3D3C2C"/>
              </a:solidFill>
              <a:latin typeface="Open Sans" charset="0"/>
              <a:ea typeface="Open Sans" charset="0"/>
              <a:cs typeface="Open Sans" charset="0"/>
            </a:endParaRPr>
          </a:p>
          <a:p>
            <a:pPr marL="457200" lvl="2" indent="0">
              <a:buNone/>
            </a:pPr>
            <a:endParaRPr lang="en-US" sz="2400" dirty="0"/>
          </a:p>
          <a:p>
            <a:pPr lvl="1"/>
            <a:endParaRPr lang="en-US" sz="2400" dirty="0"/>
          </a:p>
        </p:txBody>
      </p:sp>
    </p:spTree>
    <p:extLst>
      <p:ext uri="{BB962C8B-B14F-4D97-AF65-F5344CB8AC3E}">
        <p14:creationId xmlns:p14="http://schemas.microsoft.com/office/powerpoint/2010/main" val="1233475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References/Resources</a:t>
            </a:r>
          </a:p>
        </p:txBody>
      </p:sp>
      <p:sp>
        <p:nvSpPr>
          <p:cNvPr id="6" name="Content Placeholder 5"/>
          <p:cNvSpPr>
            <a:spLocks noGrp="1"/>
          </p:cNvSpPr>
          <p:nvPr>
            <p:ph sz="half" idx="1"/>
          </p:nvPr>
        </p:nvSpPr>
        <p:spPr>
          <a:xfrm>
            <a:off x="740664" y="1420419"/>
            <a:ext cx="11055750" cy="4966093"/>
          </a:xfrm>
        </p:spPr>
        <p:txBody>
          <a:bodyPr>
            <a:normAutofit fontScale="85000" lnSpcReduction="20000"/>
          </a:bodyPr>
          <a:lstStyle/>
          <a:p>
            <a:pPr lvl="1"/>
            <a:r>
              <a:rPr lang="en-US" sz="1800" dirty="0"/>
              <a:t>YouTube™:</a:t>
            </a:r>
          </a:p>
          <a:p>
            <a:pPr lvl="2"/>
            <a:r>
              <a:rPr lang="en-US" sz="1800" dirty="0"/>
              <a:t>How to Safely Clean Spills in the Kitchen</a:t>
            </a:r>
          </a:p>
          <a:p>
            <a:pPr marL="457200" lvl="2" indent="0">
              <a:buNone/>
            </a:pPr>
            <a:r>
              <a:rPr lang="en-US" sz="1800" dirty="0"/>
              <a:t>Within a commercial kitchen one of the most frequent accidents that can occur is slipping on a wet surface. These types of accidents are particularly hazardous because often they can cause back injuries and cause serious lost time. In most cases these injuries are preventable with good safety management of spills.</a:t>
            </a:r>
          </a:p>
          <a:p>
            <a:pPr marL="457200" lvl="2" indent="0">
              <a:buNone/>
            </a:pPr>
            <a:r>
              <a:rPr lang="en-US" sz="1800" dirty="0">
                <a:hlinkClick r:id="rId2"/>
              </a:rPr>
              <a:t>http://youtu.be/ItTmGSEF0UM</a:t>
            </a:r>
            <a:endParaRPr lang="en-US" sz="1800" dirty="0"/>
          </a:p>
          <a:p>
            <a:pPr lvl="2"/>
            <a:endParaRPr lang="en-US" sz="1800" dirty="0"/>
          </a:p>
          <a:p>
            <a:pPr lvl="2"/>
            <a:r>
              <a:rPr lang="en-US" sz="1800" dirty="0"/>
              <a:t>How to Use a Fire Extinguisher Accidents happen. </a:t>
            </a:r>
          </a:p>
          <a:p>
            <a:pPr marL="457200" lvl="2" indent="0">
              <a:buNone/>
            </a:pPr>
            <a:r>
              <a:rPr lang="en-US" sz="1800" dirty="0"/>
              <a:t>Be prepared to fight your own fire by learning how to use a fire extinguisher.</a:t>
            </a:r>
          </a:p>
          <a:p>
            <a:pPr marL="457200" lvl="2" indent="0">
              <a:buNone/>
            </a:pPr>
            <a:r>
              <a:rPr lang="en-US" sz="1800" dirty="0">
                <a:hlinkClick r:id="rId3"/>
              </a:rPr>
              <a:t>http://youtu.be/lUojO1HvC8c</a:t>
            </a:r>
            <a:endParaRPr lang="en-US" sz="1800" dirty="0"/>
          </a:p>
          <a:p>
            <a:pPr lvl="2"/>
            <a:endParaRPr lang="en-US" sz="1800" dirty="0"/>
          </a:p>
          <a:p>
            <a:pPr lvl="2"/>
            <a:r>
              <a:rPr lang="en-US" sz="1800" dirty="0"/>
              <a:t>Preventing Burns</a:t>
            </a:r>
          </a:p>
          <a:p>
            <a:pPr marL="457200" lvl="2" indent="0">
              <a:buNone/>
            </a:pPr>
            <a:r>
              <a:rPr lang="en-US" sz="1800" dirty="0"/>
              <a:t>Within a commercial kitchen you will be exposed to high temperatures that could cause injury to you. Always think safety and have a plan.</a:t>
            </a:r>
          </a:p>
          <a:p>
            <a:pPr marL="457200" lvl="2" indent="0">
              <a:buNone/>
            </a:pPr>
            <a:r>
              <a:rPr lang="en-US" sz="1800" dirty="0">
                <a:hlinkClick r:id="rId4"/>
              </a:rPr>
              <a:t>http://youtu.be/5_1T0iLmOck</a:t>
            </a:r>
            <a:endParaRPr lang="en-US" sz="1800" dirty="0"/>
          </a:p>
          <a:p>
            <a:pPr marL="457200" lvl="2" indent="0">
              <a:buNone/>
            </a:pPr>
            <a:endParaRPr lang="en-US" sz="1600" dirty="0"/>
          </a:p>
          <a:p>
            <a:pPr lvl="2"/>
            <a:r>
              <a:rPr lang="en-US" sz="1800" dirty="0"/>
              <a:t>Sanitizing the Kitchen </a:t>
            </a:r>
          </a:p>
          <a:p>
            <a:pPr marL="457200" lvl="2" indent="0">
              <a:buNone/>
            </a:pPr>
            <a:r>
              <a:rPr lang="en-US" sz="1800" dirty="0"/>
              <a:t>Consumers can protect themselves by preventing the spread of germs by both cleaning and sanitizing surfaces where food is prepared. This video explains how to make sanitizing solution with ingredients most people already have around the house. </a:t>
            </a:r>
          </a:p>
          <a:p>
            <a:pPr marL="457200" lvl="2" indent="0">
              <a:buNone/>
            </a:pPr>
            <a:r>
              <a:rPr lang="en-US" sz="1800" dirty="0">
                <a:hlinkClick r:id="rId5"/>
              </a:rPr>
              <a:t>http://youtu.be/_9IhS2jv2OM</a:t>
            </a:r>
            <a:endParaRPr lang="en-US" sz="1500" spc="-40" dirty="0">
              <a:solidFill>
                <a:srgbClr val="3D3C2C"/>
              </a:solidFill>
              <a:latin typeface="Open Sans" charset="0"/>
              <a:ea typeface="Open Sans" charset="0"/>
              <a:cs typeface="Open Sans" charset="0"/>
            </a:endParaRPr>
          </a:p>
          <a:p>
            <a:pPr marL="723900" lvl="2"/>
            <a:endParaRPr lang="en-US" sz="1500" spc="-40" dirty="0">
              <a:solidFill>
                <a:srgbClr val="3D3C2C"/>
              </a:solidFill>
              <a:latin typeface="Open Sans" charset="0"/>
              <a:ea typeface="Open Sans" charset="0"/>
              <a:cs typeface="Open Sans" charset="0"/>
            </a:endParaRPr>
          </a:p>
          <a:p>
            <a:pPr lvl="2"/>
            <a:endParaRPr lang="en-US" sz="2400" dirty="0"/>
          </a:p>
          <a:p>
            <a:pPr lvl="1"/>
            <a:endParaRPr lang="en-US" sz="2400" dirty="0"/>
          </a:p>
        </p:txBody>
      </p:sp>
    </p:spTree>
    <p:extLst>
      <p:ext uri="{BB962C8B-B14F-4D97-AF65-F5344CB8AC3E}">
        <p14:creationId xmlns:p14="http://schemas.microsoft.com/office/powerpoint/2010/main" val="76468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C0F78-D9A1-AA40-9D75-385C8EDD85FB}"/>
              </a:ext>
            </a:extLst>
          </p:cNvPr>
          <p:cNvSpPr>
            <a:spLocks noGrp="1"/>
          </p:cNvSpPr>
          <p:nvPr>
            <p:ph type="title"/>
          </p:nvPr>
        </p:nvSpPr>
        <p:spPr/>
        <p:txBody>
          <a:bodyPr/>
          <a:lstStyle/>
          <a:p>
            <a:r>
              <a:rPr lang="en-US" dirty="0"/>
              <a:t>Personal Hygiene</a:t>
            </a:r>
          </a:p>
        </p:txBody>
      </p:sp>
      <p:pic>
        <p:nvPicPr>
          <p:cNvPr id="5" name="Picture 4">
            <a:extLst>
              <a:ext uri="{FF2B5EF4-FFF2-40B4-BE49-F238E27FC236}">
                <a16:creationId xmlns:a16="http://schemas.microsoft.com/office/drawing/2014/main" id="{5D2C75CC-7C20-1547-8113-E616C398767A}"/>
              </a:ext>
            </a:extLst>
          </p:cNvPr>
          <p:cNvPicPr>
            <a:picLocks noChangeAspect="1"/>
          </p:cNvPicPr>
          <p:nvPr/>
        </p:nvPicPr>
        <p:blipFill>
          <a:blip r:embed="rId2"/>
          <a:stretch>
            <a:fillRect/>
          </a:stretch>
        </p:blipFill>
        <p:spPr>
          <a:xfrm>
            <a:off x="4940300" y="1809750"/>
            <a:ext cx="2311400" cy="3467100"/>
          </a:xfrm>
          <a:prstGeom prst="rect">
            <a:avLst/>
          </a:prstGeom>
        </p:spPr>
      </p:pic>
    </p:spTree>
    <p:extLst>
      <p:ext uri="{BB962C8B-B14F-4D97-AF65-F5344CB8AC3E}">
        <p14:creationId xmlns:p14="http://schemas.microsoft.com/office/powerpoint/2010/main" val="1735627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Appropriate Work Attire</a:t>
            </a:r>
          </a:p>
        </p:txBody>
      </p:sp>
      <p:sp>
        <p:nvSpPr>
          <p:cNvPr id="6" name="Content Placeholder 5"/>
          <p:cNvSpPr>
            <a:spLocks noGrp="1"/>
          </p:cNvSpPr>
          <p:nvPr>
            <p:ph sz="half" idx="1"/>
          </p:nvPr>
        </p:nvSpPr>
        <p:spPr/>
        <p:txBody>
          <a:bodyPr>
            <a:noAutofit/>
          </a:bodyPr>
          <a:lstStyle/>
          <a:p>
            <a:pPr lvl="1"/>
            <a:r>
              <a:rPr lang="en-US" dirty="0"/>
              <a:t>Wear</a:t>
            </a:r>
          </a:p>
          <a:p>
            <a:pPr lvl="2"/>
            <a:r>
              <a:rPr lang="en-US" dirty="0"/>
              <a:t>Apron</a:t>
            </a:r>
          </a:p>
          <a:p>
            <a:pPr lvl="2"/>
            <a:r>
              <a:rPr lang="en-US" dirty="0"/>
              <a:t>Chef jacket</a:t>
            </a:r>
          </a:p>
          <a:p>
            <a:pPr lvl="2"/>
            <a:r>
              <a:rPr lang="en-US" dirty="0"/>
              <a:t>Chef pants</a:t>
            </a:r>
          </a:p>
          <a:p>
            <a:pPr lvl="2"/>
            <a:r>
              <a:rPr lang="en-US" dirty="0"/>
              <a:t>Hair restraint</a:t>
            </a:r>
          </a:p>
          <a:p>
            <a:pPr lvl="2"/>
            <a:r>
              <a:rPr lang="en-US" dirty="0"/>
              <a:t>Shoes (slip resistant)</a:t>
            </a:r>
          </a:p>
          <a:p>
            <a:pPr lvl="1"/>
            <a:endParaRPr lang="en-US" dirty="0"/>
          </a:p>
        </p:txBody>
      </p:sp>
      <p:sp>
        <p:nvSpPr>
          <p:cNvPr id="2" name="Content Placeholder 1"/>
          <p:cNvSpPr>
            <a:spLocks noGrp="1"/>
          </p:cNvSpPr>
          <p:nvPr>
            <p:ph sz="half" idx="10"/>
          </p:nvPr>
        </p:nvSpPr>
        <p:spPr/>
        <p:txBody>
          <a:bodyPr/>
          <a:lstStyle/>
          <a:p>
            <a:pPr lvl="1"/>
            <a:r>
              <a:rPr lang="en-US" dirty="0"/>
              <a:t>Do Not Wear</a:t>
            </a:r>
          </a:p>
          <a:p>
            <a:pPr lvl="2"/>
            <a:r>
              <a:rPr lang="en-US" dirty="0"/>
              <a:t>False nails</a:t>
            </a:r>
          </a:p>
          <a:p>
            <a:pPr lvl="2"/>
            <a:r>
              <a:rPr lang="en-US" dirty="0"/>
              <a:t>Fingernail polish</a:t>
            </a:r>
          </a:p>
          <a:p>
            <a:pPr lvl="2"/>
            <a:r>
              <a:rPr lang="en-US" dirty="0"/>
              <a:t>Jewelry</a:t>
            </a:r>
          </a:p>
          <a:p>
            <a:pPr lvl="3"/>
            <a:r>
              <a:rPr lang="en-US" dirty="0"/>
              <a:t>Watches</a:t>
            </a:r>
          </a:p>
          <a:p>
            <a:pPr lvl="3"/>
            <a:r>
              <a:rPr lang="en-US" dirty="0"/>
              <a:t>Dangling earrings</a:t>
            </a:r>
          </a:p>
          <a:p>
            <a:pPr lvl="3"/>
            <a:r>
              <a:rPr lang="en-US" dirty="0"/>
              <a:t>Rings</a:t>
            </a:r>
          </a:p>
          <a:p>
            <a:pPr lvl="4"/>
            <a:r>
              <a:rPr lang="en-US" dirty="0"/>
              <a:t>Except for a plain metal band</a:t>
            </a:r>
          </a:p>
        </p:txBody>
      </p:sp>
    </p:spTree>
    <p:extLst>
      <p:ext uri="{BB962C8B-B14F-4D97-AF65-F5344CB8AC3E}">
        <p14:creationId xmlns:p14="http://schemas.microsoft.com/office/powerpoint/2010/main" val="3042056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Before</a:t>
            </a:r>
          </a:p>
          <a:p>
            <a:pPr lvl="2"/>
            <a:r>
              <a:rPr lang="en-US" dirty="0"/>
              <a:t>Eating or drinking</a:t>
            </a:r>
          </a:p>
          <a:p>
            <a:pPr lvl="2"/>
            <a:r>
              <a:rPr lang="en-US" dirty="0"/>
              <a:t>Handling raw meat, poultry, or seafood</a:t>
            </a:r>
          </a:p>
          <a:p>
            <a:pPr lvl="2"/>
            <a:r>
              <a:rPr lang="en-US" dirty="0"/>
              <a:t>Prepping food</a:t>
            </a:r>
          </a:p>
          <a:p>
            <a:pPr lvl="2"/>
            <a:r>
              <a:rPr lang="en-US" dirty="0"/>
              <a:t>Putting on gloves</a:t>
            </a:r>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Wash Hands Often</a:t>
            </a:r>
          </a:p>
        </p:txBody>
      </p:sp>
    </p:spTree>
    <p:extLst>
      <p:ext uri="{BB962C8B-B14F-4D97-AF65-F5344CB8AC3E}">
        <p14:creationId xmlns:p14="http://schemas.microsoft.com/office/powerpoint/2010/main" val="1061903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After</a:t>
            </a:r>
          </a:p>
          <a:p>
            <a:pPr lvl="2"/>
            <a:r>
              <a:rPr lang="en-US" dirty="0"/>
              <a:t>Cleaning tables or busing dirty dishes</a:t>
            </a:r>
          </a:p>
          <a:p>
            <a:pPr lvl="2"/>
            <a:r>
              <a:rPr lang="en-US" dirty="0"/>
              <a:t>Handling chemicals</a:t>
            </a:r>
          </a:p>
          <a:p>
            <a:pPr lvl="2"/>
            <a:r>
              <a:rPr lang="en-US" dirty="0"/>
              <a:t>Handling money</a:t>
            </a:r>
          </a:p>
          <a:p>
            <a:pPr lvl="2"/>
            <a:r>
              <a:rPr lang="en-US" dirty="0"/>
              <a:t>Handling raw meat, poultry, or seafood (before and after)</a:t>
            </a:r>
          </a:p>
          <a:p>
            <a:pPr lvl="2"/>
            <a:r>
              <a:rPr lang="en-US" dirty="0"/>
              <a:t>Removing chewing gum with your fingers</a:t>
            </a:r>
          </a:p>
          <a:p>
            <a:pPr lvl="2"/>
            <a:r>
              <a:rPr lang="en-US" dirty="0"/>
              <a:t>Sneezing, coughing, or using a tissue</a:t>
            </a:r>
          </a:p>
          <a:p>
            <a:pPr lvl="2"/>
            <a:r>
              <a:rPr lang="en-US" dirty="0"/>
              <a:t>Taking out garbage</a:t>
            </a:r>
          </a:p>
          <a:p>
            <a:pPr lvl="2"/>
            <a:r>
              <a:rPr lang="en-US" dirty="0"/>
              <a:t>Touching clothing or aprons</a:t>
            </a:r>
          </a:p>
          <a:p>
            <a:pPr lvl="2"/>
            <a:r>
              <a:rPr lang="en-US" dirty="0"/>
              <a:t>Touching your hair, face, or body</a:t>
            </a:r>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Wash Hands</a:t>
            </a:r>
          </a:p>
        </p:txBody>
      </p:sp>
    </p:spTree>
    <p:extLst>
      <p:ext uri="{BB962C8B-B14F-4D97-AF65-F5344CB8AC3E}">
        <p14:creationId xmlns:p14="http://schemas.microsoft.com/office/powerpoint/2010/main" val="3187339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2"/>
            <a:r>
              <a:rPr lang="en-US" dirty="0"/>
              <a:t>Wet hands and arms</a:t>
            </a:r>
          </a:p>
          <a:p>
            <a:pPr lvl="2"/>
            <a:r>
              <a:rPr lang="en-US" dirty="0"/>
              <a:t>Apply soap</a:t>
            </a:r>
          </a:p>
          <a:p>
            <a:pPr lvl="2"/>
            <a:r>
              <a:rPr lang="en-US" dirty="0"/>
              <a:t>Scrub hands and arms vigorously</a:t>
            </a:r>
          </a:p>
          <a:p>
            <a:pPr lvl="2"/>
            <a:r>
              <a:rPr lang="en-US" dirty="0"/>
              <a:t>Rinse hands and arms thoroughly</a:t>
            </a:r>
          </a:p>
          <a:p>
            <a:pPr lvl="2"/>
            <a:r>
              <a:rPr lang="en-US" dirty="0"/>
              <a:t>Dry hands and arms</a:t>
            </a:r>
          </a:p>
          <a:p>
            <a:pPr lvl="1"/>
            <a:r>
              <a:rPr lang="en-US" dirty="0"/>
              <a:t>After Washing Your Hands</a:t>
            </a:r>
          </a:p>
          <a:p>
            <a:pPr lvl="2"/>
            <a:r>
              <a:rPr lang="en-US" dirty="0"/>
              <a:t>Use a paper towel to turn off faucet</a:t>
            </a:r>
          </a:p>
          <a:p>
            <a:pPr lvl="2"/>
            <a:r>
              <a:rPr lang="en-US" dirty="0"/>
              <a:t>Use a paper towel to open restroom door</a:t>
            </a:r>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How to Wash Your Hands</a:t>
            </a:r>
          </a:p>
        </p:txBody>
      </p:sp>
    </p:spTree>
    <p:extLst>
      <p:ext uri="{BB962C8B-B14F-4D97-AF65-F5344CB8AC3E}">
        <p14:creationId xmlns:p14="http://schemas.microsoft.com/office/powerpoint/2010/main" val="2603568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C0F78-D9A1-AA40-9D75-385C8EDD85FB}"/>
              </a:ext>
            </a:extLst>
          </p:cNvPr>
          <p:cNvSpPr>
            <a:spLocks noGrp="1"/>
          </p:cNvSpPr>
          <p:nvPr>
            <p:ph type="title"/>
          </p:nvPr>
        </p:nvSpPr>
        <p:spPr/>
        <p:txBody>
          <a:bodyPr/>
          <a:lstStyle/>
          <a:p>
            <a:r>
              <a:rPr lang="en-US" dirty="0"/>
              <a:t>Commercial Kitchen Safety</a:t>
            </a:r>
          </a:p>
        </p:txBody>
      </p:sp>
      <p:sp>
        <p:nvSpPr>
          <p:cNvPr id="4" name="object 5">
            <a:extLst>
              <a:ext uri="{FF2B5EF4-FFF2-40B4-BE49-F238E27FC236}">
                <a16:creationId xmlns:a16="http://schemas.microsoft.com/office/drawing/2014/main" id="{9F9E5EAC-FE15-3044-AE7A-A6E3937FAB0D}"/>
              </a:ext>
            </a:extLst>
          </p:cNvPr>
          <p:cNvSpPr/>
          <p:nvPr/>
        </p:nvSpPr>
        <p:spPr>
          <a:xfrm>
            <a:off x="4762500" y="1643101"/>
            <a:ext cx="2667000" cy="331304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57407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Commercial Kitchen Hazards</a:t>
            </a:r>
          </a:p>
        </p:txBody>
      </p:sp>
      <p:sp>
        <p:nvSpPr>
          <p:cNvPr id="6" name="Content Placeholder 5"/>
          <p:cNvSpPr>
            <a:spLocks noGrp="1"/>
          </p:cNvSpPr>
          <p:nvPr>
            <p:ph sz="half" idx="1"/>
          </p:nvPr>
        </p:nvSpPr>
        <p:spPr/>
        <p:txBody>
          <a:bodyPr>
            <a:noAutofit/>
          </a:bodyPr>
          <a:lstStyle/>
          <a:p>
            <a:pPr lvl="1"/>
            <a:r>
              <a:rPr lang="en-US" dirty="0"/>
              <a:t>Burns and Scalds</a:t>
            </a:r>
          </a:p>
          <a:p>
            <a:pPr lvl="1"/>
            <a:r>
              <a:rPr lang="en-US" dirty="0"/>
              <a:t>Cuts</a:t>
            </a:r>
          </a:p>
          <a:p>
            <a:pPr lvl="1"/>
            <a:r>
              <a:rPr lang="en-US" dirty="0"/>
              <a:t>Slips and falls</a:t>
            </a:r>
          </a:p>
        </p:txBody>
      </p:sp>
    </p:spTree>
    <p:extLst>
      <p:ext uri="{BB962C8B-B14F-4D97-AF65-F5344CB8AC3E}">
        <p14:creationId xmlns:p14="http://schemas.microsoft.com/office/powerpoint/2010/main" val="138237227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637</TotalTime>
  <Words>3095</Words>
  <Application>Microsoft Macintosh PowerPoint</Application>
  <PresentationFormat>Widescreen</PresentationFormat>
  <Paragraphs>253</Paragraphs>
  <Slides>21</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.AppleSystemUIFont</vt:lpstr>
      <vt:lpstr>Arial</vt:lpstr>
      <vt:lpstr>Calibri</vt:lpstr>
      <vt:lpstr>Open Sans</vt:lpstr>
      <vt:lpstr>Open Sans SemiBold</vt:lpstr>
      <vt:lpstr>2_Office Theme</vt:lpstr>
      <vt:lpstr>3_Office Theme</vt:lpstr>
      <vt:lpstr>Food Safety and Sanitation Guidelines   Culinary Arts</vt:lpstr>
      <vt:lpstr>PowerPoint Presentation</vt:lpstr>
      <vt:lpstr>Personal Hygiene</vt:lpstr>
      <vt:lpstr>Appropriate Work Attire</vt:lpstr>
      <vt:lpstr>PowerPoint Presentation</vt:lpstr>
      <vt:lpstr>PowerPoint Presentation</vt:lpstr>
      <vt:lpstr>PowerPoint Presentation</vt:lpstr>
      <vt:lpstr>Commercial Kitchen Safety</vt:lpstr>
      <vt:lpstr>Commercial Kitchen Hazards</vt:lpstr>
      <vt:lpstr>PowerPoint Presentation</vt:lpstr>
      <vt:lpstr>Commercial Kitchen Safety</vt:lpstr>
      <vt:lpstr>PowerPoint Presentation</vt:lpstr>
      <vt:lpstr>Food Safety</vt:lpstr>
      <vt:lpstr>PowerPoint Presentation</vt:lpstr>
      <vt:lpstr>PowerPoint Presentation</vt:lpstr>
      <vt:lpstr>Least Wanted Foodborne Pathogens</vt:lpstr>
      <vt:lpstr>PowerPoint Presentation</vt:lpstr>
      <vt:lpstr>PowerPoint Presentation</vt:lpstr>
      <vt:lpstr>Cleaning and Sanitizing</vt:lpstr>
      <vt:lpstr>References/Resources</vt:lpstr>
      <vt:lpstr>References/Resources</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Ankitha Rai</cp:lastModifiedBy>
  <cp:revision>72</cp:revision>
  <cp:lastPrinted>2017-07-07T16:17:37Z</cp:lastPrinted>
  <dcterms:created xsi:type="dcterms:W3CDTF">2017-07-11T23:58:30Z</dcterms:created>
  <dcterms:modified xsi:type="dcterms:W3CDTF">2018-02-01T20:55:16Z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