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4"/>
  </p:notesMasterIdLst>
  <p:sldIdLst>
    <p:sldId id="321" r:id="rId6"/>
    <p:sldId id="319" r:id="rId7"/>
    <p:sldId id="323" r:id="rId8"/>
    <p:sldId id="324" r:id="rId9"/>
    <p:sldId id="325"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5" d="100"/>
          <a:sy n="115" d="100"/>
        </p:scale>
        <p:origin x="418"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Food Science? Food Scientists?</a:t>
            </a:r>
          </a:p>
          <a:p>
            <a:endParaRPr lang="en-US" dirty="0"/>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UTILIZATION OF FOOD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Food scientists are always searching  to find new uses for food items, but  now more than ever before. Why?</a:t>
            </a:r>
          </a:p>
          <a:p>
            <a:pPr lvl="1"/>
            <a:r>
              <a:rPr lang="en-US" dirty="0"/>
              <a:t>* Consumer demands are growing to new levels and  putting a strain on our earth’s resources.</a:t>
            </a:r>
          </a:p>
          <a:p>
            <a:pPr lvl="1"/>
            <a:r>
              <a:rPr lang="en-US" dirty="0"/>
              <a:t>-Looking for every possible use of a food has led to  soybeans in our newsprint items and corn in our  gasoline!</a:t>
            </a:r>
          </a:p>
          <a:p>
            <a:pPr lvl="1"/>
            <a:endParaRPr lang="en-US" dirty="0"/>
          </a:p>
        </p:txBody>
      </p:sp>
      <p:pic>
        <p:nvPicPr>
          <p:cNvPr id="4" name="Picture 3">
            <a:extLst>
              <a:ext uri="{FF2B5EF4-FFF2-40B4-BE49-F238E27FC236}">
                <a16:creationId xmlns:a16="http://schemas.microsoft.com/office/drawing/2014/main" id="{5A0C63CE-A7CA-4982-A5F3-034921750F0D}"/>
              </a:ext>
            </a:extLst>
          </p:cNvPr>
          <p:cNvPicPr>
            <a:picLocks noChangeAspect="1"/>
          </p:cNvPicPr>
          <p:nvPr/>
        </p:nvPicPr>
        <p:blipFill>
          <a:blip r:embed="rId2"/>
          <a:stretch>
            <a:fillRect/>
          </a:stretch>
        </p:blipFill>
        <p:spPr>
          <a:xfrm>
            <a:off x="8694745" y="4213072"/>
            <a:ext cx="2301132" cy="2078577"/>
          </a:xfrm>
          <a:prstGeom prst="rect">
            <a:avLst/>
          </a:prstGeom>
        </p:spPr>
      </p:pic>
      <p:pic>
        <p:nvPicPr>
          <p:cNvPr id="5" name="Picture 4">
            <a:extLst>
              <a:ext uri="{FF2B5EF4-FFF2-40B4-BE49-F238E27FC236}">
                <a16:creationId xmlns:a16="http://schemas.microsoft.com/office/drawing/2014/main" id="{076F9D5C-BB7F-4431-8BC5-03E9411E92AB}"/>
              </a:ext>
            </a:extLst>
          </p:cNvPr>
          <p:cNvPicPr>
            <a:picLocks noChangeAspect="1"/>
          </p:cNvPicPr>
          <p:nvPr/>
        </p:nvPicPr>
        <p:blipFill>
          <a:blip r:embed="rId3"/>
          <a:stretch>
            <a:fillRect/>
          </a:stretch>
        </p:blipFill>
        <p:spPr>
          <a:xfrm>
            <a:off x="2716973" y="4520776"/>
            <a:ext cx="2316681" cy="1463167"/>
          </a:xfrm>
          <a:prstGeom prst="rect">
            <a:avLst/>
          </a:prstGeom>
        </p:spPr>
      </p:pic>
    </p:spTree>
    <p:extLst>
      <p:ext uri="{BB962C8B-B14F-4D97-AF65-F5344CB8AC3E}">
        <p14:creationId xmlns:p14="http://schemas.microsoft.com/office/powerpoint/2010/main" val="22748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FAMOUS FOOD SCIENTISTS… WHO AM I?</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Research each one of these food scientists using the  Internet and a textbook (http://www.britannica.com/)</a:t>
            </a:r>
          </a:p>
          <a:p>
            <a:pPr lvl="1"/>
            <a:r>
              <a:rPr lang="en-US" dirty="0"/>
              <a:t>Record facts/discovery/action/innovation the person is best known for in food science</a:t>
            </a:r>
          </a:p>
          <a:p>
            <a:pPr lvl="1"/>
            <a:endParaRPr lang="en-US" dirty="0"/>
          </a:p>
        </p:txBody>
      </p:sp>
    </p:spTree>
    <p:extLst>
      <p:ext uri="{BB962C8B-B14F-4D97-AF65-F5344CB8AC3E}">
        <p14:creationId xmlns:p14="http://schemas.microsoft.com/office/powerpoint/2010/main" val="370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DAY 1 – DISCUSSION/JOURNAL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People need to make thorough use of the foods  grown on earth because…</a:t>
            </a:r>
          </a:p>
          <a:p>
            <a:pPr lvl="1"/>
            <a:endParaRPr lang="en-US" dirty="0"/>
          </a:p>
        </p:txBody>
      </p:sp>
      <p:pic>
        <p:nvPicPr>
          <p:cNvPr id="4" name="Picture 3">
            <a:extLst>
              <a:ext uri="{FF2B5EF4-FFF2-40B4-BE49-F238E27FC236}">
                <a16:creationId xmlns:a16="http://schemas.microsoft.com/office/drawing/2014/main" id="{8DC13232-9589-451B-A4B4-F1D6376486C8}"/>
              </a:ext>
            </a:extLst>
          </p:cNvPr>
          <p:cNvPicPr>
            <a:picLocks noChangeAspect="1"/>
          </p:cNvPicPr>
          <p:nvPr/>
        </p:nvPicPr>
        <p:blipFill>
          <a:blip r:embed="rId2"/>
          <a:stretch>
            <a:fillRect/>
          </a:stretch>
        </p:blipFill>
        <p:spPr>
          <a:xfrm>
            <a:off x="4268162" y="3617160"/>
            <a:ext cx="4584589" cy="2091109"/>
          </a:xfrm>
          <a:prstGeom prst="rect">
            <a:avLst/>
          </a:prstGeom>
        </p:spPr>
      </p:pic>
    </p:spTree>
    <p:extLst>
      <p:ext uri="{BB962C8B-B14F-4D97-AF65-F5344CB8AC3E}">
        <p14:creationId xmlns:p14="http://schemas.microsoft.com/office/powerpoint/2010/main" val="212155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DAY 1 – 90 SECOND SPEECH</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Why can we consider cookbooks the first food  science “textbooks”?</a:t>
            </a:r>
          </a:p>
          <a:p>
            <a:pPr lvl="1"/>
            <a:endParaRPr lang="en-US" dirty="0"/>
          </a:p>
        </p:txBody>
      </p:sp>
      <p:pic>
        <p:nvPicPr>
          <p:cNvPr id="5" name="Picture 4">
            <a:extLst>
              <a:ext uri="{FF2B5EF4-FFF2-40B4-BE49-F238E27FC236}">
                <a16:creationId xmlns:a16="http://schemas.microsoft.com/office/drawing/2014/main" id="{29964C88-6279-4ADC-A9C9-40C7D0A36D0D}"/>
              </a:ext>
            </a:extLst>
          </p:cNvPr>
          <p:cNvPicPr>
            <a:picLocks noChangeAspect="1"/>
          </p:cNvPicPr>
          <p:nvPr/>
        </p:nvPicPr>
        <p:blipFill>
          <a:blip r:embed="rId2"/>
          <a:stretch>
            <a:fillRect/>
          </a:stretch>
        </p:blipFill>
        <p:spPr>
          <a:xfrm>
            <a:off x="3567777" y="3565946"/>
            <a:ext cx="5401524" cy="1871634"/>
          </a:xfrm>
          <a:prstGeom prst="rect">
            <a:avLst/>
          </a:prstGeom>
        </p:spPr>
      </p:pic>
    </p:spTree>
    <p:extLst>
      <p:ext uri="{BB962C8B-B14F-4D97-AF65-F5344CB8AC3E}">
        <p14:creationId xmlns:p14="http://schemas.microsoft.com/office/powerpoint/2010/main" val="355023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DAY 2 – JOURNAL/DISCUSSION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People have been interested in understanding  the science of food for a long time because…</a:t>
            </a:r>
          </a:p>
          <a:p>
            <a:pPr lvl="1"/>
            <a:endParaRPr lang="en-US" dirty="0"/>
          </a:p>
        </p:txBody>
      </p:sp>
      <p:pic>
        <p:nvPicPr>
          <p:cNvPr id="4" name="Picture 3">
            <a:extLst>
              <a:ext uri="{FF2B5EF4-FFF2-40B4-BE49-F238E27FC236}">
                <a16:creationId xmlns:a16="http://schemas.microsoft.com/office/drawing/2014/main" id="{5A1287C0-0BA6-42E6-A70F-EE5C774200AE}"/>
              </a:ext>
            </a:extLst>
          </p:cNvPr>
          <p:cNvPicPr>
            <a:picLocks noChangeAspect="1"/>
          </p:cNvPicPr>
          <p:nvPr/>
        </p:nvPicPr>
        <p:blipFill>
          <a:blip r:embed="rId2"/>
          <a:stretch>
            <a:fillRect/>
          </a:stretch>
        </p:blipFill>
        <p:spPr>
          <a:xfrm>
            <a:off x="3976244" y="3641979"/>
            <a:ext cx="4584589" cy="2085013"/>
          </a:xfrm>
          <a:prstGeom prst="rect">
            <a:avLst/>
          </a:prstGeom>
        </p:spPr>
      </p:pic>
    </p:spTree>
    <p:extLst>
      <p:ext uri="{BB962C8B-B14F-4D97-AF65-F5344CB8AC3E}">
        <p14:creationId xmlns:p14="http://schemas.microsoft.com/office/powerpoint/2010/main" val="165593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DAY 2 – 90 SECOND SPEECH</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What are the four areas of food science, and  how are they interconnected?</a:t>
            </a:r>
          </a:p>
          <a:p>
            <a:pPr lvl="1"/>
            <a:endParaRPr lang="en-US" dirty="0"/>
          </a:p>
        </p:txBody>
      </p:sp>
      <p:pic>
        <p:nvPicPr>
          <p:cNvPr id="4" name="Picture 3">
            <a:extLst>
              <a:ext uri="{FF2B5EF4-FFF2-40B4-BE49-F238E27FC236}">
                <a16:creationId xmlns:a16="http://schemas.microsoft.com/office/drawing/2014/main" id="{79411AEC-440E-4F0E-9EE9-FF2C706BEFD1}"/>
              </a:ext>
            </a:extLst>
          </p:cNvPr>
          <p:cNvPicPr>
            <a:picLocks noChangeAspect="1"/>
          </p:cNvPicPr>
          <p:nvPr/>
        </p:nvPicPr>
        <p:blipFill>
          <a:blip r:embed="rId2"/>
          <a:stretch>
            <a:fillRect/>
          </a:stretch>
        </p:blipFill>
        <p:spPr>
          <a:xfrm>
            <a:off x="3453295" y="3787579"/>
            <a:ext cx="5401524" cy="1889924"/>
          </a:xfrm>
          <a:prstGeom prst="rect">
            <a:avLst/>
          </a:prstGeom>
        </p:spPr>
      </p:pic>
    </p:spTree>
    <p:extLst>
      <p:ext uri="{BB962C8B-B14F-4D97-AF65-F5344CB8AC3E}">
        <p14:creationId xmlns:p14="http://schemas.microsoft.com/office/powerpoint/2010/main" val="336221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DAY 3 – JOURNAL/DISCUSSION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Without technology and the advancements in  food science, we would not have…</a:t>
            </a:r>
          </a:p>
          <a:p>
            <a:pPr lvl="1"/>
            <a:endParaRPr lang="en-US" dirty="0"/>
          </a:p>
        </p:txBody>
      </p:sp>
      <p:pic>
        <p:nvPicPr>
          <p:cNvPr id="4" name="Picture 3">
            <a:extLst>
              <a:ext uri="{FF2B5EF4-FFF2-40B4-BE49-F238E27FC236}">
                <a16:creationId xmlns:a16="http://schemas.microsoft.com/office/drawing/2014/main" id="{540B89D1-754D-4C24-85D6-95E63D1748CC}"/>
              </a:ext>
            </a:extLst>
          </p:cNvPr>
          <p:cNvPicPr>
            <a:picLocks noChangeAspect="1"/>
          </p:cNvPicPr>
          <p:nvPr/>
        </p:nvPicPr>
        <p:blipFill>
          <a:blip r:embed="rId2"/>
          <a:stretch>
            <a:fillRect/>
          </a:stretch>
        </p:blipFill>
        <p:spPr>
          <a:xfrm>
            <a:off x="4050448" y="3540379"/>
            <a:ext cx="4584589" cy="2085013"/>
          </a:xfrm>
          <a:prstGeom prst="rect">
            <a:avLst/>
          </a:prstGeom>
        </p:spPr>
      </p:pic>
    </p:spTree>
    <p:extLst>
      <p:ext uri="{BB962C8B-B14F-4D97-AF65-F5344CB8AC3E}">
        <p14:creationId xmlns:p14="http://schemas.microsoft.com/office/powerpoint/2010/main" val="277900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DAY 3 – 90 SECOND SPEECH</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How has food science increased the safety and  availability of our food supply?</a:t>
            </a:r>
          </a:p>
          <a:p>
            <a:pPr lvl="1"/>
            <a:endParaRPr lang="en-US" dirty="0"/>
          </a:p>
        </p:txBody>
      </p:sp>
      <p:pic>
        <p:nvPicPr>
          <p:cNvPr id="4" name="Picture 3">
            <a:extLst>
              <a:ext uri="{FF2B5EF4-FFF2-40B4-BE49-F238E27FC236}">
                <a16:creationId xmlns:a16="http://schemas.microsoft.com/office/drawing/2014/main" id="{4DDAE166-F093-4CC9-80C7-5792EAF2B57B}"/>
              </a:ext>
            </a:extLst>
          </p:cNvPr>
          <p:cNvPicPr>
            <a:picLocks noChangeAspect="1"/>
          </p:cNvPicPr>
          <p:nvPr/>
        </p:nvPicPr>
        <p:blipFill>
          <a:blip r:embed="rId2"/>
          <a:stretch>
            <a:fillRect/>
          </a:stretch>
        </p:blipFill>
        <p:spPr>
          <a:xfrm>
            <a:off x="3567777" y="3429000"/>
            <a:ext cx="5401524" cy="2395936"/>
          </a:xfrm>
          <a:prstGeom prst="rect">
            <a:avLst/>
          </a:prstGeom>
        </p:spPr>
      </p:pic>
    </p:spTree>
    <p:extLst>
      <p:ext uri="{BB962C8B-B14F-4D97-AF65-F5344CB8AC3E}">
        <p14:creationId xmlns:p14="http://schemas.microsoft.com/office/powerpoint/2010/main" val="20010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Kay </a:t>
            </a:r>
            <a:r>
              <a:rPr lang="en-US" sz="2000" dirty="0" err="1"/>
              <a:t>Yockey</a:t>
            </a:r>
            <a:r>
              <a:rPr lang="en-US" sz="2000" dirty="0"/>
              <a:t> </a:t>
            </a:r>
            <a:r>
              <a:rPr lang="en-US" sz="2000" dirty="0" err="1"/>
              <a:t>Mehas</a:t>
            </a:r>
            <a:r>
              <a:rPr lang="en-US" sz="2000" dirty="0"/>
              <a:t> &amp; Rodgers, Sharon Lesley . (2002).  Food Science: The Biochemistry of Food and Nutrition.  Fourth ed. New York, NY: Glencoe McGraw-Hill, pp. 23-33. Print.</a:t>
            </a:r>
          </a:p>
          <a:p>
            <a:pPr lvl="1"/>
            <a:r>
              <a:rPr lang="en-US" sz="2000" dirty="0"/>
              <a:t>Encyclopedia Britannica  </a:t>
            </a:r>
          </a:p>
          <a:p>
            <a:pPr lvl="1"/>
            <a:r>
              <a:rPr lang="en-US" sz="2000" dirty="0"/>
              <a:t>Online Encyclopedia </a:t>
            </a:r>
          </a:p>
          <a:p>
            <a:pPr lvl="1"/>
            <a:r>
              <a:rPr lang="en-US" sz="2000" dirty="0"/>
              <a:t>http://www.britannica.com</a:t>
            </a:r>
          </a:p>
          <a:p>
            <a:pPr lvl="1"/>
            <a:r>
              <a:rPr lang="en-US" sz="2000" dirty="0"/>
              <a:t>Microsoft Office Clip Art images</a:t>
            </a:r>
          </a:p>
          <a:p>
            <a:pPr lvl="1"/>
            <a:endParaRPr lang="en-US" dirty="0"/>
          </a:p>
        </p:txBody>
      </p:sp>
    </p:spTree>
    <p:extLst>
      <p:ext uri="{BB962C8B-B14F-4D97-AF65-F5344CB8AC3E}">
        <p14:creationId xmlns:p14="http://schemas.microsoft.com/office/powerpoint/2010/main" val="682637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IS FOOD SCIENCE?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study of producing, processing, preparing,  evaluating, and using food</a:t>
            </a:r>
          </a:p>
          <a:p>
            <a:pPr lvl="1"/>
            <a:r>
              <a:rPr lang="en-US" dirty="0"/>
              <a:t>What does this mean to you?</a:t>
            </a:r>
          </a:p>
          <a:p>
            <a:pPr lvl="1"/>
            <a:endParaRPr lang="en-US" dirty="0"/>
          </a:p>
        </p:txBody>
      </p:sp>
      <p:pic>
        <p:nvPicPr>
          <p:cNvPr id="4" name="Picture 3">
            <a:extLst>
              <a:ext uri="{FF2B5EF4-FFF2-40B4-BE49-F238E27FC236}">
                <a16:creationId xmlns:a16="http://schemas.microsoft.com/office/drawing/2014/main" id="{75C5A487-24EE-42F3-AC36-2492910E81D8}"/>
              </a:ext>
            </a:extLst>
          </p:cNvPr>
          <p:cNvPicPr>
            <a:picLocks noChangeAspect="1"/>
          </p:cNvPicPr>
          <p:nvPr/>
        </p:nvPicPr>
        <p:blipFill>
          <a:blip r:embed="rId2"/>
          <a:stretch>
            <a:fillRect/>
          </a:stretch>
        </p:blipFill>
        <p:spPr>
          <a:xfrm>
            <a:off x="5116088" y="3374571"/>
            <a:ext cx="2999150" cy="2517053"/>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FOOD SCIENTISTS IN HISTORY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Sir Francis Bacon – Preservation through  freezing</a:t>
            </a:r>
          </a:p>
          <a:p>
            <a:pPr lvl="1"/>
            <a:r>
              <a:rPr lang="en-US" dirty="0"/>
              <a:t>Justus von Liebig – Researches on the  Chemistry of Foods</a:t>
            </a:r>
          </a:p>
          <a:p>
            <a:pPr lvl="1"/>
            <a:r>
              <a:rPr lang="en-US" dirty="0"/>
              <a:t>Fannie Farmer – Boston Cooking School  Cookbook</a:t>
            </a:r>
          </a:p>
          <a:p>
            <a:pPr lvl="1"/>
            <a:r>
              <a:rPr lang="en-US" dirty="0"/>
              <a:t>George Washington Carver – Developed more  than 100 products from peanuts, sweet  potatoes, and pecans</a:t>
            </a:r>
          </a:p>
          <a:p>
            <a:pPr lvl="1"/>
            <a:r>
              <a:rPr lang="en-US" dirty="0"/>
              <a:t>Clarence Birdseye – Flash freezing</a:t>
            </a:r>
          </a:p>
          <a:p>
            <a:pPr lvl="1"/>
            <a:endParaRPr lang="en-US" dirty="0"/>
          </a:p>
        </p:txBody>
      </p:sp>
      <p:pic>
        <p:nvPicPr>
          <p:cNvPr id="4" name="Picture 3">
            <a:extLst>
              <a:ext uri="{FF2B5EF4-FFF2-40B4-BE49-F238E27FC236}">
                <a16:creationId xmlns:a16="http://schemas.microsoft.com/office/drawing/2014/main" id="{B20004D2-739F-4D1F-86A8-46A89B1921A9}"/>
              </a:ext>
            </a:extLst>
          </p:cNvPr>
          <p:cNvPicPr>
            <a:picLocks noChangeAspect="1"/>
          </p:cNvPicPr>
          <p:nvPr/>
        </p:nvPicPr>
        <p:blipFill>
          <a:blip r:embed="rId2"/>
          <a:stretch>
            <a:fillRect/>
          </a:stretch>
        </p:blipFill>
        <p:spPr>
          <a:xfrm>
            <a:off x="8432873" y="4282783"/>
            <a:ext cx="2766791" cy="1871955"/>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AREAS OF FOOD SCIENCE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Production</a:t>
            </a:r>
          </a:p>
          <a:p>
            <a:pPr lvl="1"/>
            <a:r>
              <a:rPr lang="en-US" dirty="0"/>
              <a:t>Processing</a:t>
            </a:r>
          </a:p>
          <a:p>
            <a:pPr lvl="1"/>
            <a:r>
              <a:rPr lang="en-US" dirty="0"/>
              <a:t>Evaluation</a:t>
            </a:r>
          </a:p>
          <a:p>
            <a:pPr lvl="1"/>
            <a:r>
              <a:rPr lang="en-US" dirty="0"/>
              <a:t>Use</a:t>
            </a:r>
          </a:p>
          <a:p>
            <a:pPr lvl="1"/>
            <a:endParaRPr lang="en-US" dirty="0"/>
          </a:p>
        </p:txBody>
      </p:sp>
      <p:pic>
        <p:nvPicPr>
          <p:cNvPr id="4" name="Picture 3">
            <a:extLst>
              <a:ext uri="{FF2B5EF4-FFF2-40B4-BE49-F238E27FC236}">
                <a16:creationId xmlns:a16="http://schemas.microsoft.com/office/drawing/2014/main" id="{54FC75DB-749A-4044-A737-3B285873C58F}"/>
              </a:ext>
            </a:extLst>
          </p:cNvPr>
          <p:cNvPicPr>
            <a:picLocks noChangeAspect="1"/>
          </p:cNvPicPr>
          <p:nvPr/>
        </p:nvPicPr>
        <p:blipFill>
          <a:blip r:embed="rId2"/>
          <a:stretch>
            <a:fillRect/>
          </a:stretch>
        </p:blipFill>
        <p:spPr>
          <a:xfrm>
            <a:off x="8149771" y="3673532"/>
            <a:ext cx="2803763" cy="2425094"/>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FOOD PRODUCTION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9862022" cy="4734318"/>
          </a:xfrm>
        </p:spPr>
        <p:txBody>
          <a:bodyPr/>
          <a:lstStyle/>
          <a:p>
            <a:pPr lvl="1"/>
            <a:r>
              <a:rPr lang="en-US" dirty="0"/>
              <a:t>Food Chain – Process in which matter and energy transfer  between organisms as food.</a:t>
            </a:r>
          </a:p>
          <a:p>
            <a:pPr lvl="1"/>
            <a:r>
              <a:rPr lang="en-US" dirty="0"/>
              <a:t>Food Production – Techniques for raising crops and animals for</a:t>
            </a:r>
          </a:p>
          <a:p>
            <a:pPr lvl="1"/>
            <a:r>
              <a:rPr lang="en-US" dirty="0"/>
              <a:t>food</a:t>
            </a:r>
          </a:p>
          <a:p>
            <a:pPr lvl="1"/>
            <a:r>
              <a:rPr lang="en-US" dirty="0"/>
              <a:t>*Example: Food scientists discover new ways to treat soil to</a:t>
            </a:r>
          </a:p>
          <a:p>
            <a:pPr lvl="1"/>
            <a:r>
              <a:rPr lang="en-US" dirty="0"/>
              <a:t>produce the most nutritious crops.</a:t>
            </a:r>
          </a:p>
          <a:p>
            <a:pPr lvl="1"/>
            <a:r>
              <a:rPr lang="en-US" dirty="0"/>
              <a:t>Biotechnology - Scientists use the tools of modern genetics in the  age-old process of improving plants, animals, and micro-  organisms for food production.</a:t>
            </a:r>
          </a:p>
          <a:p>
            <a:pPr lvl="1"/>
            <a:r>
              <a:rPr lang="en-US" dirty="0"/>
              <a:t>*Example: Food scientists improve products by enhancing or  eliminating traits that a plant or animal inherits</a:t>
            </a:r>
          </a:p>
        </p:txBody>
      </p:sp>
      <p:pic>
        <p:nvPicPr>
          <p:cNvPr id="4" name="Picture 3">
            <a:extLst>
              <a:ext uri="{FF2B5EF4-FFF2-40B4-BE49-F238E27FC236}">
                <a16:creationId xmlns:a16="http://schemas.microsoft.com/office/drawing/2014/main" id="{9A0CCBA3-64C1-4F89-A134-E5A0B4009AF7}"/>
              </a:ext>
            </a:extLst>
          </p:cNvPr>
          <p:cNvPicPr>
            <a:picLocks noChangeAspect="1"/>
          </p:cNvPicPr>
          <p:nvPr/>
        </p:nvPicPr>
        <p:blipFill>
          <a:blip r:embed="rId2"/>
          <a:stretch>
            <a:fillRect/>
          </a:stretch>
        </p:blipFill>
        <p:spPr>
          <a:xfrm>
            <a:off x="10360060" y="3120571"/>
            <a:ext cx="1483256" cy="1512339"/>
          </a:xfrm>
          <a:prstGeom prst="rect">
            <a:avLst/>
          </a:prstGeom>
        </p:spPr>
      </p:pic>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FOOD PROCESSING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Processing takes food that has been produced and puts it  through steps to create a final marketable result.</a:t>
            </a:r>
          </a:p>
          <a:p>
            <a:pPr lvl="1"/>
            <a:r>
              <a:rPr lang="en-US" dirty="0"/>
              <a:t>Researchers in food science help develop more affordable</a:t>
            </a:r>
          </a:p>
          <a:p>
            <a:pPr lvl="1"/>
            <a:r>
              <a:rPr lang="en-US" dirty="0"/>
              <a:t>means of producing foods and retaining nutrients.</a:t>
            </a:r>
          </a:p>
          <a:p>
            <a:pPr lvl="1"/>
            <a:r>
              <a:rPr lang="en-US" dirty="0"/>
              <a:t>Quality control specialists monitor foods through the  stages of processing to ensure the foods meet government  and industry	standards.</a:t>
            </a:r>
          </a:p>
          <a:p>
            <a:pPr lvl="1"/>
            <a:r>
              <a:rPr lang="en-US" dirty="0"/>
              <a:t>*Check storage areas for cleanliness</a:t>
            </a:r>
          </a:p>
          <a:p>
            <a:pPr lvl="1"/>
            <a:r>
              <a:rPr lang="en-US" dirty="0"/>
              <a:t>*Develop food labels after testing foods for nutrient  content.</a:t>
            </a:r>
          </a:p>
          <a:p>
            <a:pPr lvl="1"/>
            <a:endParaRPr lang="en-US" dirty="0"/>
          </a:p>
        </p:txBody>
      </p:sp>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FOOD PREPARATION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Food scientists are responsible for the cooking directions on  the back of our food products.</a:t>
            </a:r>
          </a:p>
          <a:p>
            <a:pPr lvl="1"/>
            <a:r>
              <a:rPr lang="en-US" dirty="0"/>
              <a:t>Science is used to determine cooking factors, such as time  and temperature. These factors are based on the type of  food and how different ingredients will react under  certain situations.</a:t>
            </a:r>
          </a:p>
          <a:p>
            <a:pPr lvl="1"/>
            <a:r>
              <a:rPr lang="en-US" dirty="0"/>
              <a:t>*This keeps our food safe and enjoyable!</a:t>
            </a:r>
          </a:p>
          <a:p>
            <a:pPr lvl="1"/>
            <a:r>
              <a:rPr lang="en-US" dirty="0"/>
              <a:t>Food scientists answer the “WHYS” we come across in the  kitchen.</a:t>
            </a:r>
          </a:p>
          <a:p>
            <a:pPr lvl="1"/>
            <a:endParaRPr lang="en-US" dirty="0"/>
          </a:p>
        </p:txBody>
      </p:sp>
      <p:pic>
        <p:nvPicPr>
          <p:cNvPr id="4" name="Picture 3">
            <a:extLst>
              <a:ext uri="{FF2B5EF4-FFF2-40B4-BE49-F238E27FC236}">
                <a16:creationId xmlns:a16="http://schemas.microsoft.com/office/drawing/2014/main" id="{6DF0A021-2502-4928-A272-5133DD0FB17B}"/>
              </a:ext>
            </a:extLst>
          </p:cNvPr>
          <p:cNvPicPr>
            <a:picLocks noChangeAspect="1"/>
          </p:cNvPicPr>
          <p:nvPr/>
        </p:nvPicPr>
        <p:blipFill>
          <a:blip r:embed="rId2"/>
          <a:stretch>
            <a:fillRect/>
          </a:stretch>
        </p:blipFill>
        <p:spPr>
          <a:xfrm>
            <a:off x="5001673" y="4824040"/>
            <a:ext cx="2188654" cy="1694835"/>
          </a:xfrm>
          <a:prstGeom prst="rect">
            <a:avLst/>
          </a:prstGeom>
        </p:spPr>
      </p:pic>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EVALUATION OF FOOD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Evaluation is a before and after process.</a:t>
            </a:r>
          </a:p>
          <a:p>
            <a:pPr lvl="1"/>
            <a:r>
              <a:rPr lang="en-US" dirty="0"/>
              <a:t>Test kitchens and evaluation laboratories conduct  crucial research to determine whether people will buy a  product. They focus on taste, texture, appearance,  flavor, and other similar qualities.</a:t>
            </a:r>
          </a:p>
          <a:p>
            <a:pPr lvl="1"/>
            <a:r>
              <a:rPr lang="en-US" dirty="0"/>
              <a:t>Initially, food is evaluated to be cost effective.</a:t>
            </a:r>
          </a:p>
          <a:p>
            <a:pPr lvl="1"/>
            <a:r>
              <a:rPr lang="en-US" dirty="0"/>
              <a:t>Later, evaluation of the product determines two things:</a:t>
            </a:r>
          </a:p>
          <a:p>
            <a:pPr lvl="2"/>
            <a:r>
              <a:rPr lang="en-US" sz="2400" dirty="0"/>
              <a:t>Will people buy the product?</a:t>
            </a:r>
          </a:p>
          <a:p>
            <a:pPr lvl="2"/>
            <a:r>
              <a:rPr lang="en-US" sz="2400" dirty="0"/>
              <a:t>Will people enjoy the product?</a:t>
            </a:r>
          </a:p>
          <a:p>
            <a:pPr lvl="1"/>
            <a:endParaRPr lang="en-US" dirty="0"/>
          </a:p>
        </p:txBody>
      </p:sp>
      <p:pic>
        <p:nvPicPr>
          <p:cNvPr id="4" name="Picture 3">
            <a:extLst>
              <a:ext uri="{FF2B5EF4-FFF2-40B4-BE49-F238E27FC236}">
                <a16:creationId xmlns:a16="http://schemas.microsoft.com/office/drawing/2014/main" id="{9BF4C60F-F3C0-4699-8A6B-2340099EB4D0}"/>
              </a:ext>
            </a:extLst>
          </p:cNvPr>
          <p:cNvPicPr>
            <a:picLocks noChangeAspect="1"/>
          </p:cNvPicPr>
          <p:nvPr/>
        </p:nvPicPr>
        <p:blipFill>
          <a:blip r:embed="rId2"/>
          <a:stretch>
            <a:fillRect/>
          </a:stretch>
        </p:blipFill>
        <p:spPr>
          <a:xfrm>
            <a:off x="9061157" y="3923409"/>
            <a:ext cx="2560542" cy="2231329"/>
          </a:xfrm>
          <a:prstGeom prst="rect">
            <a:avLst/>
          </a:prstGeom>
        </p:spPr>
      </p:pic>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sharepoint/v3"/>
    <ds:schemaRef ds:uri="http://purl.org/dc/terms/"/>
    <ds:schemaRef ds:uri="05d88611-e516-4d1a-b12e-39107e78b3d0"/>
    <ds:schemaRef ds:uri="56ea17bb-c96d-4826-b465-01eec0dd23dd"/>
    <ds:schemaRef ds:uri="http://www.w3.org/XML/1998/namespace"/>
    <ds:schemaRef ds:uri="http://purl.org/dc/dcmitype/"/>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185</TotalTime>
  <Words>676</Words>
  <Application>Microsoft Office PowerPoint</Application>
  <PresentationFormat>Widescreen</PresentationFormat>
  <Paragraphs>68</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WHAT IS FOOD SCIENCE?</vt:lpstr>
      <vt:lpstr>FOOD SCIENTISTS IN HISTORY</vt:lpstr>
      <vt:lpstr>AREAS OF FOOD SCIENCE</vt:lpstr>
      <vt:lpstr>FOOD PRODUCTION</vt:lpstr>
      <vt:lpstr>FOOD PROCESSING</vt:lpstr>
      <vt:lpstr>FOOD PREPARATION</vt:lpstr>
      <vt:lpstr>EVALUATION OF FOOD</vt:lpstr>
      <vt:lpstr>UTILIZATION OF FOOD</vt:lpstr>
      <vt:lpstr>FAMOUS FOOD SCIENTISTS… WHO AM I?</vt:lpstr>
      <vt:lpstr>DAY 1 – DISCUSSION/JOURNAL</vt:lpstr>
      <vt:lpstr>DAY 1 – 90 SECOND SPEECH</vt:lpstr>
      <vt:lpstr>DAY 2 – JOURNAL/DISCUSSION</vt:lpstr>
      <vt:lpstr>DAY 2 – 90 SECOND SPEECH</vt:lpstr>
      <vt:lpstr>DAY 3 – JOURNAL/DISCUSSION</vt:lpstr>
      <vt:lpstr>DAY 3 – 90 SECOND SPEECH</vt:lpstr>
      <vt:lpstr>REFERENCES/RESOURCES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8</cp:revision>
  <cp:lastPrinted>2017-07-07T16:17:37Z</cp:lastPrinted>
  <dcterms:created xsi:type="dcterms:W3CDTF">2017-07-11T23:58:30Z</dcterms:created>
  <dcterms:modified xsi:type="dcterms:W3CDTF">2017-12-28T22:36:48Z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