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1"/>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70" r:id="rId28"/>
    <p:sldId id="368" r:id="rId29"/>
    <p:sldId id="369"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5" d="100"/>
          <a:sy n="115" d="100"/>
        </p:scale>
        <p:origin x="418"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youtu.be/g9js2_ZsrcU"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youtu.be/Sb74hoJhdqo"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Four Areas of Development - Preschool to School Age</a:t>
            </a:r>
          </a:p>
          <a:p>
            <a:endParaRPr lang="pt-BR" dirty="0"/>
          </a:p>
          <a:p>
            <a:pPr lvl="1"/>
            <a:r>
              <a:rPr lang="pt-BR" dirty="0"/>
              <a:t>C H I L D D E V E L O P M E NT</a:t>
            </a:r>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Growth and Development of the School-Age  Child</a:t>
            </a:r>
          </a:p>
        </p:txBody>
      </p:sp>
      <p:sp>
        <p:nvSpPr>
          <p:cNvPr id="5" name="Content Placeholder 4">
            <a:extLst>
              <a:ext uri="{FF2B5EF4-FFF2-40B4-BE49-F238E27FC236}">
                <a16:creationId xmlns:a16="http://schemas.microsoft.com/office/drawing/2014/main" id="{42D57BEB-214B-4737-9BE5-7749DDE1199F}"/>
              </a:ext>
            </a:extLst>
          </p:cNvPr>
          <p:cNvSpPr>
            <a:spLocks noGrp="1"/>
          </p:cNvSpPr>
          <p:nvPr>
            <p:ph sz="half" idx="1"/>
          </p:nvPr>
        </p:nvSpPr>
        <p:spPr/>
        <p:txBody>
          <a:bodyPr/>
          <a:lstStyle/>
          <a:p>
            <a:pPr lvl="1"/>
            <a:r>
              <a:rPr lang="en-US" dirty="0"/>
              <a:t>Varies significantly between children during this period.</a:t>
            </a:r>
          </a:p>
          <a:p>
            <a:pPr lvl="1"/>
            <a:r>
              <a:rPr lang="en-US" dirty="0"/>
              <a:t>Proportionally children look more like small adults.</a:t>
            </a:r>
          </a:p>
          <a:p>
            <a:endParaRPr lang="en-US" dirty="0"/>
          </a:p>
        </p:txBody>
      </p:sp>
      <p:pic>
        <p:nvPicPr>
          <p:cNvPr id="7" name="Content Placeholder 6">
            <a:extLst>
              <a:ext uri="{FF2B5EF4-FFF2-40B4-BE49-F238E27FC236}">
                <a16:creationId xmlns:a16="http://schemas.microsoft.com/office/drawing/2014/main" id="{5F95321D-BB10-4C2B-AFB0-CCD683231883}"/>
              </a:ext>
            </a:extLst>
          </p:cNvPr>
          <p:cNvPicPr>
            <a:picLocks noGrp="1" noChangeAspect="1"/>
          </p:cNvPicPr>
          <p:nvPr>
            <p:ph sz="half" idx="10"/>
          </p:nvPr>
        </p:nvPicPr>
        <p:blipFill>
          <a:blip r:embed="rId2"/>
          <a:stretch>
            <a:fillRect/>
          </a:stretch>
        </p:blipFill>
        <p:spPr>
          <a:xfrm>
            <a:off x="7122874" y="2440442"/>
            <a:ext cx="4035902" cy="2694666"/>
          </a:xfrm>
          <a:prstGeom prst="rect">
            <a:avLst/>
          </a:prstGeom>
        </p:spPr>
      </p:pic>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School-Age Years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lgn="ctr"/>
            <a:endParaRPr lang="en-US" sz="2700" u="heavy" spc="-5" dirty="0">
              <a:solidFill>
                <a:srgbClr val="17BAFC"/>
              </a:solidFill>
              <a:uFill>
                <a:solidFill>
                  <a:srgbClr val="17BAFC"/>
                </a:solidFill>
              </a:uFill>
              <a:latin typeface="Georgia"/>
              <a:cs typeface="Georgia"/>
              <a:hlinkClick r:id="rId2"/>
            </a:endParaRPr>
          </a:p>
          <a:p>
            <a:pPr lvl="1" algn="ctr"/>
            <a:endParaRPr lang="en-US" sz="2700" u="heavy" spc="-5" dirty="0">
              <a:solidFill>
                <a:srgbClr val="17BAFC"/>
              </a:solidFill>
              <a:uFill>
                <a:solidFill>
                  <a:srgbClr val="17BAFC"/>
                </a:solidFill>
              </a:uFill>
              <a:latin typeface="Georgia"/>
              <a:cs typeface="Georgia"/>
              <a:hlinkClick r:id="rId2"/>
            </a:endParaRPr>
          </a:p>
          <a:p>
            <a:pPr marL="0" lvl="1" indent="0" algn="ctr">
              <a:buNone/>
            </a:pPr>
            <a:endParaRPr lang="en-US" sz="2700" u="heavy" spc="-5" dirty="0">
              <a:solidFill>
                <a:srgbClr val="17BAFC"/>
              </a:solidFill>
              <a:uFill>
                <a:solidFill>
                  <a:srgbClr val="17BAFC"/>
                </a:solidFill>
              </a:uFill>
              <a:latin typeface="Georgia"/>
              <a:cs typeface="Georgia"/>
              <a:hlinkClick r:id="rId2"/>
            </a:endParaRPr>
          </a:p>
          <a:p>
            <a:pPr marL="0" lvl="1" indent="0" algn="ctr">
              <a:buNone/>
            </a:pPr>
            <a:r>
              <a:rPr lang="en-US" sz="2700" u="heavy" spc="-5" dirty="0">
                <a:solidFill>
                  <a:srgbClr val="17BAFC"/>
                </a:solidFill>
                <a:uFill>
                  <a:solidFill>
                    <a:srgbClr val="17BAFC"/>
                  </a:solidFill>
                </a:uFill>
                <a:latin typeface="Georgia"/>
                <a:cs typeface="Georgia"/>
                <a:hlinkClick r:id="rId2"/>
              </a:rPr>
              <a:t>Developmental Milestones--School-Age Children</a:t>
            </a:r>
            <a:endParaRPr lang="en-US" sz="2700" u="heavy" spc="-5" dirty="0">
              <a:solidFill>
                <a:srgbClr val="17BAFC"/>
              </a:solidFill>
              <a:uFill>
                <a:solidFill>
                  <a:srgbClr val="17BAFC"/>
                </a:solidFill>
              </a:uFill>
              <a:latin typeface="Georgia"/>
              <a:cs typeface="Georgia"/>
            </a:endParaRPr>
          </a:p>
          <a:p>
            <a:pPr marL="0" lvl="1" indent="0" algn="ctr">
              <a:buNone/>
            </a:pPr>
            <a:r>
              <a:rPr lang="en-US" dirty="0"/>
              <a:t>(click on link)</a:t>
            </a:r>
          </a:p>
        </p:txBody>
      </p:sp>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Motor Development of School-age Children</a:t>
            </a:r>
          </a:p>
        </p:txBody>
      </p:sp>
      <p:pic>
        <p:nvPicPr>
          <p:cNvPr id="6" name="Content Placeholder 5">
            <a:extLst>
              <a:ext uri="{FF2B5EF4-FFF2-40B4-BE49-F238E27FC236}">
                <a16:creationId xmlns:a16="http://schemas.microsoft.com/office/drawing/2014/main" id="{DF7B7223-7921-4651-9F81-AE50910FF2DD}"/>
              </a:ext>
            </a:extLst>
          </p:cNvPr>
          <p:cNvPicPr>
            <a:picLocks noGrp="1" noChangeAspect="1"/>
          </p:cNvPicPr>
          <p:nvPr>
            <p:ph sz="half" idx="1"/>
          </p:nvPr>
        </p:nvPicPr>
        <p:blipFill>
          <a:blip r:embed="rId2"/>
          <a:stretch>
            <a:fillRect/>
          </a:stretch>
        </p:blipFill>
        <p:spPr>
          <a:xfrm>
            <a:off x="1621953" y="2339850"/>
            <a:ext cx="3566469" cy="2895851"/>
          </a:xfrm>
          <a:prstGeom prst="rect">
            <a:avLst/>
          </a:prstGeom>
        </p:spPr>
      </p:pic>
      <p:sp>
        <p:nvSpPr>
          <p:cNvPr id="5" name="Content Placeholder 4">
            <a:extLst>
              <a:ext uri="{FF2B5EF4-FFF2-40B4-BE49-F238E27FC236}">
                <a16:creationId xmlns:a16="http://schemas.microsoft.com/office/drawing/2014/main" id="{65C9F963-518E-465A-B059-A28C58827C4F}"/>
              </a:ext>
            </a:extLst>
          </p:cNvPr>
          <p:cNvSpPr>
            <a:spLocks noGrp="1"/>
          </p:cNvSpPr>
          <p:nvPr>
            <p:ph sz="half" idx="10"/>
          </p:nvPr>
        </p:nvSpPr>
        <p:spPr/>
        <p:txBody>
          <a:bodyPr/>
          <a:lstStyle/>
          <a:p>
            <a:pPr lvl="1"/>
            <a:r>
              <a:rPr lang="en-US" dirty="0"/>
              <a:t>During these middle years, children gain:</a:t>
            </a:r>
          </a:p>
          <a:p>
            <a:pPr lvl="1"/>
            <a:r>
              <a:rPr lang="en-US" dirty="0"/>
              <a:t>Quickness</a:t>
            </a:r>
          </a:p>
          <a:p>
            <a:pPr lvl="1"/>
            <a:r>
              <a:rPr lang="en-US" dirty="0"/>
              <a:t>Balance</a:t>
            </a:r>
          </a:p>
          <a:p>
            <a:pPr lvl="1"/>
            <a:r>
              <a:rPr lang="en-US" dirty="0"/>
              <a:t>Speed</a:t>
            </a:r>
          </a:p>
          <a:p>
            <a:pPr lvl="1"/>
            <a:r>
              <a:rPr lang="en-US" dirty="0"/>
              <a:t>Power</a:t>
            </a:r>
          </a:p>
          <a:p>
            <a:endParaRPr lang="en-US" dirty="0"/>
          </a:p>
        </p:txBody>
      </p:sp>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Appropriate Development Activities for School-  Age Children</a:t>
            </a:r>
          </a:p>
        </p:txBody>
      </p:sp>
      <p:sp>
        <p:nvSpPr>
          <p:cNvPr id="4" name="Content Placeholder 3">
            <a:extLst>
              <a:ext uri="{FF2B5EF4-FFF2-40B4-BE49-F238E27FC236}">
                <a16:creationId xmlns:a16="http://schemas.microsoft.com/office/drawing/2014/main" id="{24931219-EDA7-41DA-B900-6BAB67152DC4}"/>
              </a:ext>
            </a:extLst>
          </p:cNvPr>
          <p:cNvSpPr>
            <a:spLocks noGrp="1"/>
          </p:cNvSpPr>
          <p:nvPr>
            <p:ph sz="half" idx="1"/>
          </p:nvPr>
        </p:nvSpPr>
        <p:spPr/>
        <p:txBody>
          <a:bodyPr/>
          <a:lstStyle/>
          <a:p>
            <a:pPr lvl="1"/>
            <a:r>
              <a:rPr lang="en-US" dirty="0"/>
              <a:t>Learning to see things from the viewpoint of others.</a:t>
            </a:r>
          </a:p>
          <a:p>
            <a:pPr lvl="1"/>
            <a:r>
              <a:rPr lang="en-US" dirty="0"/>
              <a:t>Using deductive and inductive reasoning.</a:t>
            </a:r>
          </a:p>
          <a:p>
            <a:pPr lvl="1"/>
            <a:r>
              <a:rPr lang="en-US" dirty="0"/>
              <a:t>Noting transformations.</a:t>
            </a:r>
          </a:p>
          <a:p>
            <a:pPr lvl="1"/>
            <a:r>
              <a:rPr lang="en-US" dirty="0"/>
              <a:t>Focusing on more than one part.</a:t>
            </a:r>
          </a:p>
          <a:p>
            <a:endParaRPr lang="en-US" dirty="0"/>
          </a:p>
        </p:txBody>
      </p:sp>
      <p:pic>
        <p:nvPicPr>
          <p:cNvPr id="6" name="Content Placeholder 5">
            <a:extLst>
              <a:ext uri="{FF2B5EF4-FFF2-40B4-BE49-F238E27FC236}">
                <a16:creationId xmlns:a16="http://schemas.microsoft.com/office/drawing/2014/main" id="{1363685B-6328-4DA5-A269-B6DD3F916EEE}"/>
              </a:ext>
            </a:extLst>
          </p:cNvPr>
          <p:cNvPicPr>
            <a:picLocks noGrp="1" noChangeAspect="1"/>
          </p:cNvPicPr>
          <p:nvPr>
            <p:ph sz="half" idx="10"/>
          </p:nvPr>
        </p:nvPicPr>
        <p:blipFill>
          <a:blip r:embed="rId2"/>
          <a:stretch>
            <a:fillRect/>
          </a:stretch>
        </p:blipFill>
        <p:spPr>
          <a:xfrm>
            <a:off x="7732527" y="1675328"/>
            <a:ext cx="2816596" cy="4224894"/>
          </a:xfrm>
          <a:prstGeom prst="rect">
            <a:avLst/>
          </a:prstGeom>
        </p:spPr>
      </p:pic>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Developmental Tasks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Developmental tasks take place at an individual rate.</a:t>
            </a:r>
          </a:p>
          <a:p>
            <a:pPr lvl="1"/>
            <a:r>
              <a:rPr lang="en-US" dirty="0"/>
              <a:t>Each child is unique and proceeds at their own unique pace.</a:t>
            </a:r>
          </a:p>
          <a:p>
            <a:pPr lvl="1"/>
            <a:endParaRPr lang="en-US" dirty="0"/>
          </a:p>
        </p:txBody>
      </p:sp>
      <p:pic>
        <p:nvPicPr>
          <p:cNvPr id="4" name="Picture 3">
            <a:extLst>
              <a:ext uri="{FF2B5EF4-FFF2-40B4-BE49-F238E27FC236}">
                <a16:creationId xmlns:a16="http://schemas.microsoft.com/office/drawing/2014/main" id="{DEA26513-4EB5-490F-A6A8-78FF5CB568E9}"/>
              </a:ext>
            </a:extLst>
          </p:cNvPr>
          <p:cNvPicPr>
            <a:picLocks noChangeAspect="1"/>
          </p:cNvPicPr>
          <p:nvPr/>
        </p:nvPicPr>
        <p:blipFill>
          <a:blip r:embed="rId2"/>
          <a:stretch>
            <a:fillRect/>
          </a:stretch>
        </p:blipFill>
        <p:spPr>
          <a:xfrm>
            <a:off x="4949685" y="3241132"/>
            <a:ext cx="2523437" cy="2632699"/>
          </a:xfrm>
          <a:prstGeom prst="rect">
            <a:avLst/>
          </a:prstGeom>
        </p:spPr>
      </p:pic>
    </p:spTree>
    <p:extLst>
      <p:ext uri="{BB962C8B-B14F-4D97-AF65-F5344CB8AC3E}">
        <p14:creationId xmlns:p14="http://schemas.microsoft.com/office/powerpoint/2010/main" val="16559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Developmental Lag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It is defined as a condition which represents a significant delay in the process of development.</a:t>
            </a:r>
          </a:p>
          <a:p>
            <a:pPr lvl="1"/>
            <a:endParaRPr lang="en-US" dirty="0"/>
          </a:p>
        </p:txBody>
      </p:sp>
      <p:pic>
        <p:nvPicPr>
          <p:cNvPr id="4" name="Picture 3">
            <a:extLst>
              <a:ext uri="{FF2B5EF4-FFF2-40B4-BE49-F238E27FC236}">
                <a16:creationId xmlns:a16="http://schemas.microsoft.com/office/drawing/2014/main" id="{1A75A1F9-AAE4-46AF-8224-47B77F225403}"/>
              </a:ext>
            </a:extLst>
          </p:cNvPr>
          <p:cNvPicPr>
            <a:picLocks noChangeAspect="1"/>
          </p:cNvPicPr>
          <p:nvPr/>
        </p:nvPicPr>
        <p:blipFill>
          <a:blip r:embed="rId2"/>
          <a:stretch>
            <a:fillRect/>
          </a:stretch>
        </p:blipFill>
        <p:spPr>
          <a:xfrm>
            <a:off x="4738914" y="3429000"/>
            <a:ext cx="3454558" cy="2303038"/>
          </a:xfrm>
          <a:prstGeom prst="rect">
            <a:avLst/>
          </a:prstGeom>
        </p:spPr>
      </p:pic>
    </p:spTree>
    <p:extLst>
      <p:ext uri="{BB962C8B-B14F-4D97-AF65-F5344CB8AC3E}">
        <p14:creationId xmlns:p14="http://schemas.microsoft.com/office/powerpoint/2010/main" val="336221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Developmental Tasks</a:t>
            </a:r>
          </a:p>
        </p:txBody>
      </p:sp>
      <p:pic>
        <p:nvPicPr>
          <p:cNvPr id="4" name="Content Placeholder 3">
            <a:extLst>
              <a:ext uri="{FF2B5EF4-FFF2-40B4-BE49-F238E27FC236}">
                <a16:creationId xmlns:a16="http://schemas.microsoft.com/office/drawing/2014/main" id="{774493D7-BB50-4CD3-969C-C47F90DA3216}"/>
              </a:ext>
            </a:extLst>
          </p:cNvPr>
          <p:cNvPicPr>
            <a:picLocks noGrp="1" noChangeAspect="1"/>
          </p:cNvPicPr>
          <p:nvPr>
            <p:ph sz="half" idx="1"/>
          </p:nvPr>
        </p:nvPicPr>
        <p:blipFill>
          <a:blip r:embed="rId2"/>
          <a:stretch>
            <a:fillRect/>
          </a:stretch>
        </p:blipFill>
        <p:spPr>
          <a:xfrm>
            <a:off x="3187148" y="2231514"/>
            <a:ext cx="6679940" cy="3687569"/>
          </a:xfrm>
          <a:prstGeom prst="rect">
            <a:avLst/>
          </a:prstGeom>
        </p:spPr>
      </p:pic>
    </p:spTree>
    <p:extLst>
      <p:ext uri="{BB962C8B-B14F-4D97-AF65-F5344CB8AC3E}">
        <p14:creationId xmlns:p14="http://schemas.microsoft.com/office/powerpoint/2010/main" val="277900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Developmental Tasks</a:t>
            </a:r>
          </a:p>
        </p:txBody>
      </p:sp>
      <p:pic>
        <p:nvPicPr>
          <p:cNvPr id="4" name="Content Placeholder 3">
            <a:extLst>
              <a:ext uri="{FF2B5EF4-FFF2-40B4-BE49-F238E27FC236}">
                <a16:creationId xmlns:a16="http://schemas.microsoft.com/office/drawing/2014/main" id="{38D86609-0CD5-420D-9521-E7FB8A484E24}"/>
              </a:ext>
            </a:extLst>
          </p:cNvPr>
          <p:cNvPicPr>
            <a:picLocks noGrp="1" noChangeAspect="1"/>
          </p:cNvPicPr>
          <p:nvPr>
            <p:ph sz="half" idx="1"/>
          </p:nvPr>
        </p:nvPicPr>
        <p:blipFill>
          <a:blip r:embed="rId2"/>
          <a:stretch>
            <a:fillRect/>
          </a:stretch>
        </p:blipFill>
        <p:spPr>
          <a:xfrm>
            <a:off x="3001617" y="2190714"/>
            <a:ext cx="7219179" cy="3745698"/>
          </a:xfrm>
          <a:prstGeom prst="rect">
            <a:avLst/>
          </a:prstGeom>
        </p:spPr>
      </p:pic>
    </p:spTree>
    <p:extLst>
      <p:ext uri="{BB962C8B-B14F-4D97-AF65-F5344CB8AC3E}">
        <p14:creationId xmlns:p14="http://schemas.microsoft.com/office/powerpoint/2010/main" val="20010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Developmental Tasks</a:t>
            </a:r>
          </a:p>
        </p:txBody>
      </p:sp>
      <p:pic>
        <p:nvPicPr>
          <p:cNvPr id="4" name="Content Placeholder 3">
            <a:extLst>
              <a:ext uri="{FF2B5EF4-FFF2-40B4-BE49-F238E27FC236}">
                <a16:creationId xmlns:a16="http://schemas.microsoft.com/office/drawing/2014/main" id="{338A3CB2-F99E-452B-A9E7-6F34DBD09790}"/>
              </a:ext>
            </a:extLst>
          </p:cNvPr>
          <p:cNvPicPr>
            <a:picLocks noGrp="1" noChangeAspect="1"/>
          </p:cNvPicPr>
          <p:nvPr>
            <p:ph sz="half" idx="1"/>
          </p:nvPr>
        </p:nvPicPr>
        <p:blipFill>
          <a:blip r:embed="rId2"/>
          <a:stretch>
            <a:fillRect/>
          </a:stretch>
        </p:blipFill>
        <p:spPr>
          <a:xfrm>
            <a:off x="3150230" y="2148917"/>
            <a:ext cx="6922231" cy="3826575"/>
          </a:xfrm>
          <a:prstGeom prst="rect">
            <a:avLst/>
          </a:prstGeom>
        </p:spPr>
      </p:pic>
    </p:spTree>
    <p:extLst>
      <p:ext uri="{BB962C8B-B14F-4D97-AF65-F5344CB8AC3E}">
        <p14:creationId xmlns:p14="http://schemas.microsoft.com/office/powerpoint/2010/main" val="68263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Developmental Tasks</a:t>
            </a:r>
          </a:p>
        </p:txBody>
      </p:sp>
      <p:pic>
        <p:nvPicPr>
          <p:cNvPr id="4" name="Content Placeholder 3">
            <a:extLst>
              <a:ext uri="{FF2B5EF4-FFF2-40B4-BE49-F238E27FC236}">
                <a16:creationId xmlns:a16="http://schemas.microsoft.com/office/drawing/2014/main" id="{01C4B2C1-E581-4783-909D-A3ECFD7B25BD}"/>
              </a:ext>
            </a:extLst>
          </p:cNvPr>
          <p:cNvPicPr>
            <a:picLocks noGrp="1" noChangeAspect="1"/>
          </p:cNvPicPr>
          <p:nvPr>
            <p:ph sz="half" idx="1"/>
          </p:nvPr>
        </p:nvPicPr>
        <p:blipFill>
          <a:blip r:embed="rId2"/>
          <a:stretch>
            <a:fillRect/>
          </a:stretch>
        </p:blipFill>
        <p:spPr>
          <a:xfrm>
            <a:off x="2862470" y="2304878"/>
            <a:ext cx="7600334" cy="3834557"/>
          </a:xfrm>
          <a:prstGeom prst="rect">
            <a:avLst/>
          </a:prstGeom>
        </p:spPr>
      </p:pic>
    </p:spTree>
    <p:extLst>
      <p:ext uri="{BB962C8B-B14F-4D97-AF65-F5344CB8AC3E}">
        <p14:creationId xmlns:p14="http://schemas.microsoft.com/office/powerpoint/2010/main" val="91712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Nutritious Snacks and Meals</a:t>
            </a:r>
          </a:p>
        </p:txBody>
      </p:sp>
      <p:sp>
        <p:nvSpPr>
          <p:cNvPr id="4" name="Content Placeholder 3">
            <a:extLst>
              <a:ext uri="{FF2B5EF4-FFF2-40B4-BE49-F238E27FC236}">
                <a16:creationId xmlns:a16="http://schemas.microsoft.com/office/drawing/2014/main" id="{CD485452-1777-4B1D-9729-95478614AD76}"/>
              </a:ext>
            </a:extLst>
          </p:cNvPr>
          <p:cNvSpPr>
            <a:spLocks noGrp="1"/>
          </p:cNvSpPr>
          <p:nvPr>
            <p:ph sz="half" idx="1"/>
          </p:nvPr>
        </p:nvSpPr>
        <p:spPr/>
        <p:txBody>
          <a:bodyPr/>
          <a:lstStyle/>
          <a:p>
            <a:pPr lvl="1"/>
            <a:r>
              <a:rPr lang="en-US" dirty="0"/>
              <a:t>Offer a variety of foods.</a:t>
            </a:r>
          </a:p>
          <a:p>
            <a:pPr lvl="1"/>
            <a:r>
              <a:rPr lang="en-US" dirty="0"/>
              <a:t>Monitor portion size.</a:t>
            </a:r>
          </a:p>
          <a:p>
            <a:pPr lvl="1"/>
            <a:r>
              <a:rPr lang="en-US" dirty="0"/>
              <a:t>Maintain balance and control of all of the essential nutrients.</a:t>
            </a:r>
          </a:p>
          <a:p>
            <a:endParaRPr lang="en-US" dirty="0"/>
          </a:p>
        </p:txBody>
      </p:sp>
      <p:pic>
        <p:nvPicPr>
          <p:cNvPr id="6" name="Content Placeholder 5">
            <a:extLst>
              <a:ext uri="{FF2B5EF4-FFF2-40B4-BE49-F238E27FC236}">
                <a16:creationId xmlns:a16="http://schemas.microsoft.com/office/drawing/2014/main" id="{2D559B8C-8A12-48F8-BE84-B2FA6CEA6C2F}"/>
              </a:ext>
            </a:extLst>
          </p:cNvPr>
          <p:cNvPicPr>
            <a:picLocks noGrp="1" noChangeAspect="1"/>
          </p:cNvPicPr>
          <p:nvPr>
            <p:ph sz="half" idx="10"/>
          </p:nvPr>
        </p:nvPicPr>
        <p:blipFill>
          <a:blip r:embed="rId2"/>
          <a:stretch>
            <a:fillRect/>
          </a:stretch>
        </p:blipFill>
        <p:spPr>
          <a:xfrm>
            <a:off x="7814830" y="2141713"/>
            <a:ext cx="2651990" cy="3292125"/>
          </a:xfrm>
          <a:prstGeom prst="rect">
            <a:avLst/>
          </a:prstGeom>
        </p:spPr>
      </p:pic>
    </p:spTree>
    <p:extLst>
      <p:ext uri="{BB962C8B-B14F-4D97-AF65-F5344CB8AC3E}">
        <p14:creationId xmlns:p14="http://schemas.microsoft.com/office/powerpoint/2010/main" val="339789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Reducing Dietary Fat for Preschoolers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Between the ages of 4 and 5 years, parents should  reach a level where the child is getting fewer calories from fat (rather than the 50% she had been  consuming up to 2 years).</a:t>
            </a:r>
          </a:p>
          <a:p>
            <a:pPr lvl="1"/>
            <a:endParaRPr lang="en-US" dirty="0"/>
          </a:p>
        </p:txBody>
      </p:sp>
      <p:pic>
        <p:nvPicPr>
          <p:cNvPr id="4" name="Picture 3">
            <a:extLst>
              <a:ext uri="{FF2B5EF4-FFF2-40B4-BE49-F238E27FC236}">
                <a16:creationId xmlns:a16="http://schemas.microsoft.com/office/drawing/2014/main" id="{77354F0E-4AEC-4EB4-9D2C-FF975425926F}"/>
              </a:ext>
            </a:extLst>
          </p:cNvPr>
          <p:cNvPicPr>
            <a:picLocks noChangeAspect="1"/>
          </p:cNvPicPr>
          <p:nvPr/>
        </p:nvPicPr>
        <p:blipFill>
          <a:blip r:embed="rId2"/>
          <a:stretch>
            <a:fillRect/>
          </a:stretch>
        </p:blipFill>
        <p:spPr>
          <a:xfrm>
            <a:off x="4880316" y="3520623"/>
            <a:ext cx="2591025" cy="2487384"/>
          </a:xfrm>
          <a:prstGeom prst="rect">
            <a:avLst/>
          </a:prstGeom>
        </p:spPr>
      </p:pic>
    </p:spTree>
    <p:extLst>
      <p:ext uri="{BB962C8B-B14F-4D97-AF65-F5344CB8AC3E}">
        <p14:creationId xmlns:p14="http://schemas.microsoft.com/office/powerpoint/2010/main" val="61050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Reducing Dietary Fat for Preschoolers</a:t>
            </a:r>
          </a:p>
        </p:txBody>
      </p:sp>
      <p:sp>
        <p:nvSpPr>
          <p:cNvPr id="4" name="Content Placeholder 3">
            <a:extLst>
              <a:ext uri="{FF2B5EF4-FFF2-40B4-BE49-F238E27FC236}">
                <a16:creationId xmlns:a16="http://schemas.microsoft.com/office/drawing/2014/main" id="{0C50FA75-E9E3-46D9-B3B6-DC26B214B20E}"/>
              </a:ext>
            </a:extLst>
          </p:cNvPr>
          <p:cNvSpPr>
            <a:spLocks noGrp="1"/>
          </p:cNvSpPr>
          <p:nvPr>
            <p:ph sz="half" idx="1"/>
          </p:nvPr>
        </p:nvSpPr>
        <p:spPr/>
        <p:txBody>
          <a:bodyPr/>
          <a:lstStyle/>
          <a:p>
            <a:pPr lvl="1"/>
            <a:r>
              <a:rPr lang="en-US" dirty="0"/>
              <a:t>Dietary Fat: </a:t>
            </a:r>
          </a:p>
          <a:p>
            <a:pPr lvl="2"/>
            <a:r>
              <a:rPr lang="en-US" dirty="0"/>
              <a:t>Whole milk</a:t>
            </a:r>
          </a:p>
          <a:p>
            <a:pPr lvl="2"/>
            <a:r>
              <a:rPr lang="en-US" dirty="0"/>
              <a:t>Fried foods</a:t>
            </a:r>
          </a:p>
          <a:p>
            <a:pPr lvl="2"/>
            <a:r>
              <a:rPr lang="en-US" dirty="0"/>
              <a:t>Cheese</a:t>
            </a:r>
          </a:p>
          <a:p>
            <a:pPr lvl="2"/>
            <a:r>
              <a:rPr lang="en-US" dirty="0"/>
              <a:t>Fruit Juice</a:t>
            </a:r>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2D8492FA-B4C6-4C2B-BD2D-8A9E7D7688A3}"/>
              </a:ext>
            </a:extLst>
          </p:cNvPr>
          <p:cNvSpPr>
            <a:spLocks noGrp="1"/>
          </p:cNvSpPr>
          <p:nvPr>
            <p:ph sz="half" idx="10"/>
          </p:nvPr>
        </p:nvSpPr>
        <p:spPr/>
        <p:txBody>
          <a:bodyPr/>
          <a:lstStyle/>
          <a:p>
            <a:pPr lvl="1"/>
            <a:r>
              <a:rPr lang="en-US" dirty="0"/>
              <a:t>Change to:</a:t>
            </a:r>
          </a:p>
          <a:p>
            <a:pPr lvl="2"/>
            <a:r>
              <a:rPr lang="en-US" dirty="0"/>
              <a:t>Skim or 2% milk</a:t>
            </a:r>
          </a:p>
          <a:p>
            <a:pPr lvl="2"/>
            <a:r>
              <a:rPr lang="en-US" dirty="0"/>
              <a:t>Grilled or broiled food</a:t>
            </a:r>
          </a:p>
          <a:p>
            <a:pPr lvl="2"/>
            <a:r>
              <a:rPr lang="en-US" dirty="0"/>
              <a:t>Modest portions</a:t>
            </a:r>
          </a:p>
          <a:p>
            <a:pPr lvl="2"/>
            <a:r>
              <a:rPr lang="en-US" dirty="0"/>
              <a:t>Limit to 4 to 6 oz. per day</a:t>
            </a:r>
          </a:p>
          <a:p>
            <a:pPr lvl="1"/>
            <a:endParaRPr lang="en-US" dirty="0"/>
          </a:p>
          <a:p>
            <a:pPr lvl="1"/>
            <a:endParaRPr lang="en-US" dirty="0"/>
          </a:p>
          <a:p>
            <a:endParaRPr lang="en-US" dirty="0"/>
          </a:p>
        </p:txBody>
      </p:sp>
    </p:spTree>
    <p:extLst>
      <p:ext uri="{BB962C8B-B14F-4D97-AF65-F5344CB8AC3E}">
        <p14:creationId xmlns:p14="http://schemas.microsoft.com/office/powerpoint/2010/main" val="237238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Microsoft Clip Art: Used with permission from Microsoft</a:t>
            </a:r>
          </a:p>
          <a:p>
            <a:pPr lvl="1"/>
            <a:r>
              <a:rPr lang="en-US" sz="2000" dirty="0"/>
              <a:t>Textbook:</a:t>
            </a:r>
          </a:p>
          <a:p>
            <a:pPr lvl="2"/>
            <a:r>
              <a:rPr lang="en-US" sz="2000" dirty="0"/>
              <a:t>Decker, C. (2011). _Child development: Early stages through age 12_. (5th ed.). Tinley Park: </a:t>
            </a:r>
            <a:r>
              <a:rPr lang="en-US" sz="2000" dirty="0" err="1"/>
              <a:t>Goodheart</a:t>
            </a:r>
            <a:r>
              <a:rPr lang="en-US" sz="2000" dirty="0"/>
              <a:t>-Willcox Company.</a:t>
            </a:r>
          </a:p>
          <a:p>
            <a:pPr lvl="1"/>
            <a:r>
              <a:rPr lang="en-US" sz="2000" dirty="0"/>
              <a:t>Websites:</a:t>
            </a:r>
          </a:p>
          <a:p>
            <a:pPr lvl="2"/>
            <a:r>
              <a:rPr lang="en-US" sz="2000" dirty="0"/>
              <a:t>Centers for Disease Control and Prevention</a:t>
            </a:r>
          </a:p>
          <a:p>
            <a:pPr lvl="2"/>
            <a:r>
              <a:rPr lang="en-US" sz="2000" dirty="0"/>
              <a:t>The Child Development Guide will help you determine your child's developmental needs.  http://www.dshs.wa.gov/ca/fosterparents/training/chidev/cd06.htm</a:t>
            </a:r>
          </a:p>
          <a:p>
            <a:pPr lvl="2"/>
            <a:r>
              <a:rPr lang="en-US" sz="2000" dirty="0"/>
              <a:t>Healthy Children</a:t>
            </a:r>
          </a:p>
          <a:p>
            <a:pPr lvl="2"/>
            <a:r>
              <a:rPr lang="en-US" sz="2000" dirty="0"/>
              <a:t>Reducing Dietary Fat for Preschoolers</a:t>
            </a:r>
          </a:p>
          <a:p>
            <a:pPr lvl="2"/>
            <a:r>
              <a:rPr lang="en-US" sz="2000" dirty="0"/>
              <a:t>http://www.healthychildren.org/English/ages-stages/preschool/nutrition-fitness/pages/Reducing-Dietary-Fat-for-  Preschoolers.aspx</a:t>
            </a:r>
          </a:p>
          <a:p>
            <a:pPr lvl="2"/>
            <a:r>
              <a:rPr lang="en-US" sz="2000" dirty="0"/>
              <a:t>Nutritious Recipes for Children</a:t>
            </a:r>
          </a:p>
          <a:p>
            <a:pPr lvl="1"/>
            <a:endParaRPr lang="en-US" dirty="0"/>
          </a:p>
        </p:txBody>
      </p:sp>
    </p:spTree>
    <p:extLst>
      <p:ext uri="{BB962C8B-B14F-4D97-AF65-F5344CB8AC3E}">
        <p14:creationId xmlns:p14="http://schemas.microsoft.com/office/powerpoint/2010/main" val="365176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2"/>
            <a:r>
              <a:rPr lang="en-US" sz="2000" dirty="0"/>
              <a:t>Check out below the suggested Nutritious Recipes for Children cookbook from USDA’s SNAP-ED Connection. These recipes  include a nutritional analysis and a cost analysis and are easy to make with limited ingredients.</a:t>
            </a:r>
          </a:p>
          <a:p>
            <a:pPr lvl="2"/>
            <a:r>
              <a:rPr lang="en-US" sz="2000" dirty="0"/>
              <a:t>http://cte.sfasu.edu/wp-content/uploads/2012/07/Nutritious-Recipes-for-Children.pdf</a:t>
            </a:r>
          </a:p>
          <a:p>
            <a:pPr lvl="2"/>
            <a:r>
              <a:rPr lang="en-US" sz="2000" dirty="0" err="1"/>
              <a:t>StoryBird</a:t>
            </a:r>
            <a:endParaRPr lang="en-US" sz="2000" dirty="0"/>
          </a:p>
          <a:p>
            <a:pPr lvl="2"/>
            <a:r>
              <a:rPr lang="en-US" sz="2000" dirty="0" err="1"/>
              <a:t>StoryBird</a:t>
            </a:r>
            <a:r>
              <a:rPr lang="en-US" sz="2000" dirty="0"/>
              <a:t> is a visual storytelling community. A global hub of readers, writers, and artists of all ages.  http://storybird.com/teachers/</a:t>
            </a:r>
          </a:p>
          <a:p>
            <a:pPr lvl="2"/>
            <a:r>
              <a:rPr lang="en-US" sz="2000" dirty="0"/>
              <a:t>What Should You Know?</a:t>
            </a:r>
          </a:p>
          <a:p>
            <a:pPr lvl="2"/>
            <a:r>
              <a:rPr lang="en-US" sz="2000" dirty="0"/>
              <a:t>It’s time to change how we view a child’s growth.</a:t>
            </a:r>
          </a:p>
          <a:p>
            <a:pPr lvl="2"/>
            <a:r>
              <a:rPr lang="en-US" sz="2000" dirty="0"/>
              <a:t>Do you know all the ways you should measure your child’s growth? We naturally think of height and weight, but from birth to 5  years, your child should reach milestones in how he plays, learns, speaks and acts. Track your child’s development and act  early if you have a concern. Learn more about milestones. For additional information, visit:</a:t>
            </a:r>
          </a:p>
          <a:p>
            <a:pPr lvl="2"/>
            <a:r>
              <a:rPr lang="en-US" sz="2000" dirty="0"/>
              <a:t>http://www.cdc.gov/actearly</a:t>
            </a:r>
          </a:p>
          <a:p>
            <a:pPr lvl="1"/>
            <a:endParaRPr lang="en-US" dirty="0"/>
          </a:p>
        </p:txBody>
      </p:sp>
    </p:spTree>
    <p:extLst>
      <p:ext uri="{BB962C8B-B14F-4D97-AF65-F5344CB8AC3E}">
        <p14:creationId xmlns:p14="http://schemas.microsoft.com/office/powerpoint/2010/main" val="1854432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YouTube:</a:t>
            </a:r>
          </a:p>
          <a:p>
            <a:pPr lvl="2"/>
            <a:r>
              <a:rPr lang="en-US" sz="2000" dirty="0"/>
              <a:t>Child Development in the Preschool Years</a:t>
            </a:r>
          </a:p>
          <a:p>
            <a:pPr lvl="2"/>
            <a:r>
              <a:rPr lang="en-US" sz="2000" dirty="0"/>
              <a:t>This is a video describing the development of the average preschooler according to the current theories.  http://youtu.be/Sb74hoJhdqo</a:t>
            </a:r>
          </a:p>
          <a:p>
            <a:pPr lvl="2"/>
            <a:r>
              <a:rPr lang="en-US" sz="2000" dirty="0"/>
              <a:t>Developmental Milestones—School-Age Children</a:t>
            </a:r>
          </a:p>
          <a:p>
            <a:pPr lvl="2"/>
            <a:r>
              <a:rPr lang="en-US" sz="2000" dirty="0"/>
              <a:t>Developmental milestones are markers for accomplishments that indicate the department of musical, social,  emotional, patenting and language skills.</a:t>
            </a:r>
          </a:p>
          <a:p>
            <a:pPr lvl="2"/>
            <a:r>
              <a:rPr lang="en-US" sz="2000" dirty="0"/>
              <a:t>http://youtu.be/g9js2_ZsrcU</a:t>
            </a:r>
          </a:p>
          <a:p>
            <a:pPr lvl="2"/>
            <a:r>
              <a:rPr lang="en-US" sz="2000" dirty="0" err="1"/>
              <a:t>StoryBird</a:t>
            </a:r>
            <a:endParaRPr lang="en-US" sz="2000" dirty="0"/>
          </a:p>
          <a:p>
            <a:pPr lvl="2"/>
            <a:r>
              <a:rPr lang="en-US" sz="2000" dirty="0"/>
              <a:t>A tutorial on using StoryBird.com including ideas for the classroom.  http://youtu.be/T00YjRBIcIw</a:t>
            </a:r>
          </a:p>
          <a:p>
            <a:pPr lvl="1"/>
            <a:endParaRPr lang="en-US" dirty="0"/>
          </a:p>
        </p:txBody>
      </p:sp>
    </p:spTree>
    <p:extLst>
      <p:ext uri="{BB962C8B-B14F-4D97-AF65-F5344CB8AC3E}">
        <p14:creationId xmlns:p14="http://schemas.microsoft.com/office/powerpoint/2010/main" val="284915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Preschool Years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Children during the preschool age (three to six years of age) are exploring a wide range of emotions.</a:t>
            </a:r>
          </a:p>
          <a:p>
            <a:pPr lvl="1"/>
            <a:endParaRPr lang="en-US" dirty="0"/>
          </a:p>
        </p:txBody>
      </p:sp>
      <p:pic>
        <p:nvPicPr>
          <p:cNvPr id="4" name="Picture 3">
            <a:extLst>
              <a:ext uri="{FF2B5EF4-FFF2-40B4-BE49-F238E27FC236}">
                <a16:creationId xmlns:a16="http://schemas.microsoft.com/office/drawing/2014/main" id="{DC93CA31-E699-45B9-865A-4558434B8C3A}"/>
              </a:ext>
            </a:extLst>
          </p:cNvPr>
          <p:cNvPicPr>
            <a:picLocks noChangeAspect="1"/>
          </p:cNvPicPr>
          <p:nvPr/>
        </p:nvPicPr>
        <p:blipFill>
          <a:blip r:embed="rId2"/>
          <a:stretch>
            <a:fillRect/>
          </a:stretch>
        </p:blipFill>
        <p:spPr>
          <a:xfrm>
            <a:off x="4939496" y="2976577"/>
            <a:ext cx="2658086" cy="2932430"/>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Physical Development of Preschoolers</a:t>
            </a:r>
          </a:p>
        </p:txBody>
      </p:sp>
      <p:sp>
        <p:nvSpPr>
          <p:cNvPr id="4" name="Content Placeholder 3">
            <a:extLst>
              <a:ext uri="{FF2B5EF4-FFF2-40B4-BE49-F238E27FC236}">
                <a16:creationId xmlns:a16="http://schemas.microsoft.com/office/drawing/2014/main" id="{80FC0DDC-7080-4120-8E20-42151C6BE036}"/>
              </a:ext>
            </a:extLst>
          </p:cNvPr>
          <p:cNvSpPr>
            <a:spLocks noGrp="1"/>
          </p:cNvSpPr>
          <p:nvPr>
            <p:ph sz="half" idx="1"/>
          </p:nvPr>
        </p:nvSpPr>
        <p:spPr/>
        <p:txBody>
          <a:bodyPr/>
          <a:lstStyle/>
          <a:p>
            <a:pPr lvl="1"/>
            <a:r>
              <a:rPr lang="en-US" dirty="0"/>
              <a:t>They are better able to control wrist and finger movements as they practice fine motor skills:</a:t>
            </a:r>
          </a:p>
          <a:p>
            <a:pPr lvl="2"/>
            <a:r>
              <a:rPr lang="en-US" dirty="0"/>
              <a:t>Cut with scissors</a:t>
            </a:r>
          </a:p>
          <a:p>
            <a:pPr lvl="2"/>
            <a:r>
              <a:rPr lang="en-US" dirty="0"/>
              <a:t>Scribble with large</a:t>
            </a:r>
          </a:p>
          <a:p>
            <a:pPr lvl="2"/>
            <a:r>
              <a:rPr lang="en-US" dirty="0"/>
              <a:t>Crayons and pencils</a:t>
            </a:r>
          </a:p>
          <a:p>
            <a:endParaRPr lang="en-US" dirty="0"/>
          </a:p>
        </p:txBody>
      </p:sp>
      <p:sp>
        <p:nvSpPr>
          <p:cNvPr id="5" name="Content Placeholder 4">
            <a:extLst>
              <a:ext uri="{FF2B5EF4-FFF2-40B4-BE49-F238E27FC236}">
                <a16:creationId xmlns:a16="http://schemas.microsoft.com/office/drawing/2014/main" id="{7B3264B7-D50E-4463-A216-EEE4BE582B34}"/>
              </a:ext>
            </a:extLst>
          </p:cNvPr>
          <p:cNvSpPr>
            <a:spLocks noGrp="1"/>
          </p:cNvSpPr>
          <p:nvPr>
            <p:ph sz="half" idx="10"/>
          </p:nvPr>
        </p:nvSpPr>
        <p:spPr/>
        <p:txBody>
          <a:bodyPr/>
          <a:lstStyle/>
          <a:p>
            <a:pPr lvl="1"/>
            <a:r>
              <a:rPr lang="en-US" dirty="0"/>
              <a:t>Gross motor skills improve as large muscles mature.</a:t>
            </a:r>
          </a:p>
          <a:p>
            <a:pPr lvl="2"/>
            <a:r>
              <a:rPr lang="en-US" dirty="0"/>
              <a:t>Run</a:t>
            </a:r>
          </a:p>
          <a:p>
            <a:pPr lvl="2"/>
            <a:r>
              <a:rPr lang="en-US" dirty="0"/>
              <a:t>Jump</a:t>
            </a:r>
          </a:p>
          <a:p>
            <a:pPr lvl="2"/>
            <a:r>
              <a:rPr lang="en-US" dirty="0"/>
              <a:t>Hop</a:t>
            </a:r>
          </a:p>
          <a:p>
            <a:pPr lvl="2"/>
            <a:r>
              <a:rPr lang="en-US" dirty="0"/>
              <a:t>Walk on tiptoe</a:t>
            </a:r>
          </a:p>
          <a:p>
            <a:pPr lvl="2"/>
            <a:r>
              <a:rPr lang="en-US" dirty="0"/>
              <a:t>Ride a tricycle</a:t>
            </a:r>
          </a:p>
          <a:p>
            <a:pPr lvl="2"/>
            <a:r>
              <a:rPr lang="en-US" dirty="0"/>
              <a:t>Skip rope</a:t>
            </a:r>
          </a:p>
          <a:p>
            <a:pPr lvl="2"/>
            <a:r>
              <a:rPr lang="en-US" dirty="0"/>
              <a:t>Catch ball</a:t>
            </a:r>
          </a:p>
          <a:p>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Role of Play in Growth and  Development of the Preschool Child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Playing for children is learning.</a:t>
            </a:r>
          </a:p>
          <a:p>
            <a:pPr lvl="1"/>
            <a:r>
              <a:rPr lang="en-US" dirty="0"/>
              <a:t>They learn from coming in contact with objects, people, and events.</a:t>
            </a:r>
          </a:p>
          <a:p>
            <a:pPr lvl="1"/>
            <a:r>
              <a:rPr lang="en-US" dirty="0"/>
              <a:t>While children play, they explore the world around them through various types of play such as cooperative, dramatic, and manipulative.</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Indoor Activity Centers</a:t>
            </a:r>
          </a:p>
        </p:txBody>
      </p:sp>
      <p:sp>
        <p:nvSpPr>
          <p:cNvPr id="4" name="Content Placeholder 3">
            <a:extLst>
              <a:ext uri="{FF2B5EF4-FFF2-40B4-BE49-F238E27FC236}">
                <a16:creationId xmlns:a16="http://schemas.microsoft.com/office/drawing/2014/main" id="{0051407A-3244-4472-A309-E7C36FDF8D80}"/>
              </a:ext>
            </a:extLst>
          </p:cNvPr>
          <p:cNvSpPr>
            <a:spLocks noGrp="1"/>
          </p:cNvSpPr>
          <p:nvPr>
            <p:ph sz="half" idx="1"/>
          </p:nvPr>
        </p:nvSpPr>
        <p:spPr/>
        <p:txBody>
          <a:bodyPr/>
          <a:lstStyle/>
          <a:p>
            <a:pPr lvl="1"/>
            <a:r>
              <a:rPr lang="en-US" dirty="0"/>
              <a:t>Art</a:t>
            </a:r>
          </a:p>
          <a:p>
            <a:pPr lvl="1"/>
            <a:r>
              <a:rPr lang="en-US" dirty="0"/>
              <a:t>Blocks</a:t>
            </a:r>
          </a:p>
          <a:p>
            <a:pPr lvl="1"/>
            <a:r>
              <a:rPr lang="en-US" dirty="0"/>
              <a:t>Computer, Science</a:t>
            </a:r>
          </a:p>
          <a:p>
            <a:pPr lvl="1"/>
            <a:r>
              <a:rPr lang="en-US" dirty="0"/>
              <a:t>Dramatic Play</a:t>
            </a:r>
          </a:p>
          <a:p>
            <a:pPr lvl="1"/>
            <a:r>
              <a:rPr lang="en-US" dirty="0"/>
              <a:t>Language Arts</a:t>
            </a:r>
          </a:p>
          <a:p>
            <a:endParaRPr lang="en-US" dirty="0"/>
          </a:p>
        </p:txBody>
      </p:sp>
      <p:sp>
        <p:nvSpPr>
          <p:cNvPr id="5" name="Content Placeholder 4">
            <a:extLst>
              <a:ext uri="{FF2B5EF4-FFF2-40B4-BE49-F238E27FC236}">
                <a16:creationId xmlns:a16="http://schemas.microsoft.com/office/drawing/2014/main" id="{0E9760B0-762B-4208-A745-B99D29407B4D}"/>
              </a:ext>
            </a:extLst>
          </p:cNvPr>
          <p:cNvSpPr>
            <a:spLocks noGrp="1"/>
          </p:cNvSpPr>
          <p:nvPr>
            <p:ph sz="half" idx="10"/>
          </p:nvPr>
        </p:nvSpPr>
        <p:spPr/>
        <p:txBody>
          <a:bodyPr/>
          <a:lstStyle/>
          <a:p>
            <a:pPr lvl="1"/>
            <a:r>
              <a:rPr lang="en-US" dirty="0"/>
              <a:t>Manipulative Play</a:t>
            </a:r>
          </a:p>
          <a:p>
            <a:pPr lvl="1"/>
            <a:r>
              <a:rPr lang="en-US" dirty="0"/>
              <a:t>Math</a:t>
            </a:r>
          </a:p>
          <a:p>
            <a:pPr lvl="1"/>
            <a:r>
              <a:rPr lang="en-US" dirty="0"/>
              <a:t>Music</a:t>
            </a:r>
          </a:p>
          <a:p>
            <a:pPr lvl="1"/>
            <a:r>
              <a:rPr lang="en-US" dirty="0"/>
              <a:t>Quiet Time</a:t>
            </a:r>
          </a:p>
          <a:p>
            <a:endParaRPr lang="en-US" dirty="0"/>
          </a:p>
        </p:txBody>
      </p:sp>
      <p:pic>
        <p:nvPicPr>
          <p:cNvPr id="6" name="Picture 5">
            <a:extLst>
              <a:ext uri="{FF2B5EF4-FFF2-40B4-BE49-F238E27FC236}">
                <a16:creationId xmlns:a16="http://schemas.microsoft.com/office/drawing/2014/main" id="{81078B31-EB1C-4096-BF69-91F27E4FBF4D}"/>
              </a:ext>
            </a:extLst>
          </p:cNvPr>
          <p:cNvPicPr>
            <a:picLocks noChangeAspect="1"/>
          </p:cNvPicPr>
          <p:nvPr/>
        </p:nvPicPr>
        <p:blipFill>
          <a:blip r:embed="rId2"/>
          <a:stretch>
            <a:fillRect/>
          </a:stretch>
        </p:blipFill>
        <p:spPr>
          <a:xfrm>
            <a:off x="7995811" y="3990182"/>
            <a:ext cx="2499577" cy="1969179"/>
          </a:xfrm>
          <a:prstGeom prst="rect">
            <a:avLst/>
          </a:prstGeom>
        </p:spPr>
      </p:pic>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Outdoor Learning Centers</a:t>
            </a:r>
          </a:p>
        </p:txBody>
      </p:sp>
      <p:sp>
        <p:nvSpPr>
          <p:cNvPr id="4" name="Content Placeholder 3">
            <a:extLst>
              <a:ext uri="{FF2B5EF4-FFF2-40B4-BE49-F238E27FC236}">
                <a16:creationId xmlns:a16="http://schemas.microsoft.com/office/drawing/2014/main" id="{029BE283-CD5C-45CA-92D5-978F1B9DD3EF}"/>
              </a:ext>
            </a:extLst>
          </p:cNvPr>
          <p:cNvSpPr>
            <a:spLocks noGrp="1"/>
          </p:cNvSpPr>
          <p:nvPr>
            <p:ph sz="half" idx="1"/>
          </p:nvPr>
        </p:nvSpPr>
        <p:spPr/>
        <p:txBody>
          <a:bodyPr/>
          <a:lstStyle/>
          <a:p>
            <a:pPr lvl="1"/>
            <a:r>
              <a:rPr lang="en-US" dirty="0"/>
              <a:t>Wheel Toys.</a:t>
            </a:r>
          </a:p>
          <a:p>
            <a:pPr lvl="1"/>
            <a:r>
              <a:rPr lang="en-US" dirty="0"/>
              <a:t>Sand and Water.</a:t>
            </a:r>
          </a:p>
          <a:p>
            <a:pPr lvl="1"/>
            <a:r>
              <a:rPr lang="en-US" dirty="0"/>
              <a:t>Climbing.</a:t>
            </a:r>
          </a:p>
          <a:p>
            <a:pPr lvl="1"/>
            <a:r>
              <a:rPr lang="en-US" dirty="0"/>
              <a:t>Swinging.</a:t>
            </a:r>
          </a:p>
          <a:p>
            <a:pPr lvl="1"/>
            <a:r>
              <a:rPr lang="en-US" dirty="0"/>
              <a:t>Quiet Time.</a:t>
            </a:r>
          </a:p>
          <a:p>
            <a:pPr lvl="1"/>
            <a:r>
              <a:rPr lang="en-US" dirty="0"/>
              <a:t>Ball Games.</a:t>
            </a:r>
          </a:p>
          <a:p>
            <a:pPr lvl="1"/>
            <a:r>
              <a:rPr lang="en-US" dirty="0"/>
              <a:t>Swing Sets.</a:t>
            </a:r>
          </a:p>
          <a:p>
            <a:endParaRPr lang="en-US" dirty="0"/>
          </a:p>
        </p:txBody>
      </p:sp>
      <p:pic>
        <p:nvPicPr>
          <p:cNvPr id="6" name="Content Placeholder 5">
            <a:extLst>
              <a:ext uri="{FF2B5EF4-FFF2-40B4-BE49-F238E27FC236}">
                <a16:creationId xmlns:a16="http://schemas.microsoft.com/office/drawing/2014/main" id="{A7BAE754-0363-4123-9540-44DAEFF60C9A}"/>
              </a:ext>
            </a:extLst>
          </p:cNvPr>
          <p:cNvPicPr>
            <a:picLocks noGrp="1" noChangeAspect="1"/>
          </p:cNvPicPr>
          <p:nvPr>
            <p:ph sz="half" idx="10"/>
          </p:nvPr>
        </p:nvPicPr>
        <p:blipFill>
          <a:blip r:embed="rId2"/>
          <a:stretch>
            <a:fillRect/>
          </a:stretch>
        </p:blipFill>
        <p:spPr>
          <a:xfrm>
            <a:off x="7894085" y="1916141"/>
            <a:ext cx="2493480" cy="3743268"/>
          </a:xfrm>
          <a:prstGeom prst="rect">
            <a:avLst/>
          </a:prstGeom>
        </p:spPr>
      </p:pic>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Activities for Meeting Developmental Needs</a:t>
            </a:r>
          </a:p>
        </p:txBody>
      </p:sp>
      <p:sp>
        <p:nvSpPr>
          <p:cNvPr id="4" name="Content Placeholder 3">
            <a:extLst>
              <a:ext uri="{FF2B5EF4-FFF2-40B4-BE49-F238E27FC236}">
                <a16:creationId xmlns:a16="http://schemas.microsoft.com/office/drawing/2014/main" id="{0182E47C-7C81-4CA8-8E5B-04248DACA0F7}"/>
              </a:ext>
            </a:extLst>
          </p:cNvPr>
          <p:cNvSpPr>
            <a:spLocks noGrp="1"/>
          </p:cNvSpPr>
          <p:nvPr>
            <p:ph sz="half" idx="1"/>
          </p:nvPr>
        </p:nvSpPr>
        <p:spPr/>
        <p:txBody>
          <a:bodyPr/>
          <a:lstStyle/>
          <a:p>
            <a:pPr lvl="1"/>
            <a:r>
              <a:rPr lang="en-US" dirty="0"/>
              <a:t>Vigorous physical exercise.</a:t>
            </a:r>
          </a:p>
          <a:p>
            <a:pPr lvl="1"/>
            <a:r>
              <a:rPr lang="en-US" dirty="0"/>
              <a:t>Reading development.</a:t>
            </a:r>
          </a:p>
          <a:p>
            <a:pPr lvl="1"/>
            <a:r>
              <a:rPr lang="en-US" dirty="0"/>
              <a:t>Communication.</a:t>
            </a:r>
          </a:p>
          <a:p>
            <a:pPr lvl="1"/>
            <a:r>
              <a:rPr lang="en-US" dirty="0"/>
              <a:t>Listening skills.</a:t>
            </a:r>
          </a:p>
          <a:p>
            <a:pPr lvl="1"/>
            <a:r>
              <a:rPr lang="en-US" dirty="0"/>
              <a:t>Self-reliance.</a:t>
            </a:r>
          </a:p>
          <a:p>
            <a:endParaRPr lang="en-US" dirty="0"/>
          </a:p>
        </p:txBody>
      </p:sp>
      <p:pic>
        <p:nvPicPr>
          <p:cNvPr id="6" name="Content Placeholder 5">
            <a:extLst>
              <a:ext uri="{FF2B5EF4-FFF2-40B4-BE49-F238E27FC236}">
                <a16:creationId xmlns:a16="http://schemas.microsoft.com/office/drawing/2014/main" id="{3F4AD44A-6FD8-45E5-958B-EFC7489642AF}"/>
              </a:ext>
            </a:extLst>
          </p:cNvPr>
          <p:cNvPicPr>
            <a:picLocks noGrp="1" noChangeAspect="1"/>
          </p:cNvPicPr>
          <p:nvPr>
            <p:ph sz="half" idx="10"/>
          </p:nvPr>
        </p:nvPicPr>
        <p:blipFill>
          <a:blip r:embed="rId2"/>
          <a:stretch>
            <a:fillRect/>
          </a:stretch>
        </p:blipFill>
        <p:spPr>
          <a:xfrm>
            <a:off x="7842264" y="2440442"/>
            <a:ext cx="2597121" cy="2694666"/>
          </a:xfrm>
          <a:prstGeom prst="rect">
            <a:avLst/>
          </a:prstGeom>
        </p:spPr>
      </p:pic>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Meeting Developmental Needs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lgn="ctr">
              <a:buNone/>
            </a:pPr>
            <a:endParaRPr lang="en-US" sz="2700" u="heavy" spc="-5" dirty="0">
              <a:solidFill>
                <a:srgbClr val="17BAFC"/>
              </a:solidFill>
              <a:uFill>
                <a:solidFill>
                  <a:srgbClr val="17BAFC"/>
                </a:solidFill>
              </a:uFill>
              <a:latin typeface="Georgia"/>
              <a:cs typeface="Georgia"/>
              <a:hlinkClick r:id="rId2"/>
            </a:endParaRPr>
          </a:p>
          <a:p>
            <a:pPr marL="0" lvl="1" indent="0" algn="ctr">
              <a:buNone/>
            </a:pPr>
            <a:endParaRPr lang="en-US" sz="2700" u="heavy" spc="-5" dirty="0">
              <a:solidFill>
                <a:srgbClr val="17BAFC"/>
              </a:solidFill>
              <a:uFill>
                <a:solidFill>
                  <a:srgbClr val="17BAFC"/>
                </a:solidFill>
              </a:uFill>
              <a:latin typeface="Georgia"/>
              <a:cs typeface="Georgia"/>
              <a:hlinkClick r:id="rId2"/>
            </a:endParaRPr>
          </a:p>
          <a:p>
            <a:pPr marL="0" lvl="1" indent="0" algn="ctr">
              <a:buNone/>
            </a:pPr>
            <a:endParaRPr lang="en-US" sz="2700" u="heavy" spc="-5" dirty="0">
              <a:solidFill>
                <a:srgbClr val="17BAFC"/>
              </a:solidFill>
              <a:uFill>
                <a:solidFill>
                  <a:srgbClr val="17BAFC"/>
                </a:solidFill>
              </a:uFill>
              <a:latin typeface="Georgia"/>
              <a:cs typeface="Georgia"/>
              <a:hlinkClick r:id="rId2"/>
            </a:endParaRPr>
          </a:p>
          <a:p>
            <a:pPr marL="0" lvl="1" indent="0" algn="ctr">
              <a:buNone/>
            </a:pPr>
            <a:r>
              <a:rPr lang="en-US" sz="2700" u="heavy" spc="-5" dirty="0">
                <a:solidFill>
                  <a:srgbClr val="17BAFC"/>
                </a:solidFill>
                <a:uFill>
                  <a:solidFill>
                    <a:srgbClr val="17BAFC"/>
                  </a:solidFill>
                </a:uFill>
                <a:latin typeface="Georgia"/>
                <a:cs typeface="Georgia"/>
                <a:hlinkClick r:id="rId2"/>
              </a:rPr>
              <a:t>Child Development </a:t>
            </a:r>
            <a:r>
              <a:rPr lang="en-US" sz="2700" u="heavy" dirty="0">
                <a:solidFill>
                  <a:srgbClr val="17BAFC"/>
                </a:solidFill>
                <a:uFill>
                  <a:solidFill>
                    <a:srgbClr val="17BAFC"/>
                  </a:solidFill>
                </a:uFill>
                <a:latin typeface="Georgia"/>
                <a:cs typeface="Georgia"/>
                <a:hlinkClick r:id="rId2"/>
              </a:rPr>
              <a:t>in </a:t>
            </a:r>
            <a:r>
              <a:rPr lang="en-US" sz="2700" u="heavy" spc="-5" dirty="0">
                <a:solidFill>
                  <a:srgbClr val="17BAFC"/>
                </a:solidFill>
                <a:uFill>
                  <a:solidFill>
                    <a:srgbClr val="17BAFC"/>
                  </a:solidFill>
                </a:uFill>
                <a:latin typeface="Georgia"/>
                <a:cs typeface="Georgia"/>
                <a:hlinkClick r:id="rId2"/>
              </a:rPr>
              <a:t>the </a:t>
            </a:r>
            <a:r>
              <a:rPr lang="en-US" sz="2700" u="heavy" dirty="0">
                <a:solidFill>
                  <a:srgbClr val="17BAFC"/>
                </a:solidFill>
                <a:uFill>
                  <a:solidFill>
                    <a:srgbClr val="17BAFC"/>
                  </a:solidFill>
                </a:uFill>
                <a:latin typeface="Georgia"/>
                <a:cs typeface="Georgia"/>
                <a:hlinkClick r:id="rId2"/>
              </a:rPr>
              <a:t>Preschool </a:t>
            </a:r>
            <a:r>
              <a:rPr lang="en-US" sz="2700" u="heavy" spc="-5" dirty="0">
                <a:solidFill>
                  <a:srgbClr val="17BAFC"/>
                </a:solidFill>
                <a:uFill>
                  <a:solidFill>
                    <a:srgbClr val="17BAFC"/>
                  </a:solidFill>
                </a:uFill>
                <a:latin typeface="Georgia"/>
                <a:cs typeface="Georgia"/>
                <a:hlinkClick r:id="rId2"/>
              </a:rPr>
              <a:t>Years</a:t>
            </a:r>
            <a:endParaRPr lang="en-US" sz="2700" u="heavy" spc="-5" dirty="0">
              <a:solidFill>
                <a:srgbClr val="17BAFC"/>
              </a:solidFill>
              <a:uFill>
                <a:solidFill>
                  <a:srgbClr val="17BAFC"/>
                </a:solidFill>
              </a:uFill>
              <a:latin typeface="Georgia"/>
              <a:cs typeface="Georgia"/>
            </a:endParaRPr>
          </a:p>
          <a:p>
            <a:pPr marL="0" lvl="1" indent="0" algn="ctr">
              <a:buNone/>
            </a:pPr>
            <a:r>
              <a:rPr lang="en-US" dirty="0"/>
              <a:t>(click on link)</a:t>
            </a:r>
          </a:p>
        </p:txBody>
      </p:sp>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purl.org/dc/elements/1.1/"/>
    <ds:schemaRef ds:uri="http://www.w3.org/XML/1998/namespace"/>
    <ds:schemaRef ds:uri="http://schemas.microsoft.com/office/2006/documentManagement/types"/>
    <ds:schemaRef ds:uri="56ea17bb-c96d-4826-b465-01eec0dd23dd"/>
    <ds:schemaRef ds:uri="http://schemas.microsoft.com/office/2006/metadata/properties"/>
    <ds:schemaRef ds:uri="http://schemas.microsoft.com/sharepoint/v3"/>
    <ds:schemaRef ds:uri="http://purl.org/dc/dcmitype/"/>
    <ds:schemaRef ds:uri="http://schemas.microsoft.com/office/infopath/2007/PartnerControls"/>
    <ds:schemaRef ds:uri="http://schemas.openxmlformats.org/package/2006/metadata/core-properties"/>
    <ds:schemaRef ds:uri="05d88611-e516-4d1a-b12e-39107e78b3d0"/>
    <ds:schemaRef ds:uri="http://purl.org/dc/term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184</TotalTime>
  <Words>854</Words>
  <Application>Microsoft Office PowerPoint</Application>
  <PresentationFormat>Widescreen</PresentationFormat>
  <Paragraphs>129</Paragraphs>
  <Slides>25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.AppleSystemUIFont</vt:lpstr>
      <vt:lpstr>Arial</vt:lpstr>
      <vt:lpstr>Calibri</vt:lpstr>
      <vt:lpstr>Georgia</vt:lpstr>
      <vt:lpstr>Open Sans</vt:lpstr>
      <vt:lpstr>Open Sans SemiBold</vt:lpstr>
      <vt:lpstr>2_Office Theme</vt:lpstr>
      <vt:lpstr>3_Office Theme</vt:lpstr>
      <vt:lpstr>PowerPoint Presentation</vt:lpstr>
      <vt:lpstr>PowerPoint Presentation</vt:lpstr>
      <vt:lpstr>Preschool Years</vt:lpstr>
      <vt:lpstr>Physical Development of Preschoolers</vt:lpstr>
      <vt:lpstr>Role of Play in Growth and  Development of the Preschool Child</vt:lpstr>
      <vt:lpstr>Indoor Activity Centers</vt:lpstr>
      <vt:lpstr>Outdoor Learning Centers</vt:lpstr>
      <vt:lpstr>Activities for Meeting Developmental Needs</vt:lpstr>
      <vt:lpstr>Meeting Developmental Needs</vt:lpstr>
      <vt:lpstr>Growth and Development of the School-Age  Child</vt:lpstr>
      <vt:lpstr>School-Age Years</vt:lpstr>
      <vt:lpstr>Motor Development of School-age Children</vt:lpstr>
      <vt:lpstr>Appropriate Development Activities for School-  Age Children</vt:lpstr>
      <vt:lpstr>Developmental Tasks</vt:lpstr>
      <vt:lpstr>Developmental Lag</vt:lpstr>
      <vt:lpstr>Developmental Tasks</vt:lpstr>
      <vt:lpstr>Developmental Tasks</vt:lpstr>
      <vt:lpstr>Developmental Tasks</vt:lpstr>
      <vt:lpstr>Developmental Tasks</vt:lpstr>
      <vt:lpstr>Nutritious Snacks and Meals</vt:lpstr>
      <vt:lpstr>Reducing Dietary Fat for Preschoolers</vt:lpstr>
      <vt:lpstr>Reducing Dietary Fat for Preschoolers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10</cp:revision>
  <cp:lastPrinted>2017-07-07T16:17:37Z</cp:lastPrinted>
  <dcterms:created xsi:type="dcterms:W3CDTF">2017-07-11T23:58:30Z</dcterms:created>
  <dcterms:modified xsi:type="dcterms:W3CDTF">2018-02-05T22:09:05Z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