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handoutMasterIdLst>
    <p:handoutMasterId r:id="rId36"/>
  </p:handoutMasterIdLst>
  <p:sldIdLst>
    <p:sldId id="322" r:id="rId6"/>
    <p:sldId id="319" r:id="rId7"/>
    <p:sldId id="605" r:id="rId8"/>
    <p:sldId id="606" r:id="rId9"/>
    <p:sldId id="607" r:id="rId10"/>
    <p:sldId id="608" r:id="rId11"/>
    <p:sldId id="609" r:id="rId12"/>
    <p:sldId id="610" r:id="rId13"/>
    <p:sldId id="611" r:id="rId14"/>
    <p:sldId id="612" r:id="rId15"/>
    <p:sldId id="613" r:id="rId16"/>
    <p:sldId id="614" r:id="rId17"/>
    <p:sldId id="615" r:id="rId18"/>
    <p:sldId id="616" r:id="rId19"/>
    <p:sldId id="617" r:id="rId20"/>
    <p:sldId id="618" r:id="rId21"/>
    <p:sldId id="619" r:id="rId22"/>
    <p:sldId id="620" r:id="rId23"/>
    <p:sldId id="621" r:id="rId24"/>
    <p:sldId id="622" r:id="rId25"/>
    <p:sldId id="623" r:id="rId26"/>
    <p:sldId id="624" r:id="rId27"/>
    <p:sldId id="625" r:id="rId28"/>
    <p:sldId id="626" r:id="rId29"/>
    <p:sldId id="627" r:id="rId30"/>
    <p:sldId id="628" r:id="rId31"/>
    <p:sldId id="629" r:id="rId32"/>
    <p:sldId id="437" r:id="rId33"/>
    <p:sldId id="603"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72" autoAdjust="0"/>
    <p:restoredTop sz="91071" autoAdjust="0"/>
  </p:normalViewPr>
  <p:slideViewPr>
    <p:cSldViewPr snapToGrid="0">
      <p:cViewPr varScale="1">
        <p:scale>
          <a:sx n="85" d="100"/>
          <a:sy n="85" d="100"/>
        </p:scale>
        <p:origin x="192" y="20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2/1/18</a:t>
            </a:fld>
            <a:endParaRPr lang="en-US" dirty="0"/>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dirty="0"/>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dirty="0"/>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dirty="0"/>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two months old, babies can begin to formulate emotions. Their first two emotional responses are distress, shown by crying and muscle tension. The second is excitement shown by cooing, smiling, wiggling their hands and legs.</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dirty="0"/>
          </a:p>
        </p:txBody>
      </p:sp>
    </p:spTree>
    <p:extLst>
      <p:ext uri="{BB962C8B-B14F-4D97-AF65-F5344CB8AC3E}">
        <p14:creationId xmlns:p14="http://schemas.microsoft.com/office/powerpoint/2010/main" val="47612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shy or nervous with strangers </a:t>
            </a:r>
          </a:p>
          <a:p>
            <a:r>
              <a:rPr lang="en-US" dirty="0"/>
              <a:t>Cries when mom or dad leaves </a:t>
            </a:r>
          </a:p>
          <a:p>
            <a:r>
              <a:rPr lang="en-US" dirty="0"/>
              <a:t>Have favorite things and people</a:t>
            </a:r>
          </a:p>
          <a:p>
            <a:r>
              <a:rPr lang="en-US" dirty="0"/>
              <a:t>Shows fear in some situations</a:t>
            </a:r>
          </a:p>
          <a:p>
            <a:r>
              <a:rPr lang="en-US" dirty="0"/>
              <a:t>Hands you a book when he wants to hear a story</a:t>
            </a:r>
          </a:p>
          <a:p>
            <a:r>
              <a:rPr lang="en-US" dirty="0"/>
              <a:t>Repeats sounds or actions to get attention</a:t>
            </a:r>
          </a:p>
          <a:p>
            <a:r>
              <a:rPr lang="en-US" dirty="0"/>
              <a:t>Puts out arm or leg to help with dressing</a:t>
            </a:r>
          </a:p>
          <a:p>
            <a:r>
              <a:rPr lang="en-US" dirty="0"/>
              <a:t>Plays games such as “peek-a-boo” and “pat-a-cake</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dirty="0"/>
          </a:p>
        </p:txBody>
      </p:sp>
    </p:spTree>
    <p:extLst>
      <p:ext uri="{BB962C8B-B14F-4D97-AF65-F5344CB8AC3E}">
        <p14:creationId xmlns:p14="http://schemas.microsoft.com/office/powerpoint/2010/main" val="346557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think of other ways to stimulate a child's mind.</a:t>
            </a:r>
          </a:p>
          <a:p>
            <a:r>
              <a:rPr lang="en-US" dirty="0"/>
              <a:t>Infants explore their world and learn through touch and taste.</a:t>
            </a:r>
          </a:p>
          <a:p>
            <a:r>
              <a:rPr lang="en-US" dirty="0"/>
              <a:t>Talking, reading and singing or playing music to infants and toddlers will foster their cognitive growth</a:t>
            </a:r>
          </a:p>
          <a:p>
            <a:r>
              <a:rPr lang="en-US" dirty="0"/>
              <a:t>Reading helps children learn the sounds of our language.</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dirty="0"/>
          </a:p>
        </p:txBody>
      </p:sp>
    </p:spTree>
    <p:extLst>
      <p:ext uri="{BB962C8B-B14F-4D97-AF65-F5344CB8AC3E}">
        <p14:creationId xmlns:p14="http://schemas.microsoft.com/office/powerpoint/2010/main" val="371810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Centers for Disease Control and Prevention </a:t>
            </a:r>
          </a:p>
          <a:p>
            <a:r>
              <a:rPr lang="en-US" dirty="0"/>
              <a:t>Early recognition of developmental disabilities such as autism is key for parents and providers. CDC realized the impact on families and invested in a campaign to help parents measure their children's progress by monitoring how they play, learn, speak and act.</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dirty="0"/>
          </a:p>
        </p:txBody>
      </p:sp>
    </p:spTree>
    <p:extLst>
      <p:ext uri="{BB962C8B-B14F-4D97-AF65-F5344CB8AC3E}">
        <p14:creationId xmlns:p14="http://schemas.microsoft.com/office/powerpoint/2010/main" val="31478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child’s growth and development are kept track of through a partnership between you and your health professional. At each well-child visit the doctor looks for developmental delays or problems and talks with you about any concerns you might have. This is called developmental monitoring (or surveillance). Any problems noticed during developmental monitoring should be followed-up with developmental screening. Children with special health care needs should have developmental monitoring and screening just like those without special needs. Monitoring healthy development means paying attention not only to symptoms related to the child’s condition, but also to the child’s physical, mental, social, and emotional well-being.</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dirty="0"/>
          </a:p>
        </p:txBody>
      </p:sp>
    </p:spTree>
    <p:extLst>
      <p:ext uri="{BB962C8B-B14F-4D97-AF65-F5344CB8AC3E}">
        <p14:creationId xmlns:p14="http://schemas.microsoft.com/office/powerpoint/2010/main" val="261996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Well-child visits allow doctors and nurses to have regular contact with children to keep track of―or monitor― your child’s health and development through periodic developmental screening. Developmental screening is a short test to tell if a child is learning basic skills when he or she should, or if there are delays. Developmental screening can also be done by other professionals in health care, community, or school settings. The doctor might ask you some questions or talk and play with the child during an examination to see how he or she plays, learns, speaks, behaves, and moves. A delay in any of these areas could be a sign of a problem. The American Academy of Pediatrics recommends that all children be screened for developmental delays and disabilities during regular well-child doctor visits at:9 months18 months24 or 30 months Additional screening might be needed if a child is at high risk for developmental problems due to preterm birth, low birthweight, or other reasons. If your child’s doctor does not routinely check your child with this type of developmental screening test, you can ask that it be done.</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dirty="0"/>
          </a:p>
        </p:txBody>
      </p:sp>
    </p:spTree>
    <p:extLst>
      <p:ext uri="{BB962C8B-B14F-4D97-AF65-F5344CB8AC3E}">
        <p14:creationId xmlns:p14="http://schemas.microsoft.com/office/powerpoint/2010/main" val="78980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milestones a child has reached by his or her 1st birthday. A parent can take this to talk with their child’s doctor at every visit about the milestones their child has reached and what to expect next. </a:t>
            </a:r>
          </a:p>
          <a:p>
            <a:endParaRPr lang="en-US" dirty="0"/>
          </a:p>
          <a:p>
            <a:r>
              <a:rPr lang="en-US" dirty="0"/>
              <a:t>Act early by talking to the child’s doctor if a child:</a:t>
            </a:r>
          </a:p>
          <a:p>
            <a:r>
              <a:rPr lang="en-US" dirty="0"/>
              <a:t>•doesn’t crawl</a:t>
            </a:r>
          </a:p>
          <a:p>
            <a:r>
              <a:rPr lang="en-US" dirty="0"/>
              <a:t>•can’t stand when supported</a:t>
            </a:r>
          </a:p>
          <a:p>
            <a:r>
              <a:rPr lang="en-US" dirty="0"/>
              <a:t>•doesn’t search for things that she sees you hide</a:t>
            </a:r>
          </a:p>
          <a:p>
            <a:r>
              <a:rPr lang="en-US" dirty="0"/>
              <a:t>•doesn’t say single words like “mama” or “dada”</a:t>
            </a:r>
          </a:p>
          <a:p>
            <a:r>
              <a:rPr lang="en-US" dirty="0"/>
              <a:t>•doesn’t learn gestures like waving or shaking head</a:t>
            </a:r>
          </a:p>
          <a:p>
            <a:r>
              <a:rPr lang="en-US" dirty="0"/>
              <a:t>•doesn’t point to things</a:t>
            </a:r>
          </a:p>
          <a:p>
            <a:r>
              <a:rPr lang="en-US" dirty="0"/>
              <a:t>•loses skills he once had</a:t>
            </a:r>
          </a:p>
          <a:p>
            <a:endParaRPr lang="en-US" dirty="0"/>
          </a:p>
          <a:p>
            <a:r>
              <a:rPr lang="en-US" dirty="0"/>
              <a:t>In order to evaluate the impact of parenting roles and responsibilities parents and child care professionals should have an understanding of the different theorists affecting child development, such as Piaget, Erikson, Skinner, and Kohlberg.</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dirty="0"/>
          </a:p>
        </p:txBody>
      </p:sp>
    </p:spTree>
    <p:extLst>
      <p:ext uri="{BB962C8B-B14F-4D97-AF65-F5344CB8AC3E}">
        <p14:creationId xmlns:p14="http://schemas.microsoft.com/office/powerpoint/2010/main" val="259252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children with developmental delays are not being identified as early as possible. As a result, these children must wait to get the help they need to do well in social and educational settings (for example, in school).In the United States, about 13% of children 3 to 17 years of age have a developmental or behavioral disability such as autism, intellectual disability (also known as mental retardation),and attention-deficit/hyperactivity disorder. In addition, many children have delays in language or other areas that can affect school readiness. However, fewer than half of children with developmental delays are identified before starting school2, by which time significant delays already might have occurred and opportunities for treatment might have been missed. Early Intervention Services Research shows that early intervention treatment services can greatly improve a child’s development. Early intervention services help children from birth through 3 years of age (36months) learn important skills. Services include therapy to help the child talk, walk, and interact with others. The Individuals with Disabilities Education Act (IDEA) says that children younger than 3 years of age (36 months) who are at risk of having developmental delays, might be eligible for early intervention treatment services even if the child has not received a formal diagnosis. These services are provided through an early intervention system in each state. In addition, treatment for particular symptoms, such as speech therapy for language delays, often does not require a formal diagnosis. Although early intervention is extremely important, intervention at any age can be helpful.</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dirty="0"/>
          </a:p>
        </p:txBody>
      </p:sp>
    </p:spTree>
    <p:extLst>
      <p:ext uri="{BB962C8B-B14F-4D97-AF65-F5344CB8AC3E}">
        <p14:creationId xmlns:p14="http://schemas.microsoft.com/office/powerpoint/2010/main" val="353012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second year, toddlers are moving around more, and are aware of themselves and their surroundings. Their desire to explore new objects and people also is increasing. During this stage, toddlers will show greater independence; begin to show defiant behavior; recognize themselves in pictures or a mirror; and imitate the behavior of others, especially adults and older children. Toddlers also should be able to recognize the names of familiar people and objects, form simple phrases and sentences, and follow simple instructions and directions.</a:t>
            </a:r>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dirty="0"/>
          </a:p>
        </p:txBody>
      </p:sp>
    </p:spTree>
    <p:extLst>
      <p:ext uri="{BB962C8B-B14F-4D97-AF65-F5344CB8AC3E}">
        <p14:creationId xmlns:p14="http://schemas.microsoft.com/office/powerpoint/2010/main" val="180981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are some of the things a parent, can do to help their toddler during this time:</a:t>
            </a:r>
          </a:p>
          <a:p>
            <a:r>
              <a:rPr lang="en-US" dirty="0"/>
              <a:t>•Read to the toddler daily.</a:t>
            </a:r>
          </a:p>
          <a:p>
            <a:r>
              <a:rPr lang="en-US" dirty="0"/>
              <a:t>•Ask her to find objects for you or name body parts and objects.</a:t>
            </a:r>
          </a:p>
          <a:p>
            <a:r>
              <a:rPr lang="en-US" dirty="0"/>
              <a:t>•Play matching games with the toddler, like shape sorting and simple puzzles.</a:t>
            </a:r>
          </a:p>
          <a:p>
            <a:r>
              <a:rPr lang="en-US" dirty="0"/>
              <a:t>•Encourage him to explore and try new things.</a:t>
            </a:r>
          </a:p>
          <a:p>
            <a:r>
              <a:rPr lang="en-US" dirty="0"/>
              <a:t>•Help to develop the toddler’s language by talking with her and adding to words she starts. </a:t>
            </a:r>
          </a:p>
          <a:p>
            <a:r>
              <a:rPr lang="en-US" dirty="0"/>
              <a:t>For example, if your toddler says “baba”, you can respond, “Yes, you are right―that is a bottle.”</a:t>
            </a:r>
          </a:p>
          <a:p>
            <a:r>
              <a:rPr lang="en-US" dirty="0"/>
              <a:t>•Encourage the child’s growing independence by letting him help with dressing himself and feeding himself.</a:t>
            </a:r>
          </a:p>
          <a:p>
            <a:r>
              <a:rPr lang="en-US" dirty="0"/>
              <a:t>•Respond to wanted behaviors more than you punish unwanted behaviors (use only very brief time outs). Always tell or show the child what she should do instead.</a:t>
            </a:r>
          </a:p>
          <a:p>
            <a:r>
              <a:rPr lang="en-US" dirty="0"/>
              <a:t>•encourage the toddler’s curiosity and ability to recognize common objects by taking field trips together to the park or going on a bus ride</a:t>
            </a:r>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dirty="0"/>
          </a:p>
        </p:txBody>
      </p:sp>
    </p:spTree>
    <p:extLst>
      <p:ext uri="{BB962C8B-B14F-4D97-AF65-F5344CB8AC3E}">
        <p14:creationId xmlns:p14="http://schemas.microsoft.com/office/powerpoint/2010/main" val="411257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dirty="0"/>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parents and caregivers create play activities that promotes toddler growth and development? These activities should include mathematics, science, physical movement, outdoor play, art and music. Explain the factors that contribute to literacy. </a:t>
            </a:r>
          </a:p>
          <a:p>
            <a:r>
              <a:rPr lang="en-US" dirty="0"/>
              <a:t>Below are some play activities for a toddler’s growth and development: </a:t>
            </a:r>
          </a:p>
          <a:p>
            <a:r>
              <a:rPr lang="en-US" dirty="0"/>
              <a:t>Math – Toddlers can learn colors and shapes using puzzles. Science – Toddlers learn to place things in categories (sort and classify)Physical movement – Encourage use of climbing equipment, such as padded inclines, sturdy boxes, etc. Outdoor play – Encourage kicking a ball by providing an area outside to kick the ball in a corner or a cardboard box. Art – Provide markers and paper for the child to make marks. Use art to represent objects, feelings, ideas, etc. Music – Make up rhymes and songs to which toddlers can clap, dance, and sing along to. This helps toddlers develop rhythm and balance</a:t>
            </a:r>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dirty="0"/>
          </a:p>
        </p:txBody>
      </p:sp>
    </p:spTree>
    <p:extLst>
      <p:ext uri="{BB962C8B-B14F-4D97-AF65-F5344CB8AC3E}">
        <p14:creationId xmlns:p14="http://schemas.microsoft.com/office/powerpoint/2010/main" val="311059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toddler phase is a very active time in the child’s life. They become very mobile and physical. They are exploring their world and developing new skills rapidly. Their appetite may change or fluctuate during this phase. They will grow about two to three inches and gain approximately four pounds during the second year of life. All children come in different shapes and sizes and doctors often chart their growth to determine if there are any trends in the child’s growth that may need attention. Children are developing a sense of self awareness. They are aware of their feelings and thoughts in addition to their likes or dislikes. Their growth begins to slow at the end of this period.</a:t>
            </a:r>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dirty="0"/>
          </a:p>
        </p:txBody>
      </p:sp>
    </p:spTree>
    <p:extLst>
      <p:ext uri="{BB962C8B-B14F-4D97-AF65-F5344CB8AC3E}">
        <p14:creationId xmlns:p14="http://schemas.microsoft.com/office/powerpoint/2010/main" val="25608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language is developing. They can make short sentences and they can follow instructions. Many changes occur as children move through the years from two to five. Physically they begin to lose their adipose tissue (“baby fat”) and their “pot belly”. As limbs grow longer their bodies begin to become more proportioned. The development of large and small muscle allows for greater motor coordination. Cognitive and language development advances rapidly. Language development is greatly influenced by experiences and parental interaction. Changes in emotional development become evident as secondary emotions emerge: pride, jealousy, guilt, and embarrassment. Preschoolers can develop a variety of fears which requires patience and understanding on the part of parents and caregivers. Preschoolers are gradually moving from being self-centered and egocentric to being able to respond sensitively to others and consider the needs of others.</a:t>
            </a:r>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dirty="0"/>
          </a:p>
        </p:txBody>
      </p:sp>
    </p:spTree>
    <p:extLst>
      <p:ext uri="{BB962C8B-B14F-4D97-AF65-F5344CB8AC3E}">
        <p14:creationId xmlns:p14="http://schemas.microsoft.com/office/powerpoint/2010/main" val="653873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 is the final unit in the toddler development module. The nutritional needs of toddlers vary from child to child. Their nutritional needs are based on factors such as their height, activity level and how their bodies burn calories, but in general they should consume 1,000 to1,400 calories per day through a variety of different foods. It is important to offer foods containing all of the essential nutrients to ensure proper growth and development. Variety in food offerings is essential to help them develop a liking for new tastes and textures. Toddler should also continue to consume whole milk to insure that adequate dietary fat is consumed. For additional information on nutritional guidelines for toddlers, visit:</a:t>
            </a:r>
          </a:p>
          <a:p>
            <a:r>
              <a:rPr lang="en-US" dirty="0"/>
              <a:t>http://</a:t>
            </a:r>
            <a:r>
              <a:rPr lang="en-US" dirty="0" err="1"/>
              <a:t>kidshealth.org</a:t>
            </a:r>
            <a:r>
              <a:rPr lang="en-US" dirty="0"/>
              <a:t>/parent/</a:t>
            </a:r>
            <a:r>
              <a:rPr lang="en-US" dirty="0" err="1"/>
              <a:t>nutrition_center</a:t>
            </a:r>
            <a:r>
              <a:rPr lang="en-US" dirty="0"/>
              <a:t>/</a:t>
            </a:r>
            <a:r>
              <a:rPr lang="en-US" dirty="0" err="1"/>
              <a:t>healthy_eating</a:t>
            </a:r>
            <a:r>
              <a:rPr lang="en-US" dirty="0"/>
              <a:t>/</a:t>
            </a:r>
            <a:r>
              <a:rPr lang="en-US" dirty="0" err="1"/>
              <a:t>toddler_food.html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dirty="0"/>
          </a:p>
        </p:txBody>
      </p:sp>
    </p:spTree>
    <p:extLst>
      <p:ext uri="{BB962C8B-B14F-4D97-AF65-F5344CB8AC3E}">
        <p14:creationId xmlns:p14="http://schemas.microsoft.com/office/powerpoint/2010/main" val="357876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nutritional guidelines for toddlers, visit: Kids Health Nutrition through variety, how much food do they need, milk matters, and meeting iron needs.</a:t>
            </a:r>
          </a:p>
          <a:p>
            <a:r>
              <a:rPr lang="en-US" dirty="0"/>
              <a:t>http://</a:t>
            </a:r>
            <a:r>
              <a:rPr lang="en-US" dirty="0" err="1"/>
              <a:t>kidshealth.org</a:t>
            </a:r>
            <a:r>
              <a:rPr lang="en-US" dirty="0"/>
              <a:t>/parent/</a:t>
            </a:r>
            <a:r>
              <a:rPr lang="en-US" dirty="0" err="1"/>
              <a:t>nutrition_center</a:t>
            </a:r>
            <a:r>
              <a:rPr lang="en-US" dirty="0"/>
              <a:t>/</a:t>
            </a:r>
            <a:r>
              <a:rPr lang="en-US" dirty="0" err="1"/>
              <a:t>healthy_eating</a:t>
            </a:r>
            <a:r>
              <a:rPr lang="en-US" dirty="0"/>
              <a:t>/</a:t>
            </a:r>
            <a:r>
              <a:rPr lang="en-US" dirty="0" err="1"/>
              <a:t>toddler_food.html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dirty="0"/>
          </a:p>
        </p:txBody>
      </p:sp>
    </p:spTree>
    <p:extLst>
      <p:ext uri="{BB962C8B-B14F-4D97-AF65-F5344CB8AC3E}">
        <p14:creationId xmlns:p14="http://schemas.microsoft.com/office/powerpoint/2010/main" val="3493127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dirty="0"/>
          </a:p>
        </p:txBody>
      </p:sp>
    </p:spTree>
    <p:extLst>
      <p:ext uri="{BB962C8B-B14F-4D97-AF65-F5344CB8AC3E}">
        <p14:creationId xmlns:p14="http://schemas.microsoft.com/office/powerpoint/2010/main" val="320938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dirty="0"/>
          </a:p>
        </p:txBody>
      </p:sp>
    </p:spTree>
    <p:extLst>
      <p:ext uri="{BB962C8B-B14F-4D97-AF65-F5344CB8AC3E}">
        <p14:creationId xmlns:p14="http://schemas.microsoft.com/office/powerpoint/2010/main" val="333865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five years of a child's life are a time of tremendous physical, emotional, social and cognitive growth. Children enter the world with many needs in order to grow: love, nutrition, health, social and emotional security and stimulation in the important skills that prepare them for school success. Children also enter the world with a great capacity to learn.</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dirty="0"/>
          </a:p>
        </p:txBody>
      </p:sp>
    </p:spTree>
    <p:extLst>
      <p:ext uri="{BB962C8B-B14F-4D97-AF65-F5344CB8AC3E}">
        <p14:creationId xmlns:p14="http://schemas.microsoft.com/office/powerpoint/2010/main" val="378992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clearly that children are more likely to succeed in learning when their families actively support them. Families who involve their children in activities that allow the children to talk, explore, experiment and wonder show that learning is both enjoyable and important. They motivate their children to take pleasure in learning and to want to learn more. They prepare them to be successful in school-and in life. There is a strong connection between the development a child undergoes early in life and the level of success that the child will experience later in life. When young children are provided an environment rich in language and literacy interactions and full of opportunities to listen to and use language constantly, they can begin to acquire the essential building blocks for learning how to read. A child who enters school without these skills runs a significant risk of starting behind and staying behind.</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dirty="0"/>
          </a:p>
        </p:txBody>
      </p:sp>
    </p:spTree>
    <p:extLst>
      <p:ext uri="{BB962C8B-B14F-4D97-AF65-F5344CB8AC3E}">
        <p14:creationId xmlns:p14="http://schemas.microsoft.com/office/powerpoint/2010/main" val="329279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year is critical to the physical, emotional, social and intellectual development of a child’s life. Infants learn with all of their senses by using their eyes, ears, mouth and hands to explore their new world. It is important to understand the aspects of growth during this stage to nurture healthy growth and development of the infant. Most of the developmental mile stones occur in a sequential order and transpire at in specific time frames allowing assistance to be provided to children with special needs as considered necessary. How your child plays, learns, speaks, and acts offers important clues about your child’s development. Developmental milestones are things most children can do by a certain age.</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dirty="0"/>
          </a:p>
        </p:txBody>
      </p:sp>
    </p:spTree>
    <p:extLst>
      <p:ext uri="{BB962C8B-B14F-4D97-AF65-F5344CB8AC3E}">
        <p14:creationId xmlns:p14="http://schemas.microsoft.com/office/powerpoint/2010/main" val="342595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nutritional needs of infants are different for all babies. When the neonate is born, he or she depends on someone to provide the nourishment that is necessary for survival. Many parents may be concerned about what feeding method is best for their infant. Parents also may worry that their infant is not receiving the proper nutrition or not eating enough. Parents can choose to breast-feed or bottle-feed their infant. These options can be discussed with a physician in order to make the best choice for the infant and parents. Their nutritional needs are based on factors such as their height, activity level and how their bodies burn calories. During the first six months feed your child when they show signs of hunger. From six month to a year the infant will gradually be introduced to new foods. During this time the child will began feeding themselves finger foods. Mealtimes and snacks should also begin at the end of the infancy period. Meals and snacks should be provided to meet the caloric and nutritional needs that include the appropriate portions of protein, lipids, and carbohydrates.</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dirty="0"/>
          </a:p>
        </p:txBody>
      </p:sp>
    </p:spTree>
    <p:extLst>
      <p:ext uri="{BB962C8B-B14F-4D97-AF65-F5344CB8AC3E}">
        <p14:creationId xmlns:p14="http://schemas.microsoft.com/office/powerpoint/2010/main" val="88982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Babies grow quickly the first year of life. Their weight triples. Babies add 9 to 10 inches during the first year. Good physical development is essential during this time.</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dirty="0"/>
          </a:p>
        </p:txBody>
      </p:sp>
    </p:spTree>
    <p:extLst>
      <p:ext uri="{BB962C8B-B14F-4D97-AF65-F5344CB8AC3E}">
        <p14:creationId xmlns:p14="http://schemas.microsoft.com/office/powerpoint/2010/main" val="356428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Months </a:t>
            </a:r>
          </a:p>
          <a:p>
            <a:r>
              <a:rPr lang="en-US" dirty="0"/>
              <a:t>•rolls over in both directions (front to back, back to front)</a:t>
            </a:r>
          </a:p>
          <a:p>
            <a:r>
              <a:rPr lang="en-US" dirty="0"/>
              <a:t>•begins to sit without support</a:t>
            </a:r>
          </a:p>
          <a:p>
            <a:r>
              <a:rPr lang="en-US" dirty="0"/>
              <a:t>•when standing, supports weight on legs and might bounce</a:t>
            </a:r>
          </a:p>
          <a:p>
            <a:r>
              <a:rPr lang="en-US" dirty="0"/>
              <a:t>•rocks back and forth, sometimes crawling backward before moving forward</a:t>
            </a:r>
          </a:p>
          <a:p>
            <a:r>
              <a:rPr lang="en-US" dirty="0"/>
              <a:t>Nine Months</a:t>
            </a:r>
          </a:p>
          <a:p>
            <a:r>
              <a:rPr lang="en-US" dirty="0"/>
              <a:t>•stands, holding on</a:t>
            </a:r>
          </a:p>
          <a:p>
            <a:r>
              <a:rPr lang="en-US" dirty="0"/>
              <a:t>•can get into sitting position</a:t>
            </a:r>
          </a:p>
          <a:p>
            <a:r>
              <a:rPr lang="en-US" dirty="0"/>
              <a:t>•sits without support</a:t>
            </a:r>
          </a:p>
          <a:p>
            <a:r>
              <a:rPr lang="en-US" dirty="0"/>
              <a:t>•pulls to stand</a:t>
            </a:r>
          </a:p>
          <a:p>
            <a:r>
              <a:rPr lang="en-US" dirty="0"/>
              <a:t>•crawls</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dirty="0"/>
          </a:p>
        </p:txBody>
      </p:sp>
    </p:spTree>
    <p:extLst>
      <p:ext uri="{BB962C8B-B14F-4D97-AF65-F5344CB8AC3E}">
        <p14:creationId xmlns:p14="http://schemas.microsoft.com/office/powerpoint/2010/main" val="45422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 on the Move: </a:t>
            </a:r>
          </a:p>
          <a:p>
            <a:r>
              <a:rPr lang="en-US" dirty="0"/>
              <a:t>Cruising What cruising looks like, when to expect it, and why it's an important milestone on the way to walking. Plus, tips for keeping it safe and fun.</a:t>
            </a:r>
          </a:p>
          <a:p>
            <a:r>
              <a:rPr lang="en-US" dirty="0"/>
              <a:t>http://</a:t>
            </a:r>
            <a:r>
              <a:rPr lang="en-US" dirty="0" err="1"/>
              <a:t>www.babycenter.com</a:t>
            </a:r>
            <a:r>
              <a:rPr lang="en-US" dirty="0"/>
              <a:t>/2_baby-on-the-move-cruising_1487416.bc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dirty="0"/>
          </a:p>
        </p:txBody>
      </p:sp>
    </p:spTree>
    <p:extLst>
      <p:ext uri="{BB962C8B-B14F-4D97-AF65-F5344CB8AC3E}">
        <p14:creationId xmlns:p14="http://schemas.microsoft.com/office/powerpoint/2010/main" val="837976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pZSjm0drIG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urbanext.illinois.edu/babysitting/age-infant.html" TargetMode="External"/><Relationship Id="rId7" Type="http://schemas.openxmlformats.org/officeDocument/2006/relationships/hyperlink" Target="http://pubs.ext.vt.edu/350/350-055/350-055.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kidshealth.org/parent/nutrition_center/healthy_eating/toddler_food.html" TargetMode="External"/><Relationship Id="rId5" Type="http://schemas.openxmlformats.org/officeDocument/2006/relationships/hyperlink" Target="http://www.nlm.nih.gov/medlineplus/infantandnewborndevelopment.html" TargetMode="External"/><Relationship Id="rId4" Type="http://schemas.openxmlformats.org/officeDocument/2006/relationships/hyperlink" Target="http://www.babycenter.com/2_baby-on-the-move-cruising_1487416.b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5400" spc="-165" dirty="0"/>
              <a:t>Four Areas of Development: Infancy to Toddler</a:t>
            </a:r>
            <a:endParaRPr lang="en-US" sz="4400" spc="-165"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a:xfrm>
            <a:off x="740664" y="407209"/>
            <a:ext cx="10059452" cy="876300"/>
          </a:xfrm>
        </p:spPr>
        <p:txBody>
          <a:bodyPr/>
          <a:lstStyle/>
          <a:p>
            <a:r>
              <a:rPr lang="en-US" dirty="0"/>
              <a:t>Social/ Emotional Development at Two to Four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Two Months</a:t>
            </a:r>
          </a:p>
          <a:p>
            <a:pPr lvl="2"/>
            <a:r>
              <a:rPr lang="en-US" dirty="0"/>
              <a:t>Begins to smile at people if your child:</a:t>
            </a:r>
          </a:p>
          <a:p>
            <a:pPr lvl="2"/>
            <a:r>
              <a:rPr lang="en-US" dirty="0"/>
              <a:t>Can briefly calm himself (may bring  hands to mouth and suck on hand)</a:t>
            </a:r>
          </a:p>
          <a:p>
            <a:pPr lvl="2"/>
            <a:r>
              <a:rPr lang="en-US" dirty="0"/>
              <a:t>Tries to look at parent</a:t>
            </a:r>
          </a:p>
          <a:p>
            <a:pPr lvl="1"/>
            <a:endParaRPr lang="en-US" dirty="0"/>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lstStyle/>
          <a:p>
            <a:pPr lvl="1"/>
            <a:r>
              <a:rPr lang="en-US" dirty="0"/>
              <a:t>Four Months</a:t>
            </a:r>
          </a:p>
          <a:p>
            <a:pPr lvl="2"/>
            <a:r>
              <a:rPr lang="en-US" dirty="0"/>
              <a:t>Smiles spontaneously,  especially at people</a:t>
            </a:r>
          </a:p>
          <a:p>
            <a:pPr lvl="2"/>
            <a:r>
              <a:rPr lang="en-US" dirty="0"/>
              <a:t>Likes to play with people and might cry when playing stops</a:t>
            </a:r>
          </a:p>
          <a:p>
            <a:pPr lvl="2"/>
            <a:r>
              <a:rPr lang="en-US" dirty="0"/>
              <a:t>Copies some movements and facial expressions, like smiling  or frowning</a:t>
            </a:r>
          </a:p>
          <a:p>
            <a:pPr lvl="1"/>
            <a:endParaRPr lang="en-US" dirty="0"/>
          </a:p>
        </p:txBody>
      </p:sp>
    </p:spTree>
    <p:extLst>
      <p:ext uri="{BB962C8B-B14F-4D97-AF65-F5344CB8AC3E}">
        <p14:creationId xmlns:p14="http://schemas.microsoft.com/office/powerpoint/2010/main" val="379169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Social/ Emotional Development at Six to Nine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Six Months</a:t>
            </a:r>
          </a:p>
          <a:p>
            <a:pPr lvl="2"/>
            <a:r>
              <a:rPr lang="en-US" dirty="0"/>
              <a:t>Knows familiar faces and begins to know if someone is a stranger</a:t>
            </a:r>
          </a:p>
          <a:p>
            <a:pPr lvl="2"/>
            <a:r>
              <a:rPr lang="en-US" dirty="0"/>
              <a:t>Likes to play with others,  especially parents</a:t>
            </a:r>
          </a:p>
          <a:p>
            <a:pPr lvl="2"/>
            <a:r>
              <a:rPr lang="en-US" dirty="0"/>
              <a:t>Responds to other people’s emotions and often seems happy</a:t>
            </a:r>
          </a:p>
          <a:p>
            <a:pPr lvl="2"/>
            <a:r>
              <a:rPr lang="en-US" dirty="0"/>
              <a:t>Likes to look at self in a mirror</a:t>
            </a:r>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lstStyle/>
          <a:p>
            <a:pPr lvl="1"/>
            <a:r>
              <a:rPr lang="en-US" dirty="0"/>
              <a:t>Nine Months</a:t>
            </a:r>
          </a:p>
          <a:p>
            <a:pPr lvl="2"/>
            <a:r>
              <a:rPr lang="en-US" dirty="0"/>
              <a:t>May be afraid of strangers</a:t>
            </a:r>
          </a:p>
          <a:p>
            <a:pPr lvl="2"/>
            <a:r>
              <a:rPr lang="en-US" dirty="0"/>
              <a:t>May be clingy with familiar adults</a:t>
            </a:r>
          </a:p>
          <a:p>
            <a:pPr lvl="2"/>
            <a:r>
              <a:rPr lang="en-US" dirty="0"/>
              <a:t>Has favorite toys</a:t>
            </a:r>
          </a:p>
        </p:txBody>
      </p:sp>
    </p:spTree>
    <p:extLst>
      <p:ext uri="{BB962C8B-B14F-4D97-AF65-F5344CB8AC3E}">
        <p14:creationId xmlns:p14="http://schemas.microsoft.com/office/powerpoint/2010/main" val="130331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Social/ Emotional Development at Twelve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Twelve Months</a:t>
            </a:r>
          </a:p>
          <a:p>
            <a:pPr lvl="2"/>
            <a:r>
              <a:rPr lang="en-US" dirty="0"/>
              <a:t>Is shy or nervous with strangers</a:t>
            </a:r>
          </a:p>
          <a:p>
            <a:pPr lvl="2"/>
            <a:r>
              <a:rPr lang="en-US" dirty="0"/>
              <a:t>Cries when mom or dad leaves</a:t>
            </a:r>
          </a:p>
          <a:p>
            <a:pPr lvl="2"/>
            <a:r>
              <a:rPr lang="en-US" dirty="0"/>
              <a:t>Has favorite things and people</a:t>
            </a:r>
          </a:p>
          <a:p>
            <a:pPr lvl="2"/>
            <a:r>
              <a:rPr lang="en-US" dirty="0"/>
              <a:t>Shows fear in some situations</a:t>
            </a:r>
          </a:p>
          <a:p>
            <a:pPr lvl="2"/>
            <a:r>
              <a:rPr lang="en-US" dirty="0"/>
              <a:t>Hands you a book when he wants to hear a story</a:t>
            </a:r>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lstStyle/>
          <a:p>
            <a:pPr lvl="2"/>
            <a:r>
              <a:rPr lang="en-US" dirty="0"/>
              <a:t>Repeats sounds or actions to get attention</a:t>
            </a:r>
          </a:p>
          <a:p>
            <a:pPr lvl="2"/>
            <a:r>
              <a:rPr lang="en-US" dirty="0"/>
              <a:t>Puts out arm or leg to help with dressing</a:t>
            </a:r>
          </a:p>
          <a:p>
            <a:pPr lvl="2"/>
            <a:r>
              <a:rPr lang="en-US" dirty="0"/>
              <a:t>Plays games such as “peek-a-boo” and “pat-a-cake”</a:t>
            </a:r>
          </a:p>
          <a:p>
            <a:pPr marL="0" lvl="1" indent="0">
              <a:buNone/>
            </a:pPr>
            <a:endParaRPr lang="en-US" dirty="0"/>
          </a:p>
        </p:txBody>
      </p:sp>
    </p:spTree>
    <p:extLst>
      <p:ext uri="{BB962C8B-B14F-4D97-AF65-F5344CB8AC3E}">
        <p14:creationId xmlns:p14="http://schemas.microsoft.com/office/powerpoint/2010/main" val="128639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Intellectual Development at Two to Four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Two Months</a:t>
            </a:r>
          </a:p>
          <a:p>
            <a:pPr lvl="2"/>
            <a:r>
              <a:rPr lang="en-US" dirty="0"/>
              <a:t>Pays attention to faces</a:t>
            </a:r>
          </a:p>
          <a:p>
            <a:pPr lvl="2"/>
            <a:r>
              <a:rPr lang="en-US" dirty="0"/>
              <a:t>Begins to follow things with  eyes and recognize people at a distance</a:t>
            </a:r>
          </a:p>
          <a:p>
            <a:pPr lvl="2"/>
            <a:r>
              <a:rPr lang="en-US" dirty="0"/>
              <a:t>Begins to act bored (cries, fussy) if activity doesn’t change</a:t>
            </a:r>
          </a:p>
          <a:p>
            <a:pPr lvl="1"/>
            <a:endParaRPr lang="en-US" dirty="0"/>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normAutofit fontScale="92500" lnSpcReduction="10000"/>
          </a:bodyPr>
          <a:lstStyle/>
          <a:p>
            <a:pPr lvl="1"/>
            <a:r>
              <a:rPr lang="en-US" dirty="0"/>
              <a:t>Four Months</a:t>
            </a:r>
          </a:p>
          <a:p>
            <a:pPr lvl="2"/>
            <a:r>
              <a:rPr lang="en-US" dirty="0"/>
              <a:t>Lets you know if she is happy or sad</a:t>
            </a:r>
          </a:p>
          <a:p>
            <a:pPr lvl="2"/>
            <a:r>
              <a:rPr lang="en-US" dirty="0"/>
              <a:t>Responds to affection</a:t>
            </a:r>
          </a:p>
          <a:p>
            <a:pPr lvl="2"/>
            <a:r>
              <a:rPr lang="en-US" dirty="0"/>
              <a:t>Reaches for toy with one hand</a:t>
            </a:r>
          </a:p>
          <a:p>
            <a:pPr lvl="2"/>
            <a:r>
              <a:rPr lang="en-US" dirty="0"/>
              <a:t>Uses hands and eyes together, such as seeing a toy and reaching for it</a:t>
            </a:r>
          </a:p>
          <a:p>
            <a:pPr lvl="2"/>
            <a:r>
              <a:rPr lang="en-US" dirty="0"/>
              <a:t>Follows moving things with eyes from side to side</a:t>
            </a:r>
          </a:p>
          <a:p>
            <a:pPr lvl="2"/>
            <a:r>
              <a:rPr lang="en-US" dirty="0"/>
              <a:t>Watches faces closely</a:t>
            </a:r>
          </a:p>
          <a:p>
            <a:pPr lvl="2"/>
            <a:r>
              <a:rPr lang="en-US" dirty="0"/>
              <a:t>Recognizes familiar people and things at a distance</a:t>
            </a:r>
          </a:p>
          <a:p>
            <a:pPr lvl="1"/>
            <a:endParaRPr lang="en-US" dirty="0"/>
          </a:p>
        </p:txBody>
      </p:sp>
      <p:sp>
        <p:nvSpPr>
          <p:cNvPr id="7" name="object 24">
            <a:extLst>
              <a:ext uri="{FF2B5EF4-FFF2-40B4-BE49-F238E27FC236}">
                <a16:creationId xmlns:a16="http://schemas.microsoft.com/office/drawing/2014/main" id="{CF1119DB-F44C-BB47-8087-D0EC65191CEA}"/>
              </a:ext>
            </a:extLst>
          </p:cNvPr>
          <p:cNvSpPr/>
          <p:nvPr/>
        </p:nvSpPr>
        <p:spPr>
          <a:xfrm>
            <a:off x="2643266" y="4405859"/>
            <a:ext cx="2209800" cy="1473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285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a:t>Intellectual Development at Six to Nine Months</a:t>
            </a:r>
            <a:endParaRPr lang="en-US" dirty="0"/>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a:t>Six Months</a:t>
            </a:r>
          </a:p>
          <a:p>
            <a:pPr lvl="2"/>
            <a:r>
              <a:rPr lang="en-US"/>
              <a:t>Looks around at things nearby</a:t>
            </a:r>
          </a:p>
          <a:p>
            <a:pPr lvl="2"/>
            <a:r>
              <a:rPr lang="en-US"/>
              <a:t>Brings things to mouth</a:t>
            </a:r>
          </a:p>
          <a:p>
            <a:pPr lvl="2"/>
            <a:r>
              <a:rPr lang="en-US"/>
              <a:t>Shows curiosity about things  and tries to get things that are out of reach</a:t>
            </a:r>
          </a:p>
          <a:p>
            <a:pPr lvl="2"/>
            <a:r>
              <a:rPr lang="en-US"/>
              <a:t>Begins to pass things from one hand to the other</a:t>
            </a:r>
            <a:endParaRPr lang="en-US" dirty="0"/>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normAutofit lnSpcReduction="10000"/>
          </a:bodyPr>
          <a:lstStyle/>
          <a:p>
            <a:pPr lvl="1"/>
            <a:r>
              <a:rPr lang="en-US"/>
              <a:t>Nine Months</a:t>
            </a:r>
          </a:p>
          <a:p>
            <a:pPr lvl="2"/>
            <a:r>
              <a:rPr lang="en-US"/>
              <a:t>Watches the path of something as it falls</a:t>
            </a:r>
          </a:p>
          <a:p>
            <a:pPr lvl="2"/>
            <a:r>
              <a:rPr lang="en-US"/>
              <a:t>Looks for things he sees you hide</a:t>
            </a:r>
          </a:p>
          <a:p>
            <a:pPr lvl="2"/>
            <a:r>
              <a:rPr lang="en-US"/>
              <a:t>Plays peek-a-boo</a:t>
            </a:r>
          </a:p>
          <a:p>
            <a:pPr lvl="2"/>
            <a:r>
              <a:rPr lang="en-US"/>
              <a:t>Puts things in her mouth</a:t>
            </a:r>
          </a:p>
          <a:p>
            <a:pPr lvl="2"/>
            <a:r>
              <a:rPr lang="en-US"/>
              <a:t>Moves things smoothly from one hand to the other</a:t>
            </a:r>
          </a:p>
          <a:p>
            <a:pPr lvl="2"/>
            <a:r>
              <a:rPr lang="en-US"/>
              <a:t>Picks up things like cereal’s between thumb and index finger</a:t>
            </a:r>
          </a:p>
          <a:p>
            <a:pPr lvl="2"/>
            <a:endParaRPr lang="en-US" sz="1800"/>
          </a:p>
          <a:p>
            <a:pPr lvl="2"/>
            <a:endParaRPr lang="en-US" dirty="0"/>
          </a:p>
        </p:txBody>
      </p:sp>
    </p:spTree>
    <p:extLst>
      <p:ext uri="{BB962C8B-B14F-4D97-AF65-F5344CB8AC3E}">
        <p14:creationId xmlns:p14="http://schemas.microsoft.com/office/powerpoint/2010/main" val="377094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Intellectual Development at Twelve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Twelve Months</a:t>
            </a:r>
          </a:p>
          <a:p>
            <a:pPr lvl="2"/>
            <a:r>
              <a:rPr lang="en-US" dirty="0"/>
              <a:t>Explores things in different  ways, like shaking, banging, throwing</a:t>
            </a:r>
          </a:p>
          <a:p>
            <a:pPr lvl="2"/>
            <a:r>
              <a:rPr lang="en-US" dirty="0"/>
              <a:t>Finds hidden things easily</a:t>
            </a:r>
          </a:p>
          <a:p>
            <a:pPr lvl="2"/>
            <a:r>
              <a:rPr lang="en-US" dirty="0"/>
              <a:t>Looks at the right picture  or thing when it’s named</a:t>
            </a:r>
          </a:p>
          <a:p>
            <a:pPr lvl="2"/>
            <a:r>
              <a:rPr lang="en-US" dirty="0"/>
              <a:t>Copies gestures</a:t>
            </a:r>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lstStyle/>
          <a:p>
            <a:pPr lvl="2"/>
            <a:r>
              <a:rPr lang="en-US" dirty="0"/>
              <a:t>Starts to use things correctly; for example, drinks from a cup, brushes hair</a:t>
            </a:r>
          </a:p>
          <a:p>
            <a:pPr lvl="2"/>
            <a:r>
              <a:rPr lang="en-US" dirty="0"/>
              <a:t>Bangs two things together</a:t>
            </a:r>
          </a:p>
          <a:p>
            <a:pPr lvl="2"/>
            <a:r>
              <a:rPr lang="en-US" dirty="0"/>
              <a:t>Puts things in a container, takes things out of a container</a:t>
            </a:r>
          </a:p>
          <a:p>
            <a:pPr lvl="2"/>
            <a:r>
              <a:rPr lang="en-US" dirty="0"/>
              <a:t>Lets things go without help</a:t>
            </a:r>
          </a:p>
          <a:p>
            <a:pPr lvl="2"/>
            <a:r>
              <a:rPr lang="en-US" dirty="0"/>
              <a:t>Pokes with index (pointer)  finger</a:t>
            </a:r>
          </a:p>
          <a:p>
            <a:pPr lvl="2"/>
            <a:r>
              <a:rPr lang="en-US" dirty="0"/>
              <a:t>Follows simple directions like “pick up the toy”</a:t>
            </a:r>
          </a:p>
          <a:p>
            <a:pPr marL="0" lvl="1" indent="0">
              <a:buNone/>
            </a:pPr>
            <a:endParaRPr lang="en-US" dirty="0"/>
          </a:p>
        </p:txBody>
      </p:sp>
    </p:spTree>
    <p:extLst>
      <p:ext uri="{BB962C8B-B14F-4D97-AF65-F5344CB8AC3E}">
        <p14:creationId xmlns:p14="http://schemas.microsoft.com/office/powerpoint/2010/main" val="134564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Baby Steps: Learn the Signs. Act Early</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Developmental Milestones</a:t>
            </a:r>
          </a:p>
        </p:txBody>
      </p:sp>
      <p:sp>
        <p:nvSpPr>
          <p:cNvPr id="4" name="object 6">
            <a:extLst>
              <a:ext uri="{FF2B5EF4-FFF2-40B4-BE49-F238E27FC236}">
                <a16:creationId xmlns:a16="http://schemas.microsoft.com/office/drawing/2014/main" id="{BDB0A4AF-D590-AC41-8B3F-612683821D07}"/>
              </a:ext>
            </a:extLst>
          </p:cNvPr>
          <p:cNvSpPr/>
          <p:nvPr/>
        </p:nvSpPr>
        <p:spPr>
          <a:xfrm>
            <a:off x="7494946" y="3342807"/>
            <a:ext cx="3305034" cy="281193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0059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Developmental Monitoring and Screening</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At each well-child visit the doctor looks for developmental  delays or problems and talks with you about any concerns  you might have.</a:t>
            </a:r>
          </a:p>
        </p:txBody>
      </p:sp>
      <p:sp>
        <p:nvSpPr>
          <p:cNvPr id="5" name="object 6">
            <a:extLst>
              <a:ext uri="{FF2B5EF4-FFF2-40B4-BE49-F238E27FC236}">
                <a16:creationId xmlns:a16="http://schemas.microsoft.com/office/drawing/2014/main" id="{ABE66752-904C-6543-B765-7A579FEFC0FD}"/>
              </a:ext>
            </a:extLst>
          </p:cNvPr>
          <p:cNvSpPr/>
          <p:nvPr/>
        </p:nvSpPr>
        <p:spPr>
          <a:xfrm>
            <a:off x="7436385" y="2158937"/>
            <a:ext cx="3363595" cy="399580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662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Developmental Screening</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Developmental screening is a short test to tell if a child is  learning basic skills when he or she should, or if there are  delays.</a:t>
            </a:r>
          </a:p>
        </p:txBody>
      </p:sp>
      <p:sp>
        <p:nvSpPr>
          <p:cNvPr id="6" name="object 6">
            <a:extLst>
              <a:ext uri="{FF2B5EF4-FFF2-40B4-BE49-F238E27FC236}">
                <a16:creationId xmlns:a16="http://schemas.microsoft.com/office/drawing/2014/main" id="{BCC70B42-60C5-0A4D-BADD-B66DE910A820}"/>
              </a:ext>
            </a:extLst>
          </p:cNvPr>
          <p:cNvSpPr/>
          <p:nvPr/>
        </p:nvSpPr>
        <p:spPr>
          <a:xfrm>
            <a:off x="6761380" y="2497138"/>
            <a:ext cx="4038600" cy="36576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0880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Act Early</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a:xfrm>
            <a:off x="737880" y="1420420"/>
            <a:ext cx="10062099" cy="4734318"/>
          </a:xfrm>
        </p:spPr>
        <p:txBody>
          <a:bodyPr/>
          <a:lstStyle/>
          <a:p>
            <a:pPr lvl="1"/>
            <a:r>
              <a:rPr lang="en-US" dirty="0"/>
              <a:t>Act early by talking to the child’s doctor if a child:</a:t>
            </a:r>
          </a:p>
          <a:p>
            <a:pPr lvl="2"/>
            <a:r>
              <a:rPr lang="en-US" dirty="0"/>
              <a:t>doesn’t crawl</a:t>
            </a:r>
          </a:p>
          <a:p>
            <a:pPr lvl="2"/>
            <a:r>
              <a:rPr lang="en-US" dirty="0"/>
              <a:t>can’t stand when supported</a:t>
            </a:r>
          </a:p>
          <a:p>
            <a:pPr lvl="2"/>
            <a:r>
              <a:rPr lang="en-US" dirty="0"/>
              <a:t>doesn’t search for things that she sees you hide</a:t>
            </a:r>
          </a:p>
          <a:p>
            <a:pPr lvl="2"/>
            <a:r>
              <a:rPr lang="en-US" dirty="0"/>
              <a:t>doesn’t say single words like “mama” or “dada”</a:t>
            </a:r>
          </a:p>
          <a:p>
            <a:pPr lvl="2"/>
            <a:r>
              <a:rPr lang="en-US" dirty="0"/>
              <a:t>doesn’t learn gestures like waving or shaking head</a:t>
            </a:r>
          </a:p>
          <a:p>
            <a:pPr lvl="2"/>
            <a:r>
              <a:rPr lang="en-US" dirty="0"/>
              <a:t>doesn’t point to things</a:t>
            </a:r>
          </a:p>
          <a:p>
            <a:pPr lvl="2"/>
            <a:r>
              <a:rPr lang="en-US" dirty="0"/>
              <a:t>loses skills he once had</a:t>
            </a:r>
          </a:p>
          <a:p>
            <a:pPr lvl="2"/>
            <a:endParaRPr lang="en-US" dirty="0"/>
          </a:p>
        </p:txBody>
      </p:sp>
    </p:spTree>
    <p:extLst>
      <p:ext uri="{BB962C8B-B14F-4D97-AF65-F5344CB8AC3E}">
        <p14:creationId xmlns:p14="http://schemas.microsoft.com/office/powerpoint/2010/main" val="349390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Early Intervention Services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Research shows that early intervention treatment services  can greatly improve a child’s development</a:t>
            </a:r>
          </a:p>
        </p:txBody>
      </p:sp>
      <p:sp>
        <p:nvSpPr>
          <p:cNvPr id="8" name="object 6">
            <a:extLst>
              <a:ext uri="{FF2B5EF4-FFF2-40B4-BE49-F238E27FC236}">
                <a16:creationId xmlns:a16="http://schemas.microsoft.com/office/drawing/2014/main" id="{08C33516-E7D1-BA45-9B30-41086052F489}"/>
              </a:ext>
            </a:extLst>
          </p:cNvPr>
          <p:cNvSpPr/>
          <p:nvPr/>
        </p:nvSpPr>
        <p:spPr>
          <a:xfrm>
            <a:off x="7294780" y="2006664"/>
            <a:ext cx="3505200" cy="414807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8437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Toddler Development</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Toddlers will show:</a:t>
            </a:r>
          </a:p>
          <a:p>
            <a:pPr lvl="2"/>
            <a:r>
              <a:rPr lang="en-US" dirty="0"/>
              <a:t>greater independence</a:t>
            </a:r>
          </a:p>
          <a:p>
            <a:pPr lvl="2"/>
            <a:r>
              <a:rPr lang="en-US" dirty="0"/>
              <a:t>begin to show defiant behavior</a:t>
            </a:r>
          </a:p>
          <a:p>
            <a:pPr lvl="2"/>
            <a:r>
              <a:rPr lang="en-US" dirty="0"/>
              <a:t>recognize themselves in pictures  or a mirror</a:t>
            </a:r>
          </a:p>
          <a:p>
            <a:pPr lvl="2"/>
            <a:r>
              <a:rPr lang="en-US" dirty="0"/>
              <a:t>imitate the behavior of others</a:t>
            </a:r>
          </a:p>
        </p:txBody>
      </p:sp>
      <p:sp>
        <p:nvSpPr>
          <p:cNvPr id="5" name="object 6">
            <a:extLst>
              <a:ext uri="{FF2B5EF4-FFF2-40B4-BE49-F238E27FC236}">
                <a16:creationId xmlns:a16="http://schemas.microsoft.com/office/drawing/2014/main" id="{1F7A6393-FA02-F94E-BAC8-6DE74B2A98C6}"/>
              </a:ext>
            </a:extLst>
          </p:cNvPr>
          <p:cNvSpPr/>
          <p:nvPr/>
        </p:nvSpPr>
        <p:spPr>
          <a:xfrm>
            <a:off x="7601231" y="1813751"/>
            <a:ext cx="3198749" cy="434098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5900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Positive Parenting Tips for Toddlers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Read to the toddler daily.</a:t>
            </a:r>
          </a:p>
          <a:p>
            <a:pPr lvl="1"/>
            <a:r>
              <a:rPr lang="en-US" dirty="0"/>
              <a:t>Ask her to find objects for you or name body parts and objects.</a:t>
            </a:r>
          </a:p>
          <a:p>
            <a:pPr lvl="1"/>
            <a:r>
              <a:rPr lang="en-US" dirty="0"/>
              <a:t>Play matching games</a:t>
            </a:r>
          </a:p>
          <a:p>
            <a:pPr lvl="1"/>
            <a:r>
              <a:rPr lang="en-US" dirty="0"/>
              <a:t>Encourage him to explore and try new  things.</a:t>
            </a:r>
          </a:p>
          <a:p>
            <a:pPr lvl="1"/>
            <a:r>
              <a:rPr lang="en-US" dirty="0"/>
              <a:t>Help to develop the toddler’s language by talking with her and  adding to words she starts.</a:t>
            </a:r>
          </a:p>
        </p:txBody>
      </p:sp>
      <p:sp>
        <p:nvSpPr>
          <p:cNvPr id="6" name="object 5">
            <a:extLst>
              <a:ext uri="{FF2B5EF4-FFF2-40B4-BE49-F238E27FC236}">
                <a16:creationId xmlns:a16="http://schemas.microsoft.com/office/drawing/2014/main" id="{875B2BD9-27EC-9348-83DE-6463CFA1FFC5}"/>
              </a:ext>
            </a:extLst>
          </p:cNvPr>
          <p:cNvSpPr/>
          <p:nvPr/>
        </p:nvSpPr>
        <p:spPr>
          <a:xfrm>
            <a:off x="7525031" y="1854264"/>
            <a:ext cx="3274949" cy="43004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9304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Play, Literacy, and Development</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Provide activities which include:</a:t>
            </a:r>
          </a:p>
          <a:p>
            <a:pPr lvl="2"/>
            <a:r>
              <a:rPr lang="en-US" dirty="0"/>
              <a:t>Math</a:t>
            </a:r>
          </a:p>
          <a:p>
            <a:pPr lvl="2"/>
            <a:r>
              <a:rPr lang="en-US" dirty="0"/>
              <a:t>Science</a:t>
            </a:r>
          </a:p>
          <a:p>
            <a:pPr lvl="2"/>
            <a:r>
              <a:rPr lang="en-US" dirty="0"/>
              <a:t>Physical movement</a:t>
            </a:r>
          </a:p>
          <a:p>
            <a:pPr lvl="2"/>
            <a:r>
              <a:rPr lang="en-US" dirty="0"/>
              <a:t>Outdoor play</a:t>
            </a:r>
          </a:p>
          <a:p>
            <a:pPr lvl="2"/>
            <a:r>
              <a:rPr lang="en-US" dirty="0"/>
              <a:t>Art</a:t>
            </a:r>
          </a:p>
          <a:p>
            <a:pPr lvl="2"/>
            <a:r>
              <a:rPr lang="en-US" dirty="0"/>
              <a:t>Music</a:t>
            </a:r>
          </a:p>
        </p:txBody>
      </p:sp>
      <p:sp>
        <p:nvSpPr>
          <p:cNvPr id="5" name="object 6">
            <a:extLst>
              <a:ext uri="{FF2B5EF4-FFF2-40B4-BE49-F238E27FC236}">
                <a16:creationId xmlns:a16="http://schemas.microsoft.com/office/drawing/2014/main" id="{1663CFFF-D550-2D41-A47C-DD50AA0418B0}"/>
              </a:ext>
            </a:extLst>
          </p:cNvPr>
          <p:cNvSpPr/>
          <p:nvPr/>
        </p:nvSpPr>
        <p:spPr>
          <a:xfrm>
            <a:off x="7142380" y="2725738"/>
            <a:ext cx="3657600" cy="3429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7125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Toddler Growth and Development</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The toddler phase is a very active time in a child’s life.</a:t>
            </a:r>
          </a:p>
          <a:p>
            <a:pPr lvl="1"/>
            <a:r>
              <a:rPr lang="en-US" dirty="0"/>
              <a:t>They become very mobile and physical</a:t>
            </a:r>
          </a:p>
          <a:p>
            <a:pPr lvl="2"/>
            <a:endParaRPr lang="en-US" dirty="0"/>
          </a:p>
        </p:txBody>
      </p:sp>
      <p:sp>
        <p:nvSpPr>
          <p:cNvPr id="6" name="object 6">
            <a:extLst>
              <a:ext uri="{FF2B5EF4-FFF2-40B4-BE49-F238E27FC236}">
                <a16:creationId xmlns:a16="http://schemas.microsoft.com/office/drawing/2014/main" id="{81C1BAF5-DF70-BA4B-9098-3EFAFA8222E1}"/>
              </a:ext>
            </a:extLst>
          </p:cNvPr>
          <p:cNvSpPr/>
          <p:nvPr/>
        </p:nvSpPr>
        <p:spPr>
          <a:xfrm>
            <a:off x="7970293" y="1867345"/>
            <a:ext cx="2829687" cy="4287393"/>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7506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Toddler Growth and Development</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Their language is developing</a:t>
            </a:r>
          </a:p>
          <a:p>
            <a:pPr lvl="1"/>
            <a:r>
              <a:rPr lang="en-US" dirty="0"/>
              <a:t>Cognitive and language  development advances rapidly</a:t>
            </a:r>
          </a:p>
          <a:p>
            <a:pPr lvl="2"/>
            <a:endParaRPr lang="en-US" dirty="0"/>
          </a:p>
        </p:txBody>
      </p:sp>
      <p:sp>
        <p:nvSpPr>
          <p:cNvPr id="5" name="object 6">
            <a:extLst>
              <a:ext uri="{FF2B5EF4-FFF2-40B4-BE49-F238E27FC236}">
                <a16:creationId xmlns:a16="http://schemas.microsoft.com/office/drawing/2014/main" id="{D9920FDB-91D9-8E41-A4DD-6DB494CED925}"/>
              </a:ext>
            </a:extLst>
          </p:cNvPr>
          <p:cNvSpPr/>
          <p:nvPr/>
        </p:nvSpPr>
        <p:spPr>
          <a:xfrm>
            <a:off x="7142380" y="3216466"/>
            <a:ext cx="3657600" cy="29382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53512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Nutrition for Toddlers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Nutrition needs of a toddler are based on their height, activity level and how their bodies burn calories.</a:t>
            </a:r>
          </a:p>
          <a:p>
            <a:pPr lvl="2"/>
            <a:endParaRPr lang="en-US" dirty="0"/>
          </a:p>
        </p:txBody>
      </p:sp>
      <p:sp>
        <p:nvSpPr>
          <p:cNvPr id="6" name="object 6">
            <a:extLst>
              <a:ext uri="{FF2B5EF4-FFF2-40B4-BE49-F238E27FC236}">
                <a16:creationId xmlns:a16="http://schemas.microsoft.com/office/drawing/2014/main" id="{F548791D-717A-7D40-B0B3-A51291BFD722}"/>
              </a:ext>
            </a:extLst>
          </p:cNvPr>
          <p:cNvSpPr/>
          <p:nvPr/>
        </p:nvSpPr>
        <p:spPr>
          <a:xfrm>
            <a:off x="7973850" y="2649538"/>
            <a:ext cx="2826130" cy="35052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20576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Nutritional Guidelines for Toddlers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Nutritional Guidelines</a:t>
            </a:r>
          </a:p>
          <a:p>
            <a:pPr lvl="2"/>
            <a:endParaRPr lang="en-US" dirty="0"/>
          </a:p>
        </p:txBody>
      </p:sp>
      <p:sp>
        <p:nvSpPr>
          <p:cNvPr id="7" name="object 6">
            <a:extLst>
              <a:ext uri="{FF2B5EF4-FFF2-40B4-BE49-F238E27FC236}">
                <a16:creationId xmlns:a16="http://schemas.microsoft.com/office/drawing/2014/main" id="{8234D7FD-4F6E-564F-9E3F-2EC019F90623}"/>
              </a:ext>
            </a:extLst>
          </p:cNvPr>
          <p:cNvSpPr/>
          <p:nvPr/>
        </p:nvSpPr>
        <p:spPr>
          <a:xfrm>
            <a:off x="7180480" y="3259138"/>
            <a:ext cx="3619500" cy="28956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23773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a:xfrm>
            <a:off x="740664" y="1420420"/>
            <a:ext cx="11055750" cy="4949900"/>
          </a:xfrm>
        </p:spPr>
        <p:txBody>
          <a:bodyPr>
            <a:normAutofit fontScale="85000" lnSpcReduction="10000"/>
          </a:bodyPr>
          <a:lstStyle/>
          <a:p>
            <a:pPr lvl="1"/>
            <a:r>
              <a:rPr lang="en-US" sz="1900" dirty="0"/>
              <a:t>Images:</a:t>
            </a:r>
          </a:p>
          <a:p>
            <a:pPr lvl="2"/>
            <a:r>
              <a:rPr lang="en-US" sz="1700" dirty="0"/>
              <a:t>Microsoft Office Clip Art: Used with permission from Microsoft.</a:t>
            </a:r>
          </a:p>
          <a:p>
            <a:pPr lvl="2"/>
            <a:endParaRPr lang="en-US" sz="1700" dirty="0"/>
          </a:p>
          <a:p>
            <a:pPr lvl="1"/>
            <a:r>
              <a:rPr lang="en-US" sz="1900" dirty="0"/>
              <a:t>Textbook:</a:t>
            </a:r>
          </a:p>
          <a:p>
            <a:pPr lvl="2"/>
            <a:r>
              <a:rPr lang="en-US" sz="1700" dirty="0"/>
              <a:t>Decker, C., &amp; Ryder, V. (2010). Parents and their children. (7th ed., pp. 298-335). Tinley Park: The </a:t>
            </a:r>
            <a:r>
              <a:rPr lang="en-US" sz="1700" dirty="0" err="1"/>
              <a:t>Goodheart-Willcox</a:t>
            </a:r>
            <a:r>
              <a:rPr lang="en-US" sz="1700" dirty="0"/>
              <a:t> Publishing Company.</a:t>
            </a:r>
          </a:p>
          <a:p>
            <a:pPr lvl="2"/>
            <a:endParaRPr lang="en-US" sz="1700" dirty="0"/>
          </a:p>
          <a:p>
            <a:pPr lvl="1"/>
            <a:r>
              <a:rPr lang="en-US" sz="1700" dirty="0"/>
              <a:t>Publication:</a:t>
            </a:r>
          </a:p>
          <a:p>
            <a:pPr lvl="2"/>
            <a:r>
              <a:rPr lang="en-US" sz="1700" dirty="0"/>
              <a:t>Helping Your Preschool Child</a:t>
            </a:r>
          </a:p>
          <a:p>
            <a:pPr marL="457200" lvl="2" indent="0">
              <a:buNone/>
            </a:pPr>
            <a:r>
              <a:rPr lang="en-US" sz="1700" dirty="0"/>
              <a:t>U.S. Department of Education</a:t>
            </a:r>
          </a:p>
          <a:p>
            <a:pPr marL="457200" lvl="2" indent="0">
              <a:buNone/>
            </a:pPr>
            <a:r>
              <a:rPr lang="en-US" sz="1700" dirty="0"/>
              <a:t>Office of Communications and Outreach, </a:t>
            </a:r>
          </a:p>
          <a:p>
            <a:pPr marL="457200" lvl="2" indent="0">
              <a:buNone/>
            </a:pPr>
            <a:r>
              <a:rPr lang="en-US" sz="1700" dirty="0"/>
              <a:t>Helping Your Preschool Child, </a:t>
            </a:r>
          </a:p>
          <a:p>
            <a:pPr marL="457200" lvl="2" indent="0">
              <a:buNone/>
            </a:pPr>
            <a:r>
              <a:rPr lang="en-US" sz="1700" dirty="0"/>
              <a:t>Washington, D.C., 2005</a:t>
            </a:r>
          </a:p>
          <a:p>
            <a:pPr marL="457200" lvl="2" indent="0">
              <a:buNone/>
            </a:pPr>
            <a:endParaRPr lang="en-US" sz="1700" dirty="0"/>
          </a:p>
          <a:p>
            <a:pPr marL="400050" lvl="1" indent="-285750"/>
            <a:r>
              <a:rPr lang="en-US" sz="1700" dirty="0"/>
              <a:t>YouTube™:</a:t>
            </a:r>
          </a:p>
          <a:p>
            <a:pPr lvl="2"/>
            <a:r>
              <a:rPr lang="en-US" sz="1700" dirty="0"/>
              <a:t>Baby and Toddler Milestones</a:t>
            </a:r>
          </a:p>
          <a:p>
            <a:pPr marL="457200" lvl="2" indent="0">
              <a:buNone/>
            </a:pPr>
            <a:r>
              <a:rPr lang="en-US" sz="1700" dirty="0"/>
              <a:t>In this public service video for parents, Lisa Shulman, M.D., uses video of babies and toddlers to show the communication milestones expected in typically developing children.</a:t>
            </a:r>
          </a:p>
          <a:p>
            <a:pPr marL="457200" lvl="2" indent="0">
              <a:buNone/>
            </a:pPr>
            <a:r>
              <a:rPr lang="en-US" sz="1700" dirty="0">
                <a:hlinkClick r:id="rId3"/>
              </a:rPr>
              <a:t>http://youtu.be/pZSjm0drIGM</a:t>
            </a:r>
            <a:endParaRPr lang="en-US" sz="1700" dirty="0"/>
          </a:p>
          <a:p>
            <a:pPr marL="457200" lvl="2" indent="0">
              <a:buNone/>
            </a:pPr>
            <a:endParaRPr lang="en-US" sz="1700" dirty="0"/>
          </a:p>
          <a:p>
            <a:pPr marL="457200" lvl="2" indent="0">
              <a:buNone/>
            </a:pPr>
            <a:endParaRPr lang="en-US" sz="1700" dirty="0"/>
          </a:p>
          <a:p>
            <a:pPr marL="114300" lvl="1" indent="0">
              <a:buNone/>
            </a:pPr>
            <a:endParaRPr lang="en-US" sz="2000" dirty="0"/>
          </a:p>
          <a:p>
            <a:pPr lvl="1"/>
            <a:endParaRPr lang="en-US" sz="1600" dirty="0"/>
          </a:p>
          <a:p>
            <a:pPr marL="457200" lvl="2" indent="0">
              <a:buNone/>
            </a:pPr>
            <a:endParaRPr lang="en-US" sz="1600" dirty="0"/>
          </a:p>
          <a:p>
            <a:pPr marL="457200" lvl="2" indent="0">
              <a:buNone/>
            </a:pPr>
            <a:endParaRPr lang="en-US" sz="16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a:xfrm>
            <a:off x="740664" y="1420420"/>
            <a:ext cx="11055750" cy="4949900"/>
          </a:xfrm>
        </p:spPr>
        <p:txBody>
          <a:bodyPr>
            <a:normAutofit fontScale="70000" lnSpcReduction="20000"/>
          </a:bodyPr>
          <a:lstStyle/>
          <a:p>
            <a:pPr lvl="1"/>
            <a:r>
              <a:rPr lang="en-US" sz="2300" dirty="0"/>
              <a:t>Websites:</a:t>
            </a:r>
          </a:p>
          <a:p>
            <a:pPr lvl="2"/>
            <a:r>
              <a:rPr lang="en-US" sz="1700" dirty="0"/>
              <a:t>Ages and Stages –Infants</a:t>
            </a:r>
          </a:p>
          <a:p>
            <a:pPr marL="457200" lvl="2" indent="0">
              <a:buNone/>
            </a:pPr>
            <a:r>
              <a:rPr lang="en-US" sz="1700" dirty="0"/>
              <a:t>Source: University of Illinois Extension</a:t>
            </a:r>
          </a:p>
          <a:p>
            <a:pPr marL="457200" lvl="2" indent="0">
              <a:buNone/>
            </a:pPr>
            <a:r>
              <a:rPr lang="en-US" sz="1700" dirty="0"/>
              <a:t>Development of infants from ages birth to twelve months  </a:t>
            </a:r>
          </a:p>
          <a:p>
            <a:pPr marL="457200" lvl="2" indent="0">
              <a:buNone/>
            </a:pPr>
            <a:r>
              <a:rPr lang="en-US" sz="1700" dirty="0">
                <a:hlinkClick r:id="rId3"/>
              </a:rPr>
              <a:t>http://urbanext.illinois.edu/babysitting/age-infant.html</a:t>
            </a:r>
            <a:endParaRPr lang="en-US" sz="1700" dirty="0"/>
          </a:p>
          <a:p>
            <a:pPr lvl="2"/>
            <a:endParaRPr lang="en-US" sz="1700" dirty="0"/>
          </a:p>
          <a:p>
            <a:pPr lvl="2"/>
            <a:r>
              <a:rPr lang="en-US" sz="1700" dirty="0"/>
              <a:t>Baby on the Move: Cruising</a:t>
            </a:r>
          </a:p>
          <a:p>
            <a:pPr marL="457200" lvl="2" indent="0">
              <a:buNone/>
            </a:pPr>
            <a:r>
              <a:rPr lang="en-US" sz="1700" dirty="0"/>
              <a:t>What cruising looks like, when to expect it, and why it's an important milestone on the way to walking. Plus, tips for keeping it safe and fun.  </a:t>
            </a:r>
          </a:p>
          <a:p>
            <a:pPr marL="457200" lvl="2" indent="0">
              <a:buNone/>
            </a:pPr>
            <a:r>
              <a:rPr lang="en-US" sz="1700" dirty="0">
                <a:hlinkClick r:id="rId4"/>
              </a:rPr>
              <a:t>http://www.babycenter.com/2_baby-on-the-move-cruising_1487416.bc</a:t>
            </a:r>
            <a:endParaRPr lang="en-US" sz="1700" dirty="0"/>
          </a:p>
          <a:p>
            <a:pPr marL="457200" lvl="2" indent="0">
              <a:buNone/>
            </a:pPr>
            <a:endParaRPr lang="en-US" sz="1700" dirty="0"/>
          </a:p>
          <a:p>
            <a:pPr lvl="2"/>
            <a:r>
              <a:rPr lang="en-US" sz="1700" dirty="0"/>
              <a:t>Infant and Newborn Development</a:t>
            </a:r>
          </a:p>
          <a:p>
            <a:pPr marL="457200" lvl="2" indent="0">
              <a:buNone/>
            </a:pPr>
            <a:r>
              <a:rPr lang="en-US" sz="1700" dirty="0"/>
              <a:t>Source: Medline Plus, Explains areas of growth in an infant</a:t>
            </a:r>
          </a:p>
          <a:p>
            <a:pPr marL="457200" lvl="2" indent="0">
              <a:buNone/>
            </a:pPr>
            <a:r>
              <a:rPr lang="en-US" sz="1700" dirty="0">
                <a:hlinkClick r:id="rId5"/>
              </a:rPr>
              <a:t>http://www.nlm.nih.gov/medlineplus/infantandnewborndevelopment.html</a:t>
            </a:r>
            <a:endParaRPr lang="en-US" sz="1700" dirty="0"/>
          </a:p>
          <a:p>
            <a:pPr marL="457200" lvl="2" indent="0">
              <a:buNone/>
            </a:pPr>
            <a:endParaRPr lang="en-US" sz="1700" dirty="0"/>
          </a:p>
          <a:p>
            <a:pPr lvl="2"/>
            <a:r>
              <a:rPr lang="en-US" sz="1700" dirty="0" err="1"/>
              <a:t>KidsHealth</a:t>
            </a:r>
            <a:endParaRPr lang="en-US" sz="1700" dirty="0"/>
          </a:p>
          <a:p>
            <a:pPr marL="457200" lvl="2" indent="0">
              <a:buNone/>
            </a:pPr>
            <a:r>
              <a:rPr lang="en-US" sz="1700" dirty="0"/>
              <a:t>Nutrition through variety, how much food do they need, milk matters, and meeting iron needs.  </a:t>
            </a:r>
          </a:p>
          <a:p>
            <a:pPr marL="457200" lvl="2" indent="0">
              <a:buNone/>
            </a:pPr>
            <a:r>
              <a:rPr lang="en-US" sz="1700" dirty="0">
                <a:hlinkClick r:id="rId6"/>
              </a:rPr>
              <a:t>http://kidshealth.org/parent/nutrition_center/healthy_eating/toddler_food.html</a:t>
            </a:r>
            <a:endParaRPr lang="en-US" sz="1700" dirty="0"/>
          </a:p>
          <a:p>
            <a:pPr marL="457200" lvl="2" indent="0">
              <a:buNone/>
            </a:pPr>
            <a:endParaRPr lang="en-US" sz="1700" dirty="0"/>
          </a:p>
          <a:p>
            <a:pPr lvl="2"/>
            <a:r>
              <a:rPr lang="en-US" sz="1700" dirty="0"/>
              <a:t>Understanding Growth and Development Patterns of Infants  </a:t>
            </a:r>
          </a:p>
          <a:p>
            <a:pPr marL="457200" lvl="2" indent="0">
              <a:buNone/>
            </a:pPr>
            <a:r>
              <a:rPr lang="en-US" sz="1700" dirty="0"/>
              <a:t>Source: Virginia Cooperative Extension</a:t>
            </a:r>
          </a:p>
          <a:p>
            <a:pPr marL="457200" lvl="2" indent="0">
              <a:buNone/>
            </a:pPr>
            <a:r>
              <a:rPr lang="en-US" sz="1700" dirty="0"/>
              <a:t>Understanding a child’s growth and development  </a:t>
            </a:r>
          </a:p>
          <a:p>
            <a:pPr marL="457200" lvl="2" indent="0">
              <a:buNone/>
            </a:pPr>
            <a:r>
              <a:rPr lang="en-US" sz="1700" dirty="0">
                <a:hlinkClick r:id="rId7"/>
              </a:rPr>
              <a:t>http://pubs.ext.vt.edu/350/350-055/350-055.html</a:t>
            </a:r>
            <a:endParaRPr lang="en-US" sz="1700" dirty="0"/>
          </a:p>
          <a:p>
            <a:pPr marL="457200" lvl="2" indent="0">
              <a:buNone/>
            </a:pPr>
            <a:endParaRPr lang="en-US" sz="1700" dirty="0"/>
          </a:p>
          <a:p>
            <a:pPr marL="457200" lvl="2" indent="0">
              <a:buNone/>
            </a:pPr>
            <a:endParaRPr lang="en-US" sz="1700" dirty="0"/>
          </a:p>
          <a:p>
            <a:pPr marL="457200" lvl="2" indent="0">
              <a:buNone/>
            </a:pPr>
            <a:endParaRPr lang="en-US" sz="1700" dirty="0"/>
          </a:p>
          <a:p>
            <a:pPr lvl="2"/>
            <a:endParaRPr lang="en-US" sz="1700" dirty="0"/>
          </a:p>
          <a:p>
            <a:pPr lvl="2"/>
            <a:endParaRPr lang="en-US" sz="2000" dirty="0"/>
          </a:p>
          <a:p>
            <a:pPr lvl="1"/>
            <a:endParaRPr lang="en-US" sz="1600" dirty="0"/>
          </a:p>
          <a:p>
            <a:pPr marL="457200" lvl="2" indent="0">
              <a:buNone/>
            </a:pPr>
            <a:endParaRPr lang="en-US" sz="1600" dirty="0"/>
          </a:p>
          <a:p>
            <a:pPr marL="457200" lvl="2" indent="0">
              <a:buNone/>
            </a:pPr>
            <a:endParaRPr lang="en-US" sz="16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260882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First Years of Life</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Children need:</a:t>
            </a:r>
          </a:p>
          <a:p>
            <a:pPr lvl="2"/>
            <a:r>
              <a:rPr lang="en-US" dirty="0"/>
              <a:t>Love</a:t>
            </a:r>
          </a:p>
          <a:p>
            <a:pPr lvl="2"/>
            <a:r>
              <a:rPr lang="en-US" dirty="0"/>
              <a:t>Nutrition</a:t>
            </a:r>
          </a:p>
          <a:p>
            <a:pPr lvl="2"/>
            <a:r>
              <a:rPr lang="en-US" dirty="0"/>
              <a:t>Health</a:t>
            </a:r>
          </a:p>
          <a:p>
            <a:pPr lvl="2"/>
            <a:r>
              <a:rPr lang="en-US" dirty="0"/>
              <a:t>Social and emotional security</a:t>
            </a:r>
          </a:p>
          <a:p>
            <a:pPr lvl="2"/>
            <a:r>
              <a:rPr lang="en-US" dirty="0"/>
              <a:t>Stimulation</a:t>
            </a:r>
          </a:p>
        </p:txBody>
      </p:sp>
      <p:sp>
        <p:nvSpPr>
          <p:cNvPr id="4" name="object 6">
            <a:extLst>
              <a:ext uri="{FF2B5EF4-FFF2-40B4-BE49-F238E27FC236}">
                <a16:creationId xmlns:a16="http://schemas.microsoft.com/office/drawing/2014/main" id="{BDB0A4AF-D590-AC41-8B3F-612683821D07}"/>
              </a:ext>
            </a:extLst>
          </p:cNvPr>
          <p:cNvSpPr/>
          <p:nvPr/>
        </p:nvSpPr>
        <p:spPr>
          <a:xfrm>
            <a:off x="7494946" y="3342807"/>
            <a:ext cx="3305034" cy="281193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533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Why Family Support is Vital</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There is a strong connection between the development a child undergoes early in life and the level of success that the child will experience later in life.</a:t>
            </a:r>
          </a:p>
        </p:txBody>
      </p:sp>
      <p:sp>
        <p:nvSpPr>
          <p:cNvPr id="5" name="object 6">
            <a:extLst>
              <a:ext uri="{FF2B5EF4-FFF2-40B4-BE49-F238E27FC236}">
                <a16:creationId xmlns:a16="http://schemas.microsoft.com/office/drawing/2014/main" id="{F8F6EA19-2804-314B-B1BD-61A2225F8C70}"/>
              </a:ext>
            </a:extLst>
          </p:cNvPr>
          <p:cNvSpPr/>
          <p:nvPr/>
        </p:nvSpPr>
        <p:spPr>
          <a:xfrm>
            <a:off x="7676161" y="1778064"/>
            <a:ext cx="3123819" cy="43766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4911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Developmental Milestones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Developmental milestones are things most children can do by a certain age</a:t>
            </a:r>
          </a:p>
        </p:txBody>
      </p:sp>
      <p:sp>
        <p:nvSpPr>
          <p:cNvPr id="6" name="object 6">
            <a:extLst>
              <a:ext uri="{FF2B5EF4-FFF2-40B4-BE49-F238E27FC236}">
                <a16:creationId xmlns:a16="http://schemas.microsoft.com/office/drawing/2014/main" id="{4F015AA6-0935-6A4B-A50C-2DF6DB6E7E3D}"/>
              </a:ext>
            </a:extLst>
          </p:cNvPr>
          <p:cNvSpPr/>
          <p:nvPr/>
        </p:nvSpPr>
        <p:spPr>
          <a:xfrm>
            <a:off x="6761380" y="2801938"/>
            <a:ext cx="4038600" cy="3352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2994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Physical Development of an Infant</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Meals and snacks should be provided to meet the caloric and  nutritional needs that include the appropriate portions  of protein, lipids, and  carbohydrates.</a:t>
            </a:r>
          </a:p>
        </p:txBody>
      </p:sp>
      <p:sp>
        <p:nvSpPr>
          <p:cNvPr id="5" name="object 6">
            <a:extLst>
              <a:ext uri="{FF2B5EF4-FFF2-40B4-BE49-F238E27FC236}">
                <a16:creationId xmlns:a16="http://schemas.microsoft.com/office/drawing/2014/main" id="{A67359CA-E6AB-0240-9C5D-968536168A37}"/>
              </a:ext>
            </a:extLst>
          </p:cNvPr>
          <p:cNvSpPr/>
          <p:nvPr/>
        </p:nvSpPr>
        <p:spPr>
          <a:xfrm>
            <a:off x="6898541" y="2878138"/>
            <a:ext cx="3901439" cy="32766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7933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Physical Development at Two to Four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Two Months</a:t>
            </a:r>
          </a:p>
          <a:p>
            <a:pPr lvl="2"/>
            <a:r>
              <a:rPr lang="en-US" dirty="0"/>
              <a:t>Can hold head up and begins to push up when lying on tummy</a:t>
            </a:r>
          </a:p>
          <a:p>
            <a:pPr lvl="2"/>
            <a:r>
              <a:rPr lang="en-US" dirty="0"/>
              <a:t>Makes smoother movements  with arms and legs</a:t>
            </a:r>
          </a:p>
          <a:p>
            <a:pPr lvl="1"/>
            <a:endParaRPr lang="en-US" dirty="0"/>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lstStyle/>
          <a:p>
            <a:pPr lvl="1"/>
            <a:r>
              <a:rPr lang="en-US" dirty="0"/>
              <a:t>Four Months</a:t>
            </a:r>
          </a:p>
          <a:p>
            <a:pPr lvl="2"/>
            <a:r>
              <a:rPr lang="en-US" dirty="0"/>
              <a:t>Holds head steady,  unsupported</a:t>
            </a:r>
          </a:p>
          <a:p>
            <a:pPr lvl="2"/>
            <a:r>
              <a:rPr lang="en-US" dirty="0"/>
              <a:t>Pushes down on legs when feet are on a hard surface</a:t>
            </a:r>
          </a:p>
          <a:p>
            <a:pPr lvl="2"/>
            <a:r>
              <a:rPr lang="en-US" dirty="0"/>
              <a:t>May be able to roll over from  tummy to back</a:t>
            </a:r>
          </a:p>
          <a:p>
            <a:pPr lvl="2"/>
            <a:r>
              <a:rPr lang="en-US" dirty="0"/>
              <a:t>Can hold a toy and shake it and swing at dangling toys</a:t>
            </a:r>
          </a:p>
          <a:p>
            <a:pPr lvl="2"/>
            <a:r>
              <a:rPr lang="en-US" dirty="0"/>
              <a:t>Brings hands to mouth</a:t>
            </a:r>
          </a:p>
          <a:p>
            <a:pPr lvl="2"/>
            <a:r>
              <a:rPr lang="en-US" dirty="0"/>
              <a:t>When lying on stomach, pushes up to elbows</a:t>
            </a:r>
          </a:p>
          <a:p>
            <a:pPr lvl="1"/>
            <a:endParaRPr lang="en-US" dirty="0"/>
          </a:p>
        </p:txBody>
      </p:sp>
      <p:sp>
        <p:nvSpPr>
          <p:cNvPr id="6" name="object 24">
            <a:extLst>
              <a:ext uri="{FF2B5EF4-FFF2-40B4-BE49-F238E27FC236}">
                <a16:creationId xmlns:a16="http://schemas.microsoft.com/office/drawing/2014/main" id="{882CA7DC-2264-A649-877B-84611AFCAA69}"/>
              </a:ext>
            </a:extLst>
          </p:cNvPr>
          <p:cNvSpPr/>
          <p:nvPr/>
        </p:nvSpPr>
        <p:spPr>
          <a:xfrm>
            <a:off x="1730115" y="3787579"/>
            <a:ext cx="2819400" cy="187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1214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Physical Development at Six to Nine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Six Months</a:t>
            </a:r>
          </a:p>
          <a:p>
            <a:pPr lvl="2"/>
            <a:r>
              <a:rPr lang="en-US" dirty="0"/>
              <a:t>Rolls over in both directions</a:t>
            </a:r>
          </a:p>
          <a:p>
            <a:pPr lvl="2"/>
            <a:r>
              <a:rPr lang="en-US" dirty="0"/>
              <a:t>Begins to sit without support</a:t>
            </a:r>
          </a:p>
          <a:p>
            <a:pPr lvl="2"/>
            <a:r>
              <a:rPr lang="en-US" dirty="0"/>
              <a:t>When standing, supports weight on legs and might bounce</a:t>
            </a:r>
          </a:p>
          <a:p>
            <a:pPr lvl="2"/>
            <a:r>
              <a:rPr lang="en-US" dirty="0"/>
              <a:t>Rocks back and forth,  sometimes crawling backward before moving forward</a:t>
            </a:r>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lstStyle/>
          <a:p>
            <a:pPr lvl="1"/>
            <a:r>
              <a:rPr lang="en-US" dirty="0"/>
              <a:t>Nine Months</a:t>
            </a:r>
          </a:p>
          <a:p>
            <a:pPr lvl="2"/>
            <a:r>
              <a:rPr lang="en-US" dirty="0"/>
              <a:t>Stands, holding on</a:t>
            </a:r>
          </a:p>
          <a:p>
            <a:pPr lvl="2"/>
            <a:r>
              <a:rPr lang="en-US" dirty="0"/>
              <a:t>Can get into sitting position</a:t>
            </a:r>
          </a:p>
          <a:p>
            <a:pPr lvl="2"/>
            <a:r>
              <a:rPr lang="en-US" dirty="0"/>
              <a:t>Sits without support</a:t>
            </a:r>
          </a:p>
          <a:p>
            <a:pPr lvl="2"/>
            <a:r>
              <a:rPr lang="en-US" dirty="0"/>
              <a:t>Pulls to stand</a:t>
            </a:r>
          </a:p>
          <a:p>
            <a:pPr lvl="2"/>
            <a:r>
              <a:rPr lang="en-US" dirty="0"/>
              <a:t>Crawls</a:t>
            </a:r>
          </a:p>
        </p:txBody>
      </p:sp>
    </p:spTree>
    <p:extLst>
      <p:ext uri="{BB962C8B-B14F-4D97-AF65-F5344CB8AC3E}">
        <p14:creationId xmlns:p14="http://schemas.microsoft.com/office/powerpoint/2010/main" val="19799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8731-8583-5644-BE25-C4791B63CAEA}"/>
              </a:ext>
            </a:extLst>
          </p:cNvPr>
          <p:cNvSpPr>
            <a:spLocks noGrp="1"/>
          </p:cNvSpPr>
          <p:nvPr>
            <p:ph type="title"/>
          </p:nvPr>
        </p:nvSpPr>
        <p:spPr/>
        <p:txBody>
          <a:bodyPr/>
          <a:lstStyle/>
          <a:p>
            <a:r>
              <a:rPr lang="en-US" dirty="0"/>
              <a:t>Physical Development at Twelve Months</a:t>
            </a:r>
          </a:p>
        </p:txBody>
      </p:sp>
      <p:sp>
        <p:nvSpPr>
          <p:cNvPr id="3" name="Content Placeholder 2">
            <a:extLst>
              <a:ext uri="{FF2B5EF4-FFF2-40B4-BE49-F238E27FC236}">
                <a16:creationId xmlns:a16="http://schemas.microsoft.com/office/drawing/2014/main" id="{87890E4A-466F-1848-A8F7-A4DC9D8F2A16}"/>
              </a:ext>
            </a:extLst>
          </p:cNvPr>
          <p:cNvSpPr>
            <a:spLocks noGrp="1"/>
          </p:cNvSpPr>
          <p:nvPr>
            <p:ph sz="half" idx="1"/>
          </p:nvPr>
        </p:nvSpPr>
        <p:spPr/>
        <p:txBody>
          <a:bodyPr/>
          <a:lstStyle/>
          <a:p>
            <a:pPr lvl="1"/>
            <a:r>
              <a:rPr lang="en-US" dirty="0"/>
              <a:t>Twelve Months</a:t>
            </a:r>
          </a:p>
          <a:p>
            <a:pPr lvl="2"/>
            <a:r>
              <a:rPr lang="en-US" dirty="0"/>
              <a:t>Gets to a sitting position without help</a:t>
            </a:r>
          </a:p>
          <a:p>
            <a:pPr lvl="2"/>
            <a:r>
              <a:rPr lang="en-US" dirty="0"/>
              <a:t>Pulls up to stand, walks holding on to furniture  (“cruising”)</a:t>
            </a:r>
          </a:p>
          <a:p>
            <a:pPr lvl="2"/>
            <a:r>
              <a:rPr lang="en-US" dirty="0"/>
              <a:t>May take a few steps without holding on</a:t>
            </a:r>
          </a:p>
          <a:p>
            <a:pPr lvl="2"/>
            <a:r>
              <a:rPr lang="en-US" dirty="0"/>
              <a:t>May stand alone</a:t>
            </a:r>
          </a:p>
        </p:txBody>
      </p:sp>
      <p:sp>
        <p:nvSpPr>
          <p:cNvPr id="4" name="Content Placeholder 3">
            <a:extLst>
              <a:ext uri="{FF2B5EF4-FFF2-40B4-BE49-F238E27FC236}">
                <a16:creationId xmlns:a16="http://schemas.microsoft.com/office/drawing/2014/main" id="{0671CB2A-B20E-6A47-B86A-BFA441817139}"/>
              </a:ext>
            </a:extLst>
          </p:cNvPr>
          <p:cNvSpPr>
            <a:spLocks noGrp="1"/>
          </p:cNvSpPr>
          <p:nvPr>
            <p:ph sz="half" idx="10"/>
          </p:nvPr>
        </p:nvSpPr>
        <p:spPr/>
        <p:txBody>
          <a:bodyPr/>
          <a:lstStyle/>
          <a:p>
            <a:pPr marL="0" lvl="1" indent="0" algn="ctr">
              <a:buNone/>
            </a:pPr>
            <a:endParaRPr lang="en-US" dirty="0"/>
          </a:p>
          <a:p>
            <a:pPr marL="0" lvl="1" indent="0" algn="ctr">
              <a:buNone/>
            </a:pPr>
            <a:endParaRPr lang="en-US" dirty="0"/>
          </a:p>
          <a:p>
            <a:pPr marL="0" lvl="1" indent="0" algn="ctr">
              <a:buNone/>
            </a:pPr>
            <a:endParaRPr lang="en-US" dirty="0"/>
          </a:p>
          <a:p>
            <a:pPr marL="0" lvl="1" indent="0" algn="ctr">
              <a:buNone/>
            </a:pPr>
            <a:endParaRPr lang="en-US" dirty="0"/>
          </a:p>
          <a:p>
            <a:pPr lvl="1" algn="ctr"/>
            <a:r>
              <a:rPr lang="en-US" dirty="0"/>
              <a:t>Baby Cruising</a:t>
            </a:r>
          </a:p>
        </p:txBody>
      </p:sp>
    </p:spTree>
    <p:extLst>
      <p:ext uri="{BB962C8B-B14F-4D97-AF65-F5344CB8AC3E}">
        <p14:creationId xmlns:p14="http://schemas.microsoft.com/office/powerpoint/2010/main" val="183947055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1946</TotalTime>
  <Words>4011</Words>
  <Application>Microsoft Macintosh PowerPoint</Application>
  <PresentationFormat>Widescreen</PresentationFormat>
  <Paragraphs>320</Paragraphs>
  <Slides>29</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.AppleSystemUIFont</vt:lpstr>
      <vt:lpstr>Arial</vt:lpstr>
      <vt:lpstr>Calibri</vt:lpstr>
      <vt:lpstr>Open Sans</vt:lpstr>
      <vt:lpstr>Open Sans SemiBold</vt:lpstr>
      <vt:lpstr>2_Office Theme</vt:lpstr>
      <vt:lpstr>3_Office Theme</vt:lpstr>
      <vt:lpstr>Four Areas of Development: Infancy to Toddler</vt:lpstr>
      <vt:lpstr>PowerPoint Presentation</vt:lpstr>
      <vt:lpstr>First Years of Life</vt:lpstr>
      <vt:lpstr>Why Family Support is Vital</vt:lpstr>
      <vt:lpstr>Developmental Milestones</vt:lpstr>
      <vt:lpstr>Physical Development of an Infant</vt:lpstr>
      <vt:lpstr>Physical Development at Two to Four Months</vt:lpstr>
      <vt:lpstr>Physical Development at Six to Nine Months</vt:lpstr>
      <vt:lpstr>Physical Development at Twelve Months</vt:lpstr>
      <vt:lpstr>Social/ Emotional Development at Two to Four Months</vt:lpstr>
      <vt:lpstr>Social/ Emotional Development at Six to Nine Months</vt:lpstr>
      <vt:lpstr>Social/ Emotional Development at Twelve Months</vt:lpstr>
      <vt:lpstr>Intellectual Development at Two to Four Months</vt:lpstr>
      <vt:lpstr>Intellectual Development at Six to Nine Months</vt:lpstr>
      <vt:lpstr>Intellectual Development at Twelve Months</vt:lpstr>
      <vt:lpstr>Baby Steps: Learn the Signs. Act Early</vt:lpstr>
      <vt:lpstr>Developmental Monitoring and Screening</vt:lpstr>
      <vt:lpstr>Developmental Screening</vt:lpstr>
      <vt:lpstr>Act Early</vt:lpstr>
      <vt:lpstr>Early Intervention Services</vt:lpstr>
      <vt:lpstr>Toddler Development</vt:lpstr>
      <vt:lpstr>Positive Parenting Tips for Toddlers</vt:lpstr>
      <vt:lpstr>Play, Literacy, and Development</vt:lpstr>
      <vt:lpstr>Toddler Growth and Development</vt:lpstr>
      <vt:lpstr>Toddler Growth and Development</vt:lpstr>
      <vt:lpstr>Nutrition for Toddlers</vt:lpstr>
      <vt:lpstr>Nutritional Guidelines for Toddlers</vt:lpstr>
      <vt:lpstr>References/Resources</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185</cp:revision>
  <cp:lastPrinted>2017-07-07T16:17:37Z</cp:lastPrinted>
  <dcterms:created xsi:type="dcterms:W3CDTF">2017-07-11T23:58:30Z</dcterms:created>
  <dcterms:modified xsi:type="dcterms:W3CDTF">2018-02-01T19:09:13Z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