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1"/>
  </p:notesMasterIdLst>
  <p:handoutMasterIdLst>
    <p:handoutMasterId r:id="rId22"/>
  </p:handoutMasterIdLst>
  <p:sldIdLst>
    <p:sldId id="322" r:id="rId6"/>
    <p:sldId id="319" r:id="rId7"/>
    <p:sldId id="336" r:id="rId8"/>
    <p:sldId id="323" r:id="rId9"/>
    <p:sldId id="324" r:id="rId10"/>
    <p:sldId id="326" r:id="rId11"/>
    <p:sldId id="327" r:id="rId12"/>
    <p:sldId id="328" r:id="rId13"/>
    <p:sldId id="329" r:id="rId14"/>
    <p:sldId id="330" r:id="rId15"/>
    <p:sldId id="331" r:id="rId16"/>
    <p:sldId id="332" r:id="rId17"/>
    <p:sldId id="333" r:id="rId18"/>
    <p:sldId id="334" r:id="rId19"/>
    <p:sldId id="335" r:id="rId2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73103" autoAdjust="0"/>
  </p:normalViewPr>
  <p:slideViewPr>
    <p:cSldViewPr snapToGrid="0">
      <p:cViewPr varScale="1">
        <p:scale>
          <a:sx n="49" d="100"/>
          <a:sy n="49" d="100"/>
        </p:scale>
        <p:origin x="1356" y="4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22-Nov-17</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22-Nov-17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Side work is</a:t>
            </a:r>
            <a:r>
              <a:rPr lang="en-US" baseline="0" dirty="0"/>
              <a:t> where a</a:t>
            </a:r>
            <a:r>
              <a:rPr lang="en-US" dirty="0"/>
              <a:t>ll service staff members have duties to perform before</a:t>
            </a:r>
            <a:r>
              <a:rPr lang="en-US" baseline="0" dirty="0"/>
              <a:t> the customers arrive </a:t>
            </a:r>
            <a:r>
              <a:rPr lang="en-US" sz="1200" kern="1200" dirty="0">
                <a:solidFill>
                  <a:schemeClr val="tx1"/>
                </a:solidFill>
                <a:effectLst/>
                <a:latin typeface="+mn-lt"/>
                <a:ea typeface="+mn-ea"/>
                <a:cs typeface="+mn-cs"/>
              </a:rPr>
              <a:t>or before beginning a shift (can also be done at the end of the shift).  </a:t>
            </a:r>
            <a:endParaRPr lang="en-US" baseline="0" dirty="0"/>
          </a:p>
          <a:p>
            <a:endParaRPr lang="en-US" baseline="0" dirty="0"/>
          </a:p>
          <a:p>
            <a:r>
              <a:rPr lang="en-US" baseline="0" dirty="0"/>
              <a:t>This may include:</a:t>
            </a:r>
          </a:p>
          <a:p>
            <a:pPr marL="171450" indent="-171450">
              <a:buFont typeface="Arial" panose="020B0604020202020204" pitchFamily="34" charset="0"/>
              <a:buChar char="•"/>
            </a:pPr>
            <a:r>
              <a:rPr lang="en-US" baseline="0" dirty="0"/>
              <a:t>cleaning and refilling salt and pepper shakers</a:t>
            </a:r>
          </a:p>
          <a:p>
            <a:pPr marL="171450" indent="-171450">
              <a:buFont typeface="Arial" panose="020B0604020202020204" pitchFamily="34" charset="0"/>
              <a:buChar char="•"/>
            </a:pPr>
            <a:r>
              <a:rPr lang="en-US" baseline="0" dirty="0"/>
              <a:t>sugar containers</a:t>
            </a:r>
          </a:p>
          <a:p>
            <a:pPr marL="171450" indent="-171450">
              <a:buFont typeface="Arial" panose="020B0604020202020204" pitchFamily="34" charset="0"/>
              <a:buChar char="•"/>
            </a:pPr>
            <a:r>
              <a:rPr lang="en-US" baseline="0" dirty="0"/>
              <a:t>condiment containers</a:t>
            </a:r>
          </a:p>
          <a:p>
            <a:pPr marL="171450" indent="-171450">
              <a:buFont typeface="Arial" panose="020B0604020202020204" pitchFamily="34" charset="0"/>
              <a:buChar char="•"/>
            </a:pPr>
            <a:r>
              <a:rPr lang="en-US" baseline="0" dirty="0"/>
              <a:t>cleaning seats, tables and floors</a:t>
            </a:r>
          </a:p>
          <a:p>
            <a:pPr marL="171450" indent="-171450">
              <a:buFont typeface="Arial" panose="020B0604020202020204" pitchFamily="34" charset="0"/>
              <a:buChar char="•"/>
            </a:pPr>
            <a:r>
              <a:rPr lang="en-US" baseline="0" dirty="0"/>
              <a:t>folding napkins and setting tables</a:t>
            </a:r>
          </a:p>
          <a:p>
            <a:pPr marL="171450" indent="-171450">
              <a:buFont typeface="Arial" panose="020B0604020202020204" pitchFamily="34" charset="0"/>
              <a:buChar char="•"/>
            </a:pPr>
            <a:endParaRPr lang="en-US" baseline="0" dirty="0"/>
          </a:p>
          <a:p>
            <a:pPr marL="0" indent="0">
              <a:buFont typeface="Arial" panose="020B0604020202020204" pitchFamily="34" charset="0"/>
              <a:buNone/>
            </a:pPr>
            <a:r>
              <a:rPr lang="en-US" baseline="0" dirty="0"/>
              <a:t>Sections:</a:t>
            </a:r>
          </a:p>
          <a:p>
            <a:pPr marL="0" indent="0">
              <a:buFont typeface="Arial" panose="020B0604020202020204" pitchFamily="34" charset="0"/>
              <a:buNone/>
            </a:pPr>
            <a:r>
              <a:rPr lang="en-US" baseline="0" dirty="0"/>
              <a:t>Servers are usually responsible for a set number of tables in a section</a:t>
            </a:r>
          </a:p>
          <a:p>
            <a:pPr marL="0" indent="0">
              <a:buFont typeface="Arial" panose="020B0604020202020204" pitchFamily="34" charset="0"/>
              <a:buNone/>
            </a:pPr>
            <a:endParaRPr lang="en-US" baseline="0" dirty="0"/>
          </a:p>
          <a:p>
            <a:pPr marL="0" indent="0">
              <a:buFont typeface="Arial" panose="020B0604020202020204" pitchFamily="34" charset="0"/>
              <a:buNone/>
            </a:pPr>
            <a:r>
              <a:rPr lang="en-US" baseline="0" dirty="0"/>
              <a:t>Servers are responsible for:</a:t>
            </a:r>
          </a:p>
          <a:p>
            <a:pPr marL="171450" indent="-171450">
              <a:buFont typeface="Arial" panose="020B0604020202020204" pitchFamily="34" charset="0"/>
              <a:buChar char="•"/>
            </a:pPr>
            <a:r>
              <a:rPr lang="en-US" baseline="0" dirty="0"/>
              <a:t>setting the tables</a:t>
            </a:r>
          </a:p>
          <a:p>
            <a:pPr marL="171450" indent="-171450">
              <a:buFont typeface="Arial" panose="020B0604020202020204" pitchFamily="34" charset="0"/>
              <a:buChar char="•"/>
            </a:pPr>
            <a:r>
              <a:rPr lang="en-US" baseline="0" dirty="0"/>
              <a:t>taking orders</a:t>
            </a:r>
          </a:p>
          <a:p>
            <a:pPr marL="171450" indent="-171450">
              <a:buFont typeface="Arial" panose="020B0604020202020204" pitchFamily="34" charset="0"/>
              <a:buChar char="•"/>
            </a:pPr>
            <a:r>
              <a:rPr lang="en-US" baseline="0" dirty="0"/>
              <a:t>delivering food </a:t>
            </a:r>
          </a:p>
          <a:p>
            <a:pPr marL="171450" indent="-171450">
              <a:buFont typeface="Arial" panose="020B0604020202020204" pitchFamily="34" charset="0"/>
              <a:buChar char="•"/>
            </a:pPr>
            <a:r>
              <a:rPr lang="en-US" baseline="0" dirty="0"/>
              <a:t>clearing the tables</a:t>
            </a:r>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6619263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Disputes</a:t>
            </a:r>
            <a:r>
              <a:rPr lang="en-US" baseline="0" dirty="0"/>
              <a:t> and conflicts are part of being on a team. Not everyone will get along all of the time.</a:t>
            </a:r>
          </a:p>
          <a:p>
            <a:endParaRPr lang="en-US" baseline="0" dirty="0"/>
          </a:p>
          <a:p>
            <a:r>
              <a:rPr lang="en-US" baseline="0" dirty="0"/>
              <a:t>Can you name some disputes that may arise while working in a restaurant? (focus on the front of the house)</a:t>
            </a:r>
          </a:p>
          <a:p>
            <a:endParaRPr lang="en-US" baseline="0" dirty="0"/>
          </a:p>
          <a:p>
            <a:r>
              <a:rPr lang="en-US" baseline="0" dirty="0"/>
              <a:t>Learn to negotiate.  </a:t>
            </a:r>
          </a:p>
          <a:p>
            <a:endParaRPr lang="en-US" baseline="0" dirty="0"/>
          </a:p>
          <a:p>
            <a:r>
              <a:rPr lang="en-US" baseline="0" dirty="0"/>
              <a:t>Remember to focus on the problem and not the personalities involved.  If you cannot resolve the conflict, be sure to discuss this with the manager.</a:t>
            </a:r>
          </a:p>
          <a:p>
            <a:endParaRPr lang="en-US" baseline="0" dirty="0"/>
          </a:p>
          <a:p>
            <a:r>
              <a:rPr lang="en-US" baseline="0" dirty="0"/>
              <a:t>Students will analyze conflicts in the workplace during the Guided Practice.  Remind them that there is a process to resolve conflicts so that all parties are satisfied.</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36466199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12910043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24999905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Restaurants</a:t>
            </a:r>
            <a:r>
              <a:rPr lang="en-US" baseline="0" dirty="0"/>
              <a:t> are divided into two areas – the front-of-the-house and the back-of-the-house.</a:t>
            </a:r>
          </a:p>
          <a:p>
            <a:endParaRPr lang="en-US" baseline="0" dirty="0"/>
          </a:p>
          <a:p>
            <a:r>
              <a:rPr lang="en-US" baseline="0" dirty="0"/>
              <a:t>Each area has its own responsibilities and must work closely together to make the restaurant a success.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front of the house is responsible for:</a:t>
            </a:r>
          </a:p>
          <a:p>
            <a:pPr marL="171450" indent="-171450">
              <a:buFont typeface="Arial" panose="020B0604020202020204" pitchFamily="34" charset="0"/>
              <a:buChar char="•"/>
            </a:pPr>
            <a:r>
              <a:rPr lang="en-US" dirty="0"/>
              <a:t>Seating</a:t>
            </a:r>
            <a:r>
              <a:rPr lang="en-US" baseline="0" dirty="0"/>
              <a:t> guests</a:t>
            </a:r>
          </a:p>
          <a:p>
            <a:pPr marL="171450" indent="-171450">
              <a:buFont typeface="Arial" panose="020B0604020202020204" pitchFamily="34" charset="0"/>
              <a:buChar char="•"/>
            </a:pPr>
            <a:r>
              <a:rPr lang="en-US" baseline="0" dirty="0"/>
              <a:t>Selling food</a:t>
            </a:r>
          </a:p>
          <a:p>
            <a:pPr marL="171450" indent="-171450">
              <a:buFont typeface="Arial" panose="020B0604020202020204" pitchFamily="34" charset="0"/>
              <a:buChar char="•"/>
            </a:pPr>
            <a:r>
              <a:rPr lang="en-US" baseline="0" dirty="0"/>
              <a:t>Transmitting orders to the kitchen</a:t>
            </a:r>
          </a:p>
          <a:p>
            <a:pPr marL="171450" indent="-171450">
              <a:buFont typeface="Arial" panose="020B0604020202020204" pitchFamily="34" charset="0"/>
              <a:buChar char="•"/>
            </a:pPr>
            <a:r>
              <a:rPr lang="en-US" baseline="0" dirty="0"/>
              <a:t>Serving customers</a:t>
            </a:r>
          </a:p>
          <a:p>
            <a:pPr marL="171450" indent="-171450">
              <a:buFont typeface="Arial" panose="020B0604020202020204" pitchFamily="34" charset="0"/>
              <a:buChar char="•"/>
            </a:pPr>
            <a:r>
              <a:rPr lang="en-US" baseline="0" dirty="0"/>
              <a:t>Bussing tables</a:t>
            </a:r>
          </a:p>
          <a:p>
            <a:pPr marL="171450" indent="-171450">
              <a:buFont typeface="Arial" panose="020B0604020202020204" pitchFamily="34" charset="0"/>
              <a:buChar char="•"/>
            </a:pPr>
            <a:r>
              <a:rPr lang="en-US" baseline="0" dirty="0"/>
              <a:t>Obtaining payment from customers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357205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Click on hyperlink to view video:</a:t>
            </a:r>
          </a:p>
          <a:p>
            <a:r>
              <a:rPr lang="en-US" b="1" dirty="0"/>
              <a:t>How to Staff the Front of the House | Restaurant Business</a:t>
            </a:r>
            <a:endParaRPr lang="en-US" dirty="0"/>
          </a:p>
          <a:p>
            <a:r>
              <a:rPr lang="en-US" dirty="0"/>
              <a:t>Learn how to staff the front of the house with the advice from Paul </a:t>
            </a:r>
            <a:r>
              <a:rPr lang="en-US" dirty="0" err="1"/>
              <a:t>Bolles-Beaven</a:t>
            </a:r>
            <a:r>
              <a:rPr lang="en-US" dirty="0"/>
              <a:t> in this restaurant business video from </a:t>
            </a:r>
            <a:r>
              <a:rPr lang="en-US" dirty="0" err="1"/>
              <a:t>Howcast</a:t>
            </a:r>
            <a:r>
              <a:rPr lang="en-US" dirty="0"/>
              <a:t>.</a:t>
            </a:r>
            <a:br>
              <a:rPr lang="en-US" dirty="0"/>
            </a:br>
            <a:r>
              <a:rPr lang="en-US" dirty="0"/>
              <a:t>http://youtu.be/XzTxOvNqppw</a:t>
            </a: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5720964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Leaders inspire and motivate employees</a:t>
            </a:r>
            <a:r>
              <a:rPr lang="en-US" baseline="0" dirty="0"/>
              <a:t> in the workplace.</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24347902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Good leaders demonstrate</a:t>
            </a:r>
            <a:r>
              <a:rPr lang="en-US" baseline="0" dirty="0"/>
              <a:t> the following skills:</a:t>
            </a:r>
          </a:p>
          <a:p>
            <a:pPr marL="171450" indent="-171450">
              <a:buFont typeface="Arial" panose="020B0604020202020204" pitchFamily="34" charset="0"/>
              <a:buChar char="•"/>
            </a:pPr>
            <a:r>
              <a:rPr lang="en-US" baseline="0" dirty="0"/>
              <a:t>Direction – leaders communicate clearly and make sure others know what is expected of them</a:t>
            </a:r>
          </a:p>
          <a:p>
            <a:pPr marL="171450" indent="-171450">
              <a:buFont typeface="Arial" panose="020B0604020202020204" pitchFamily="34" charset="0"/>
              <a:buChar char="•"/>
            </a:pPr>
            <a:r>
              <a:rPr lang="en-US" baseline="0" dirty="0"/>
              <a:t>Lead dependably – leaders treat everyone fairly and are accountable for their actions</a:t>
            </a:r>
          </a:p>
          <a:p>
            <a:pPr marL="171450" indent="-171450">
              <a:buFont typeface="Arial" panose="020B0604020202020204" pitchFamily="34" charset="0"/>
              <a:buChar char="•"/>
            </a:pPr>
            <a:r>
              <a:rPr lang="en-US" baseline="0" dirty="0"/>
              <a:t>Encourage others – leaders influence through example and earn employee’s respect</a:t>
            </a:r>
          </a:p>
          <a:p>
            <a:pPr marL="171450" indent="-171450">
              <a:buFont typeface="Arial" panose="020B0604020202020204" pitchFamily="34" charset="0"/>
              <a:buChar char="•"/>
            </a:pPr>
            <a:r>
              <a:rPr lang="en-US" baseline="0" dirty="0"/>
              <a:t>Inspire others – leaders motivate employees, praise their work and guide them to work as a team</a:t>
            </a:r>
          </a:p>
          <a:p>
            <a:pPr marL="171450" indent="-171450">
              <a:buFont typeface="Arial" panose="020B0604020202020204" pitchFamily="34" charset="0"/>
              <a:buChar char="•"/>
            </a:pPr>
            <a:r>
              <a:rPr lang="en-US" baseline="0" dirty="0"/>
              <a:t>Coach – leaders guide their employees as they perform their tasks and praise their successes</a:t>
            </a:r>
          </a:p>
          <a:p>
            <a:pPr marL="171450" indent="-171450">
              <a:buFont typeface="Arial" panose="020B0604020202020204" pitchFamily="34" charset="0"/>
              <a:buChar char="•"/>
            </a:pPr>
            <a:r>
              <a:rPr lang="en-US" baseline="0" dirty="0"/>
              <a:t>Expect change – leaders look for ways to improve and find better ways to do tasks</a:t>
            </a:r>
          </a:p>
          <a:p>
            <a:pPr marL="171450" indent="-171450">
              <a:buFont typeface="Arial" panose="020B0604020202020204" pitchFamily="34" charset="0"/>
              <a:buChar char="•"/>
            </a:pPr>
            <a:r>
              <a:rPr lang="en-US" baseline="0" dirty="0"/>
              <a:t>Nurture teamwork – leaders observe team members as they perform their tasks, assist in improvements and listen attentively</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40368849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Teamwork is part of every job but</a:t>
            </a:r>
            <a:r>
              <a:rPr lang="en-US" baseline="0" dirty="0"/>
              <a:t> much more so in the food industry.</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11653541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following skills are needed to be successful in the restaurant business:</a:t>
            </a:r>
          </a:p>
          <a:p>
            <a:endParaRPr lang="en-US" dirty="0"/>
          </a:p>
          <a:p>
            <a:r>
              <a:rPr lang="en-US" dirty="0"/>
              <a:t>Communication skills:</a:t>
            </a:r>
          </a:p>
          <a:p>
            <a:r>
              <a:rPr lang="en-US" dirty="0"/>
              <a:t>Service</a:t>
            </a:r>
            <a:r>
              <a:rPr lang="en-US" baseline="0" dirty="0"/>
              <a:t> staff must be able to speak well to both customers and coworkers.</a:t>
            </a:r>
            <a:endParaRPr lang="en-US" dirty="0"/>
          </a:p>
          <a:p>
            <a:endParaRPr lang="en-US" dirty="0"/>
          </a:p>
          <a:p>
            <a:r>
              <a:rPr lang="en-US" dirty="0"/>
              <a:t>Verbal</a:t>
            </a:r>
            <a:r>
              <a:rPr lang="en-US" baseline="0" dirty="0"/>
              <a:t> skills:</a:t>
            </a:r>
          </a:p>
          <a:p>
            <a:pPr marL="171450" indent="-171450">
              <a:buFont typeface="Arial" panose="020B0604020202020204" pitchFamily="34" charset="0"/>
              <a:buChar char="•"/>
            </a:pPr>
            <a:r>
              <a:rPr lang="en-US" baseline="0" dirty="0"/>
              <a:t>speak slowly and clearly</a:t>
            </a:r>
          </a:p>
          <a:p>
            <a:pPr marL="171450" indent="-171450">
              <a:buFont typeface="Arial" panose="020B0604020202020204" pitchFamily="34" charset="0"/>
              <a:buChar char="•"/>
            </a:pPr>
            <a:r>
              <a:rPr lang="en-US" baseline="0" dirty="0"/>
              <a:t>make eye contact</a:t>
            </a:r>
            <a:endParaRPr lang="en-US" dirty="0"/>
          </a:p>
          <a:p>
            <a:pPr marL="171450" indent="-171450">
              <a:buFont typeface="Arial" panose="020B0604020202020204" pitchFamily="34" charset="0"/>
              <a:buChar char="•"/>
            </a:pPr>
            <a:r>
              <a:rPr lang="en-US" dirty="0"/>
              <a:t>tone of voice</a:t>
            </a:r>
            <a:r>
              <a:rPr lang="en-US" baseline="0" dirty="0"/>
              <a:t> should always be professional, pleasant and friendly</a:t>
            </a:r>
          </a:p>
          <a:p>
            <a:pPr marL="171450" indent="-171450">
              <a:buFont typeface="Arial" panose="020B0604020202020204" pitchFamily="34" charset="0"/>
              <a:buChar char="•"/>
            </a:pPr>
            <a:endParaRPr lang="en-US" baseline="0" dirty="0"/>
          </a:p>
          <a:p>
            <a:pPr marL="0" indent="0">
              <a:buFont typeface="Arial" panose="020B0604020202020204" pitchFamily="34" charset="0"/>
              <a:buNone/>
            </a:pPr>
            <a:r>
              <a:rPr lang="en-US" baseline="0" dirty="0"/>
              <a:t>Nonverbal skills:</a:t>
            </a:r>
          </a:p>
          <a:p>
            <a:pPr marL="171450" indent="-171450">
              <a:buFont typeface="Arial" panose="020B0604020202020204" pitchFamily="34" charset="0"/>
              <a:buChar char="•"/>
            </a:pPr>
            <a:r>
              <a:rPr lang="en-US" baseline="0" dirty="0"/>
              <a:t>stand straight</a:t>
            </a:r>
          </a:p>
          <a:p>
            <a:pPr marL="171450" indent="-171450">
              <a:buFont typeface="Arial" panose="020B0604020202020204" pitchFamily="34" charset="0"/>
              <a:buChar char="•"/>
            </a:pPr>
            <a:r>
              <a:rPr lang="en-US" baseline="0" dirty="0"/>
              <a:t>do not chew gum, eat or drink while serving customers</a:t>
            </a:r>
          </a:p>
          <a:p>
            <a:pPr marL="171450" indent="-171450">
              <a:buFont typeface="Arial" panose="020B0604020202020204" pitchFamily="34" charset="0"/>
              <a:buChar char="•"/>
            </a:pPr>
            <a:r>
              <a:rPr lang="en-US" baseline="0" dirty="0"/>
              <a:t>write clearly</a:t>
            </a:r>
          </a:p>
          <a:p>
            <a:pPr marL="171450" indent="-171450">
              <a:buFont typeface="Arial" panose="020B0604020202020204" pitchFamily="34" charset="0"/>
              <a:buChar char="•"/>
            </a:pPr>
            <a:endParaRPr lang="en-US" baseline="0" dirty="0"/>
          </a:p>
          <a:p>
            <a:pPr marL="0" indent="0">
              <a:buFont typeface="Arial" panose="020B0604020202020204" pitchFamily="34" charset="0"/>
              <a:buNone/>
            </a:pPr>
            <a:r>
              <a:rPr lang="en-US" baseline="0" dirty="0"/>
              <a:t>Positive attitude:</a:t>
            </a:r>
          </a:p>
          <a:p>
            <a:pPr marL="171450" indent="-171450">
              <a:buFont typeface="Arial" panose="020B0604020202020204" pitchFamily="34" charset="0"/>
              <a:buChar char="•"/>
            </a:pPr>
            <a:r>
              <a:rPr lang="en-US" baseline="0" dirty="0"/>
              <a:t>willingness to please the customer</a:t>
            </a:r>
          </a:p>
          <a:p>
            <a:pPr marL="171450" indent="-171450">
              <a:buFont typeface="Arial" panose="020B0604020202020204" pitchFamily="34" charset="0"/>
              <a:buChar char="•"/>
            </a:pPr>
            <a:r>
              <a:rPr lang="en-US" baseline="0" dirty="0"/>
              <a:t>pride in your work</a:t>
            </a:r>
          </a:p>
          <a:p>
            <a:pPr marL="171450" indent="-171450">
              <a:buFont typeface="Arial" panose="020B0604020202020204" pitchFamily="34" charset="0"/>
              <a:buChar char="•"/>
            </a:pPr>
            <a:r>
              <a:rPr lang="en-US" baseline="0" dirty="0"/>
              <a:t>always cheerful</a:t>
            </a:r>
          </a:p>
          <a:p>
            <a:pPr marL="171450" indent="-171450">
              <a:buFont typeface="Arial" panose="020B0604020202020204" pitchFamily="34" charset="0"/>
              <a:buChar char="•"/>
            </a:pPr>
            <a:r>
              <a:rPr lang="en-US" baseline="0" dirty="0"/>
              <a:t>show courtesy to customers and coworkers</a:t>
            </a:r>
          </a:p>
          <a:p>
            <a:pPr marL="171450" indent="-171450">
              <a:buFont typeface="Arial" panose="020B0604020202020204" pitchFamily="34" charset="0"/>
              <a:buChar char="•"/>
            </a:pPr>
            <a:endParaRPr lang="en-US" baseline="0" dirty="0"/>
          </a:p>
          <a:p>
            <a:pPr marL="0" indent="0">
              <a:buFont typeface="Arial" panose="020B0604020202020204" pitchFamily="34" charset="0"/>
              <a:buNone/>
            </a:pPr>
            <a:r>
              <a:rPr lang="en-US" dirty="0"/>
              <a:t>Respect yourself and others while on the job and</a:t>
            </a:r>
            <a:r>
              <a:rPr lang="en-US" baseline="0" dirty="0"/>
              <a:t> accept responsibility for your actions.</a:t>
            </a:r>
            <a:endParaRPr lang="en-US" dirty="0"/>
          </a:p>
          <a:p>
            <a:pPr marL="0" indent="0">
              <a:buFont typeface="Arial" panose="020B0604020202020204" pitchFamily="34" charset="0"/>
              <a:buNone/>
            </a:pPr>
            <a:endParaRPr lang="en-US" dirty="0"/>
          </a:p>
          <a:p>
            <a:pPr marL="0" indent="0">
              <a:buFont typeface="Arial" panose="020B0604020202020204" pitchFamily="34" charset="0"/>
              <a:buNone/>
            </a:pPr>
            <a:r>
              <a:rPr lang="en-US" dirty="0"/>
              <a:t>Learn to practice empathy</a:t>
            </a:r>
            <a:r>
              <a:rPr lang="en-US" baseline="0" dirty="0"/>
              <a:t> – the skill of thinking about what it would be like in another’s place</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10476276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Beverage station should include</a:t>
            </a:r>
            <a:r>
              <a:rPr lang="en-US" baseline="0" dirty="0"/>
              <a:t> prepared beverages such as juice, milk, coffee, tea and soft drinks.</a:t>
            </a:r>
          </a:p>
          <a:p>
            <a:endParaRPr lang="en-US" baseline="0" dirty="0"/>
          </a:p>
          <a:p>
            <a:r>
              <a:rPr lang="en-US" baseline="0" dirty="0"/>
              <a:t>Each member of the staff must know how to operate and clean the beverage machines.</a:t>
            </a:r>
          </a:p>
          <a:p>
            <a:endParaRPr lang="en-US" baseline="0" dirty="0"/>
          </a:p>
          <a:p>
            <a:r>
              <a:rPr lang="en-US" baseline="0" dirty="0"/>
              <a:t>Service stations are where supplies to reset the tables are kept between customers.  This includes dishes, glasses and eating utensils and sometimes bread and water for the customers.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12511070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youtu.be/XzTxOvNqppw"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5.WMF"/></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Front of the House</a:t>
            </a:r>
          </a:p>
        </p:txBody>
      </p:sp>
      <p:sp>
        <p:nvSpPr>
          <p:cNvPr id="2" name="Rectangle 1">
            <a:extLst>
              <a:ext uri="{FF2B5EF4-FFF2-40B4-BE49-F238E27FC236}">
                <a16:creationId xmlns:a16="http://schemas.microsoft.com/office/drawing/2014/main" id="{C051FFB4-BD54-42A7-9B42-42B9B3639606}"/>
              </a:ext>
            </a:extLst>
          </p:cNvPr>
          <p:cNvSpPr/>
          <p:nvPr/>
        </p:nvSpPr>
        <p:spPr>
          <a:xfrm>
            <a:off x="4638839" y="3429000"/>
            <a:ext cx="6800388" cy="769441"/>
          </a:xfrm>
          <a:prstGeom prst="rect">
            <a:avLst/>
          </a:prstGeom>
        </p:spPr>
        <p:txBody>
          <a:bodyPr wrap="none">
            <a:spAutoFit/>
          </a:bodyPr>
          <a:lstStyle/>
          <a:p>
            <a:r>
              <a:rPr lang="en-US" sz="4400" dirty="0">
                <a:solidFill>
                  <a:schemeClr val="accent2">
                    <a:lumMod val="60000"/>
                    <a:lumOff val="40000"/>
                  </a:schemeClr>
                </a:solidFill>
                <a:latin typeface="Open Sans"/>
              </a:rPr>
              <a:t>Leadership and Teamwork </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Skills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fr-FR" dirty="0"/>
              <a:t>Communication</a:t>
            </a:r>
          </a:p>
          <a:p>
            <a:pPr lvl="2"/>
            <a:r>
              <a:rPr lang="fr-FR" dirty="0"/>
              <a:t>Verbal</a:t>
            </a:r>
          </a:p>
          <a:p>
            <a:pPr lvl="2"/>
            <a:r>
              <a:rPr lang="fr-FR" dirty="0"/>
              <a:t>Non-verbal </a:t>
            </a:r>
          </a:p>
          <a:p>
            <a:pPr lvl="1"/>
            <a:r>
              <a:rPr lang="fr-FR" dirty="0"/>
              <a:t>Positive attitude</a:t>
            </a:r>
          </a:p>
          <a:p>
            <a:pPr lvl="1"/>
            <a:r>
              <a:rPr lang="fr-FR" dirty="0"/>
              <a:t>Respect </a:t>
            </a:r>
          </a:p>
          <a:p>
            <a:pPr lvl="1"/>
            <a:r>
              <a:rPr lang="fr-FR" dirty="0" err="1"/>
              <a:t>Empathy</a:t>
            </a:r>
            <a:r>
              <a:rPr lang="fr-FR" dirty="0"/>
              <a:t> </a:t>
            </a:r>
          </a:p>
          <a:p>
            <a:endParaRPr lang="en-US" dirty="0"/>
          </a:p>
        </p:txBody>
      </p:sp>
      <p:pic>
        <p:nvPicPr>
          <p:cNvPr id="4" name="Content Placeholder 6">
            <a:extLst>
              <a:ext uri="{FF2B5EF4-FFF2-40B4-BE49-F238E27FC236}">
                <a16:creationId xmlns:a16="http://schemas.microsoft.com/office/drawing/2014/main" id="{A6CEB183-602E-468F-AA56-72ABE798082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6000" y="1990423"/>
            <a:ext cx="4699000" cy="3447157"/>
          </a:xfrm>
          <a:prstGeom prst="rect">
            <a:avLst/>
          </a:prstGeom>
        </p:spPr>
      </p:pic>
    </p:spTree>
    <p:extLst>
      <p:ext uri="{BB962C8B-B14F-4D97-AF65-F5344CB8AC3E}">
        <p14:creationId xmlns:p14="http://schemas.microsoft.com/office/powerpoint/2010/main" val="1601415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Work Stations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Beverage Station</a:t>
            </a:r>
          </a:p>
          <a:p>
            <a:pPr lvl="2"/>
            <a:r>
              <a:rPr lang="en-US" dirty="0"/>
              <a:t>Cold beverages</a:t>
            </a:r>
          </a:p>
          <a:p>
            <a:pPr lvl="2"/>
            <a:r>
              <a:rPr lang="en-US" dirty="0"/>
              <a:t>Hot beverages</a:t>
            </a:r>
          </a:p>
          <a:p>
            <a:pPr lvl="1"/>
            <a:endParaRPr lang="en-US" dirty="0"/>
          </a:p>
          <a:p>
            <a:endParaRPr lang="en-US" dirty="0"/>
          </a:p>
        </p:txBody>
      </p:sp>
      <p:sp>
        <p:nvSpPr>
          <p:cNvPr id="4" name="Content Placeholder 3">
            <a:extLst>
              <a:ext uri="{FF2B5EF4-FFF2-40B4-BE49-F238E27FC236}">
                <a16:creationId xmlns:a16="http://schemas.microsoft.com/office/drawing/2014/main" id="{E87C8985-E135-45CF-A77A-CB8ACD84A911}"/>
              </a:ext>
            </a:extLst>
          </p:cNvPr>
          <p:cNvSpPr>
            <a:spLocks noGrp="1"/>
          </p:cNvSpPr>
          <p:nvPr>
            <p:ph sz="half" idx="10"/>
          </p:nvPr>
        </p:nvSpPr>
        <p:spPr/>
        <p:txBody>
          <a:bodyPr/>
          <a:lstStyle/>
          <a:p>
            <a:pPr lvl="1"/>
            <a:r>
              <a:rPr lang="en-US" dirty="0"/>
              <a:t>Service Station</a:t>
            </a:r>
          </a:p>
          <a:p>
            <a:pPr lvl="2"/>
            <a:r>
              <a:rPr lang="en-US" dirty="0"/>
              <a:t>Dishes</a:t>
            </a:r>
          </a:p>
          <a:p>
            <a:pPr lvl="2"/>
            <a:r>
              <a:rPr lang="en-US" dirty="0"/>
              <a:t>Glasses</a:t>
            </a:r>
          </a:p>
          <a:p>
            <a:pPr lvl="2"/>
            <a:r>
              <a:rPr lang="en-US" dirty="0"/>
              <a:t>Eating utensils</a:t>
            </a:r>
          </a:p>
          <a:p>
            <a:pPr lvl="2"/>
            <a:r>
              <a:rPr lang="en-US" dirty="0"/>
              <a:t>Water</a:t>
            </a:r>
          </a:p>
          <a:p>
            <a:pPr lvl="2"/>
            <a:r>
              <a:rPr lang="en-US" dirty="0"/>
              <a:t>Bread</a:t>
            </a:r>
          </a:p>
          <a:p>
            <a:endParaRPr lang="en-US" dirty="0"/>
          </a:p>
          <a:p>
            <a:endParaRPr lang="en-US" dirty="0"/>
          </a:p>
        </p:txBody>
      </p:sp>
      <p:pic>
        <p:nvPicPr>
          <p:cNvPr id="5" name="Picture 4">
            <a:extLst>
              <a:ext uri="{FF2B5EF4-FFF2-40B4-BE49-F238E27FC236}">
                <a16:creationId xmlns:a16="http://schemas.microsoft.com/office/drawing/2014/main" id="{AFD0B900-CCC3-4D47-8645-0372CFBD9B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8187" y="4054393"/>
            <a:ext cx="1828571" cy="1828571"/>
          </a:xfrm>
          <a:prstGeom prst="rect">
            <a:avLst/>
          </a:prstGeom>
        </p:spPr>
      </p:pic>
      <p:pic>
        <p:nvPicPr>
          <p:cNvPr id="6" name="Content Placeholder 5">
            <a:extLst>
              <a:ext uri="{FF2B5EF4-FFF2-40B4-BE49-F238E27FC236}">
                <a16:creationId xmlns:a16="http://schemas.microsoft.com/office/drawing/2014/main" id="{F9676B41-0097-43D4-BEE0-E2CCC196A8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78825" y="3787579"/>
            <a:ext cx="2362200" cy="2362200"/>
          </a:xfrm>
          <a:prstGeom prst="rect">
            <a:avLst/>
          </a:prstGeom>
        </p:spPr>
      </p:pic>
    </p:spTree>
    <p:extLst>
      <p:ext uri="{BB962C8B-B14F-4D97-AF65-F5344CB8AC3E}">
        <p14:creationId xmlns:p14="http://schemas.microsoft.com/office/powerpoint/2010/main" val="31909297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Duties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Side Work</a:t>
            </a:r>
          </a:p>
          <a:p>
            <a:pPr lvl="2"/>
            <a:r>
              <a:rPr lang="en-US" dirty="0"/>
              <a:t>Refilling:</a:t>
            </a:r>
          </a:p>
          <a:p>
            <a:pPr lvl="3"/>
            <a:r>
              <a:rPr lang="en-US" dirty="0"/>
              <a:t>salt and pepper shakers</a:t>
            </a:r>
          </a:p>
          <a:p>
            <a:pPr lvl="3"/>
            <a:r>
              <a:rPr lang="en-US" dirty="0"/>
              <a:t>sugar bowls </a:t>
            </a:r>
          </a:p>
          <a:p>
            <a:pPr lvl="3"/>
            <a:r>
              <a:rPr lang="en-US" dirty="0"/>
              <a:t>condiments </a:t>
            </a:r>
          </a:p>
          <a:p>
            <a:pPr lvl="2"/>
            <a:r>
              <a:rPr lang="en-US" dirty="0"/>
              <a:t>Cleaning:</a:t>
            </a:r>
          </a:p>
          <a:p>
            <a:pPr lvl="3"/>
            <a:r>
              <a:rPr lang="en-US" dirty="0"/>
              <a:t>seats, tables and floors</a:t>
            </a:r>
          </a:p>
          <a:p>
            <a:pPr lvl="2"/>
            <a:r>
              <a:rPr lang="en-US" dirty="0"/>
              <a:t>Folding napkins</a:t>
            </a:r>
          </a:p>
          <a:p>
            <a:pPr lvl="1"/>
            <a:endParaRPr lang="en-US" dirty="0"/>
          </a:p>
          <a:p>
            <a:endParaRPr lang="en-US" dirty="0"/>
          </a:p>
        </p:txBody>
      </p:sp>
      <p:sp>
        <p:nvSpPr>
          <p:cNvPr id="4" name="Content Placeholder 3">
            <a:extLst>
              <a:ext uri="{FF2B5EF4-FFF2-40B4-BE49-F238E27FC236}">
                <a16:creationId xmlns:a16="http://schemas.microsoft.com/office/drawing/2014/main" id="{4E8E74F0-F2EC-4FCC-AFAA-359B78B762A6}"/>
              </a:ext>
            </a:extLst>
          </p:cNvPr>
          <p:cNvSpPr>
            <a:spLocks noGrp="1"/>
          </p:cNvSpPr>
          <p:nvPr>
            <p:ph sz="half" idx="10"/>
          </p:nvPr>
        </p:nvSpPr>
        <p:spPr/>
        <p:txBody>
          <a:bodyPr/>
          <a:lstStyle/>
          <a:p>
            <a:pPr lvl="1"/>
            <a:r>
              <a:rPr lang="en-US" dirty="0"/>
              <a:t>Sections</a:t>
            </a:r>
          </a:p>
          <a:p>
            <a:pPr lvl="2"/>
            <a:r>
              <a:rPr lang="en-US" dirty="0"/>
              <a:t>Servers oversee a group of tables</a:t>
            </a:r>
          </a:p>
          <a:p>
            <a:pPr lvl="2"/>
            <a:r>
              <a:rPr lang="en-US" dirty="0"/>
              <a:t>They are responsible for:</a:t>
            </a:r>
          </a:p>
          <a:p>
            <a:pPr lvl="3"/>
            <a:r>
              <a:rPr lang="en-US" dirty="0"/>
              <a:t>setting the tables</a:t>
            </a:r>
          </a:p>
          <a:p>
            <a:pPr lvl="3"/>
            <a:r>
              <a:rPr lang="en-US" dirty="0"/>
              <a:t>taking orders</a:t>
            </a:r>
          </a:p>
          <a:p>
            <a:pPr lvl="3"/>
            <a:r>
              <a:rPr lang="en-US" dirty="0"/>
              <a:t>delivering food</a:t>
            </a:r>
          </a:p>
          <a:p>
            <a:pPr lvl="3"/>
            <a:r>
              <a:rPr lang="en-US" dirty="0"/>
              <a:t>clearing the tables</a:t>
            </a:r>
          </a:p>
          <a:p>
            <a:pPr lvl="1"/>
            <a:endParaRPr lang="en-US" dirty="0"/>
          </a:p>
          <a:p>
            <a:endParaRPr lang="en-US" dirty="0"/>
          </a:p>
          <a:p>
            <a:r>
              <a:rPr lang="en-US" dirty="0"/>
              <a:t> 	</a:t>
            </a:r>
          </a:p>
        </p:txBody>
      </p:sp>
      <p:pic>
        <p:nvPicPr>
          <p:cNvPr id="5" name="Picture 4">
            <a:extLst>
              <a:ext uri="{FF2B5EF4-FFF2-40B4-BE49-F238E27FC236}">
                <a16:creationId xmlns:a16="http://schemas.microsoft.com/office/drawing/2014/main" id="{AA1D48BF-DD34-4C4C-8A9A-96B33779FF5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20459" y="4498340"/>
            <a:ext cx="1252398" cy="1793309"/>
          </a:xfrm>
          <a:prstGeom prst="rect">
            <a:avLst/>
          </a:prstGeom>
        </p:spPr>
      </p:pic>
    </p:spTree>
    <p:extLst>
      <p:ext uri="{BB962C8B-B14F-4D97-AF65-F5344CB8AC3E}">
        <p14:creationId xmlns:p14="http://schemas.microsoft.com/office/powerpoint/2010/main" val="33645696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Conflict Resolution</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Disputes</a:t>
            </a:r>
          </a:p>
          <a:p>
            <a:pPr lvl="1"/>
            <a:r>
              <a:rPr lang="en-US" dirty="0"/>
              <a:t>Negotiation</a:t>
            </a:r>
          </a:p>
          <a:p>
            <a:pPr lvl="1"/>
            <a:r>
              <a:rPr lang="en-US" dirty="0"/>
              <a:t>Focus on problem</a:t>
            </a:r>
          </a:p>
          <a:p>
            <a:pPr lvl="1"/>
            <a:r>
              <a:rPr lang="en-US" dirty="0"/>
              <a:t>Advise the manager</a:t>
            </a:r>
          </a:p>
          <a:p>
            <a:endParaRPr lang="en-US" dirty="0"/>
          </a:p>
        </p:txBody>
      </p:sp>
      <p:sp>
        <p:nvSpPr>
          <p:cNvPr id="4" name="Content Placeholder 3">
            <a:extLst>
              <a:ext uri="{FF2B5EF4-FFF2-40B4-BE49-F238E27FC236}">
                <a16:creationId xmlns:a16="http://schemas.microsoft.com/office/drawing/2014/main" id="{ED162A38-F0F1-4308-B62F-5637F92F79EC}"/>
              </a:ext>
            </a:extLst>
          </p:cNvPr>
          <p:cNvSpPr>
            <a:spLocks noGrp="1"/>
          </p:cNvSpPr>
          <p:nvPr>
            <p:ph sz="half" idx="10"/>
          </p:nvPr>
        </p:nvSpPr>
        <p:spPr/>
        <p:txBody>
          <a:bodyPr/>
          <a:lstStyle/>
          <a:p>
            <a:pPr lvl="1"/>
            <a:r>
              <a:rPr lang="en-US" dirty="0"/>
              <a:t>Steps to resolving conflict:</a:t>
            </a:r>
          </a:p>
          <a:p>
            <a:pPr lvl="2"/>
            <a:r>
              <a:rPr lang="en-US" dirty="0"/>
              <a:t>Define the problem</a:t>
            </a:r>
          </a:p>
          <a:p>
            <a:pPr lvl="2"/>
            <a:r>
              <a:rPr lang="en-US" dirty="0"/>
              <a:t>Suggest a solution</a:t>
            </a:r>
          </a:p>
          <a:p>
            <a:pPr lvl="2"/>
            <a:r>
              <a:rPr lang="en-US" dirty="0"/>
              <a:t>Evaluate a solution</a:t>
            </a:r>
          </a:p>
          <a:p>
            <a:pPr lvl="2"/>
            <a:r>
              <a:rPr lang="en-US" dirty="0"/>
              <a:t>Compromise</a:t>
            </a:r>
          </a:p>
          <a:p>
            <a:pPr lvl="2"/>
            <a:r>
              <a:rPr lang="en-US" dirty="0"/>
              <a:t>Brainstorm</a:t>
            </a:r>
          </a:p>
          <a:p>
            <a:pPr lvl="2"/>
            <a:r>
              <a:rPr lang="en-US" dirty="0"/>
              <a:t>Mediate </a:t>
            </a:r>
          </a:p>
          <a:p>
            <a:endParaRPr lang="en-US" dirty="0"/>
          </a:p>
          <a:p>
            <a:endParaRPr lang="en-US" dirty="0"/>
          </a:p>
        </p:txBody>
      </p:sp>
      <p:pic>
        <p:nvPicPr>
          <p:cNvPr id="5" name="Content Placeholder 4">
            <a:extLst>
              <a:ext uri="{FF2B5EF4-FFF2-40B4-BE49-F238E27FC236}">
                <a16:creationId xmlns:a16="http://schemas.microsoft.com/office/drawing/2014/main" id="{5B886D3F-E1E2-40C3-A358-313BF45545C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2320" y="4144463"/>
            <a:ext cx="2452369" cy="2147186"/>
          </a:xfrm>
          <a:prstGeom prst="rect">
            <a:avLst/>
          </a:prstGeom>
        </p:spPr>
      </p:pic>
    </p:spTree>
    <p:extLst>
      <p:ext uri="{BB962C8B-B14F-4D97-AF65-F5344CB8AC3E}">
        <p14:creationId xmlns:p14="http://schemas.microsoft.com/office/powerpoint/2010/main" val="17972236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pic>
        <p:nvPicPr>
          <p:cNvPr id="6" name="Picture 2">
            <a:extLst>
              <a:ext uri="{FF2B5EF4-FFF2-40B4-BE49-F238E27FC236}">
                <a16:creationId xmlns:a16="http://schemas.microsoft.com/office/drawing/2014/main" id="{610F30AF-FABF-48C7-A64F-224495D8D7D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4735033" y="2667000"/>
            <a:ext cx="2743699" cy="2723411"/>
          </a:xfrm>
          <a:prstGeom prst="rect">
            <a:avLst/>
          </a:prstGeom>
          <a:noFill/>
          <a:ln w="9525">
            <a:noFill/>
            <a:miter lim="800000"/>
            <a:headEnd/>
            <a:tailEnd/>
          </a:ln>
          <a:effectLst/>
        </p:spPr>
      </p:pic>
    </p:spTree>
    <p:extLst>
      <p:ext uri="{BB962C8B-B14F-4D97-AF65-F5344CB8AC3E}">
        <p14:creationId xmlns:p14="http://schemas.microsoft.com/office/powerpoint/2010/main" val="14924896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Images:</a:t>
            </a:r>
          </a:p>
          <a:p>
            <a:pPr lvl="2"/>
            <a:r>
              <a:rPr lang="en-US" sz="2000" dirty="0"/>
              <a:t>Microsoft Office Clip Art: Used with permission from Microsoft.</a:t>
            </a:r>
          </a:p>
          <a:p>
            <a:pPr lvl="1"/>
            <a:r>
              <a:rPr lang="en-US" sz="2000" dirty="0"/>
              <a:t>Textbooks:</a:t>
            </a:r>
          </a:p>
          <a:p>
            <a:pPr lvl="2"/>
            <a:r>
              <a:rPr lang="en-US" sz="2000" dirty="0"/>
              <a:t>Culinary essentials. (2010). Woodland Hills, CA: Glencoe/McGraw Hill.</a:t>
            </a:r>
          </a:p>
          <a:p>
            <a:pPr lvl="2"/>
            <a:r>
              <a:rPr lang="en-US" sz="2000" dirty="0"/>
              <a:t>Foundations of restaurant management &amp; culinary arts: Level one. (2011). Boston, MA: Prentice Hall.</a:t>
            </a:r>
          </a:p>
          <a:p>
            <a:pPr lvl="1"/>
            <a:r>
              <a:rPr lang="en-US" sz="2000" dirty="0"/>
              <a:t>YouTube™:</a:t>
            </a:r>
          </a:p>
          <a:p>
            <a:pPr lvl="2"/>
            <a:r>
              <a:rPr lang="en-US" sz="2000" dirty="0"/>
              <a:t>How to Staff the Front of the House | Restaurant Business</a:t>
            </a:r>
            <a:br>
              <a:rPr lang="en-US" sz="2000" dirty="0"/>
            </a:br>
            <a:r>
              <a:rPr lang="en-US" sz="2000" dirty="0"/>
              <a:t>Learn how to staff the front of the house with the advice from Paul </a:t>
            </a:r>
            <a:r>
              <a:rPr lang="en-US" sz="2000" dirty="0" err="1"/>
              <a:t>Bolles-Beaven</a:t>
            </a:r>
            <a:r>
              <a:rPr lang="en-US" sz="2000" dirty="0"/>
              <a:t> in this restaurant business video from </a:t>
            </a:r>
            <a:r>
              <a:rPr lang="en-US" sz="2000" dirty="0" err="1"/>
              <a:t>Howcast</a:t>
            </a:r>
            <a:r>
              <a:rPr lang="en-US" sz="2000" dirty="0"/>
              <a:t>.</a:t>
            </a:r>
            <a:br>
              <a:rPr lang="en-US" sz="2000" dirty="0"/>
            </a:br>
            <a:r>
              <a:rPr lang="en-US" sz="2000" dirty="0"/>
              <a:t>http://youtu.be/XzTxOvNqppw</a:t>
            </a:r>
          </a:p>
          <a:p>
            <a:pPr lvl="1"/>
            <a:endParaRPr lang="en-US" sz="2000" dirty="0"/>
          </a:p>
          <a:p>
            <a:pPr lvl="1"/>
            <a:endParaRPr lang="en-US" sz="2000" dirty="0"/>
          </a:p>
          <a:p>
            <a:pPr lvl="1"/>
            <a:endParaRPr lang="en-US" sz="2000" dirty="0"/>
          </a:p>
        </p:txBody>
      </p:sp>
    </p:spTree>
    <p:extLst>
      <p:ext uri="{BB962C8B-B14F-4D97-AF65-F5344CB8AC3E}">
        <p14:creationId xmlns:p14="http://schemas.microsoft.com/office/powerpoint/2010/main" val="3879965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5E2A8-2B86-4239-B065-F2AD94F6567A}"/>
              </a:ext>
            </a:extLst>
          </p:cNvPr>
          <p:cNvSpPr>
            <a:spLocks noGrp="1"/>
          </p:cNvSpPr>
          <p:nvPr>
            <p:ph type="title"/>
          </p:nvPr>
        </p:nvSpPr>
        <p:spPr/>
        <p:txBody>
          <a:bodyPr/>
          <a:lstStyle/>
          <a:p>
            <a:r>
              <a:rPr lang="en-US" dirty="0"/>
              <a:t>Front of the House</a:t>
            </a:r>
          </a:p>
        </p:txBody>
      </p:sp>
      <p:sp>
        <p:nvSpPr>
          <p:cNvPr id="4" name="Content Placeholder 2">
            <a:extLst>
              <a:ext uri="{FF2B5EF4-FFF2-40B4-BE49-F238E27FC236}">
                <a16:creationId xmlns:a16="http://schemas.microsoft.com/office/drawing/2014/main" id="{3D062B4F-58F0-47BD-A308-DACDB79DC6A6}"/>
              </a:ext>
            </a:extLst>
          </p:cNvPr>
          <p:cNvSpPr>
            <a:spLocks noGrp="1"/>
          </p:cNvSpPr>
          <p:nvPr>
            <p:ph sz="half" idx="1"/>
          </p:nvPr>
        </p:nvSpPr>
        <p:spPr>
          <a:xfrm>
            <a:off x="740664" y="1420420"/>
            <a:ext cx="10741802" cy="4734318"/>
          </a:xfrm>
        </p:spPr>
        <p:txBody>
          <a:bodyPr/>
          <a:lstStyle/>
          <a:p>
            <a:pPr lvl="1"/>
            <a:r>
              <a:rPr lang="en-US" dirty="0"/>
              <a:t>Definition </a:t>
            </a:r>
          </a:p>
          <a:p>
            <a:pPr lvl="1"/>
            <a:r>
              <a:rPr lang="en-US" dirty="0"/>
              <a:t>Employees</a:t>
            </a:r>
          </a:p>
          <a:p>
            <a:endParaRPr lang="en-US" dirty="0"/>
          </a:p>
        </p:txBody>
      </p:sp>
    </p:spTree>
    <p:extLst>
      <p:ext uri="{BB962C8B-B14F-4D97-AF65-F5344CB8AC3E}">
        <p14:creationId xmlns:p14="http://schemas.microsoft.com/office/powerpoint/2010/main" val="270036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 What is Front of the House?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The area in a hospitality business that guests usually see</a:t>
            </a:r>
          </a:p>
          <a:p>
            <a:pPr lvl="1"/>
            <a:r>
              <a:rPr lang="en-US" dirty="0"/>
              <a:t>In a restaurant, it includes:</a:t>
            </a:r>
          </a:p>
          <a:p>
            <a:pPr lvl="2"/>
            <a:r>
              <a:rPr lang="en-US" sz="2400" dirty="0"/>
              <a:t>Entrance</a:t>
            </a:r>
          </a:p>
          <a:p>
            <a:pPr lvl="2"/>
            <a:r>
              <a:rPr lang="en-US" sz="2400" dirty="0"/>
              <a:t>Dining room</a:t>
            </a:r>
          </a:p>
          <a:p>
            <a:pPr lvl="1"/>
            <a:endParaRPr lang="en-US" dirty="0"/>
          </a:p>
          <a:p>
            <a:endParaRPr lang="en-US" dirty="0"/>
          </a:p>
        </p:txBody>
      </p:sp>
    </p:spTree>
    <p:extLst>
      <p:ext uri="{BB962C8B-B14F-4D97-AF65-F5344CB8AC3E}">
        <p14:creationId xmlns:p14="http://schemas.microsoft.com/office/powerpoint/2010/main" val="2923985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Employees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Main function is to interact with customers include:</a:t>
            </a:r>
          </a:p>
          <a:p>
            <a:pPr lvl="2"/>
            <a:r>
              <a:rPr lang="en-US" dirty="0"/>
              <a:t>Servers</a:t>
            </a:r>
          </a:p>
          <a:p>
            <a:pPr lvl="2"/>
            <a:r>
              <a:rPr lang="en-US" dirty="0"/>
              <a:t>Cashiers</a:t>
            </a:r>
          </a:p>
          <a:p>
            <a:pPr lvl="2"/>
            <a:r>
              <a:rPr lang="en-US" dirty="0"/>
              <a:t>Hosts </a:t>
            </a:r>
          </a:p>
          <a:p>
            <a:pPr lvl="2"/>
            <a:r>
              <a:rPr lang="en-US" dirty="0"/>
              <a:t>Hostesses </a:t>
            </a:r>
          </a:p>
          <a:p>
            <a:pPr lvl="2"/>
            <a:r>
              <a:rPr lang="en-US" dirty="0"/>
              <a:t>Parking attendants</a:t>
            </a:r>
          </a:p>
          <a:p>
            <a:endParaRPr lang="en-US" dirty="0"/>
          </a:p>
        </p:txBody>
      </p:sp>
    </p:spTree>
    <p:extLst>
      <p:ext uri="{BB962C8B-B14F-4D97-AF65-F5344CB8AC3E}">
        <p14:creationId xmlns:p14="http://schemas.microsoft.com/office/powerpoint/2010/main" val="3738356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Front of the House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hlinkClick r:id="rId3"/>
              </a:rPr>
              <a:t>How to Staff the Front of the House - Restaurant Business</a:t>
            </a:r>
            <a:endParaRPr lang="en-US" dirty="0"/>
          </a:p>
          <a:p>
            <a:pPr marL="0" lvl="1" indent="0">
              <a:buNone/>
            </a:pPr>
            <a:r>
              <a:rPr lang="en-US" sz="1800" dirty="0"/>
              <a:t>      </a:t>
            </a:r>
            <a:r>
              <a:rPr lang="en-US" sz="2400" dirty="0"/>
              <a:t>(click on link)</a:t>
            </a:r>
          </a:p>
          <a:p>
            <a:pPr lvl="1"/>
            <a:endParaRPr lang="en-US" dirty="0"/>
          </a:p>
          <a:p>
            <a:endParaRPr lang="en-US" dirty="0"/>
          </a:p>
        </p:txBody>
      </p:sp>
      <p:pic>
        <p:nvPicPr>
          <p:cNvPr id="4" name="Picture 3">
            <a:extLst>
              <a:ext uri="{FF2B5EF4-FFF2-40B4-BE49-F238E27FC236}">
                <a16:creationId xmlns:a16="http://schemas.microsoft.com/office/drawing/2014/main" id="{45CFCF5E-6E1B-43CC-BD24-CFFCAC664AB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67037" y="2675485"/>
            <a:ext cx="1639924" cy="3167964"/>
          </a:xfrm>
          <a:prstGeom prst="rect">
            <a:avLst/>
          </a:prstGeom>
        </p:spPr>
      </p:pic>
    </p:spTree>
    <p:extLst>
      <p:ext uri="{BB962C8B-B14F-4D97-AF65-F5344CB8AC3E}">
        <p14:creationId xmlns:p14="http://schemas.microsoft.com/office/powerpoint/2010/main" val="487450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Leadership</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Skills</a:t>
            </a:r>
          </a:p>
          <a:p>
            <a:endParaRPr lang="en-US" dirty="0"/>
          </a:p>
        </p:txBody>
      </p:sp>
      <p:pic>
        <p:nvPicPr>
          <p:cNvPr id="4" name="Picture 3">
            <a:extLst>
              <a:ext uri="{FF2B5EF4-FFF2-40B4-BE49-F238E27FC236}">
                <a16:creationId xmlns:a16="http://schemas.microsoft.com/office/drawing/2014/main" id="{0A10ED21-2B8C-43B7-8F91-B940794B15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95207" y="2782388"/>
            <a:ext cx="3032715" cy="3032715"/>
          </a:xfrm>
          <a:prstGeom prst="rect">
            <a:avLst/>
          </a:prstGeom>
        </p:spPr>
      </p:pic>
    </p:spTree>
    <p:extLst>
      <p:ext uri="{BB962C8B-B14F-4D97-AF65-F5344CB8AC3E}">
        <p14:creationId xmlns:p14="http://schemas.microsoft.com/office/powerpoint/2010/main" val="372669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Skills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Direction</a:t>
            </a:r>
          </a:p>
          <a:p>
            <a:pPr lvl="1"/>
            <a:r>
              <a:rPr lang="en-US" dirty="0"/>
              <a:t>Lead dependably</a:t>
            </a:r>
          </a:p>
          <a:p>
            <a:pPr lvl="1"/>
            <a:r>
              <a:rPr lang="en-US" dirty="0"/>
              <a:t>Encourage others</a:t>
            </a:r>
          </a:p>
          <a:p>
            <a:pPr lvl="1"/>
            <a:r>
              <a:rPr lang="en-US" dirty="0"/>
              <a:t>Inspire others</a:t>
            </a:r>
          </a:p>
          <a:p>
            <a:pPr lvl="1"/>
            <a:r>
              <a:rPr lang="en-US" dirty="0"/>
              <a:t>Coach</a:t>
            </a:r>
          </a:p>
          <a:p>
            <a:pPr lvl="1"/>
            <a:r>
              <a:rPr lang="en-US" dirty="0"/>
              <a:t>Expect change</a:t>
            </a:r>
          </a:p>
          <a:p>
            <a:pPr lvl="1"/>
            <a:r>
              <a:rPr lang="en-US" dirty="0"/>
              <a:t>Nurture teamwork</a:t>
            </a:r>
          </a:p>
          <a:p>
            <a:endParaRPr lang="en-US" dirty="0"/>
          </a:p>
        </p:txBody>
      </p:sp>
      <p:pic>
        <p:nvPicPr>
          <p:cNvPr id="4" name="Content Placeholder 8">
            <a:extLst>
              <a:ext uri="{FF2B5EF4-FFF2-40B4-BE49-F238E27FC236}">
                <a16:creationId xmlns:a16="http://schemas.microsoft.com/office/drawing/2014/main" id="{C01EA900-E351-4C5E-9486-F4496D68811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61966" y="2058753"/>
            <a:ext cx="4438150" cy="2957611"/>
          </a:xfrm>
          <a:prstGeom prst="rect">
            <a:avLst/>
          </a:prstGeom>
        </p:spPr>
      </p:pic>
    </p:spTree>
    <p:extLst>
      <p:ext uri="{BB962C8B-B14F-4D97-AF65-F5344CB8AC3E}">
        <p14:creationId xmlns:p14="http://schemas.microsoft.com/office/powerpoint/2010/main" val="42523005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Teamwork</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Skills</a:t>
            </a:r>
          </a:p>
          <a:p>
            <a:pPr lvl="1"/>
            <a:r>
              <a:rPr lang="en-US" dirty="0"/>
              <a:t>Work Stations</a:t>
            </a:r>
          </a:p>
          <a:p>
            <a:pPr lvl="1"/>
            <a:r>
              <a:rPr lang="en-US" dirty="0"/>
              <a:t>Conflict Resolution</a:t>
            </a:r>
          </a:p>
          <a:p>
            <a:endParaRPr lang="en-US" dirty="0"/>
          </a:p>
        </p:txBody>
      </p:sp>
      <p:pic>
        <p:nvPicPr>
          <p:cNvPr id="4" name="Content Placeholder 4">
            <a:extLst>
              <a:ext uri="{FF2B5EF4-FFF2-40B4-BE49-F238E27FC236}">
                <a16:creationId xmlns:a16="http://schemas.microsoft.com/office/drawing/2014/main" id="{58F7BE3E-ABBE-4138-AFC0-A598FA3FB8A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08324" y="2913017"/>
            <a:ext cx="3083306" cy="2926098"/>
          </a:xfrm>
          <a:prstGeom prst="rect">
            <a:avLst/>
          </a:prstGeom>
        </p:spPr>
      </p:pic>
    </p:spTree>
    <p:extLst>
      <p:ext uri="{BB962C8B-B14F-4D97-AF65-F5344CB8AC3E}">
        <p14:creationId xmlns:p14="http://schemas.microsoft.com/office/powerpoint/2010/main" val="4115151576"/>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schemas.microsoft.com/sharepoint/v3"/>
    <ds:schemaRef ds:uri="http://purl.org/dc/terms/"/>
    <ds:schemaRef ds:uri="56ea17bb-c96d-4826-b465-01eec0dd23d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schemas.microsoft.com/office/2006/metadata/properties"/>
    <ds:schemaRef ds:uri="05d88611-e516-4d1a-b12e-39107e78b3d0"/>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67</TotalTime>
  <Words>848</Words>
  <Application>Microsoft Office PowerPoint</Application>
  <PresentationFormat>Widescreen</PresentationFormat>
  <Paragraphs>183</Paragraphs>
  <Slides>15</Slides>
  <Notes>13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.AppleSystemUIFont</vt:lpstr>
      <vt:lpstr>Arial</vt:lpstr>
      <vt:lpstr>Calibri</vt:lpstr>
      <vt:lpstr>Open Sans</vt:lpstr>
      <vt:lpstr>Open Sans SemiBold</vt:lpstr>
      <vt:lpstr>2_Office Theme</vt:lpstr>
      <vt:lpstr>3_Office Theme</vt:lpstr>
      <vt:lpstr>Front of the House</vt:lpstr>
      <vt:lpstr>PowerPoint Presentation</vt:lpstr>
      <vt:lpstr>Front of the House</vt:lpstr>
      <vt:lpstr> What is Front of the House?</vt:lpstr>
      <vt:lpstr>Employees</vt:lpstr>
      <vt:lpstr>Front of the House</vt:lpstr>
      <vt:lpstr>Leadership</vt:lpstr>
      <vt:lpstr>Skills</vt:lpstr>
      <vt:lpstr>Teamwork</vt:lpstr>
      <vt:lpstr>Skills  </vt:lpstr>
      <vt:lpstr>Work Stations</vt:lpstr>
      <vt:lpstr>Duties</vt:lpstr>
      <vt:lpstr>Conflict Resolution</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7</cp:revision>
  <cp:lastPrinted>2017-07-07T16:17:37Z</cp:lastPrinted>
  <dcterms:created xsi:type="dcterms:W3CDTF">2017-07-11T23:58:30Z</dcterms:created>
  <dcterms:modified xsi:type="dcterms:W3CDTF">2017-11-22T15:43:25Z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