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5"/>
  </p:notesMasterIdLst>
  <p:sldIdLst>
    <p:sldId id="340" r:id="rId6"/>
    <p:sldId id="319" r:id="rId7"/>
    <p:sldId id="324" r:id="rId8"/>
    <p:sldId id="354" r:id="rId9"/>
    <p:sldId id="325" r:id="rId10"/>
    <p:sldId id="355" r:id="rId11"/>
    <p:sldId id="356" r:id="rId12"/>
    <p:sldId id="357" r:id="rId13"/>
    <p:sldId id="353"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37" autoAdjust="0"/>
    <p:restoredTop sz="91591" autoAdjust="0"/>
  </p:normalViewPr>
  <p:slideViewPr>
    <p:cSldViewPr snapToGrid="0">
      <p:cViewPr varScale="1">
        <p:scale>
          <a:sx n="81" d="100"/>
          <a:sy n="81" d="100"/>
        </p:scale>
        <p:origin x="184" y="288"/>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notesMaster" Target="notesMasters/notesMaster1.xml"/><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12/7/17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2926097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1990350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490153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73935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897556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685624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248653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mailto:copyrights@tea.state.tx.us" TargetMode="External"/><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theme" Target="../theme/theme2.xml"/><Relationship Id="rId11"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www8.garmin.com/aboutGPS/" TargetMode="External"/><Relationship Id="rId4" Type="http://schemas.openxmlformats.org/officeDocument/2006/relationships/hyperlink" Target="http://www.howtechnologywork.com/how-does-a-gps-work/" TargetMode="External"/><Relationship Id="rId5" Type="http://schemas.openxmlformats.org/officeDocument/2006/relationships/hyperlink" Target="http://www.spatial-ed.com/training/25-gis-basics/345-gis-components.html" TargetMode="External"/><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GIS and GPS </a:t>
            </a:r>
            <a:endParaRPr lang="en-US" dirty="0" smtClean="0"/>
          </a:p>
          <a:p>
            <a:r>
              <a:rPr lang="en-US" sz="5400" dirty="0" smtClean="0">
                <a:solidFill>
                  <a:srgbClr val="4E7CBE">
                    <a:lumMod val="60000"/>
                    <a:lumOff val="40000"/>
                  </a:srgbClr>
                </a:solidFill>
              </a:rPr>
              <a:t>In Transportation</a:t>
            </a:r>
            <a:r>
              <a:rPr lang="en-US" sz="5400" dirty="0">
                <a:solidFill>
                  <a:srgbClr val="4E7CBE">
                    <a:lumMod val="60000"/>
                    <a:lumOff val="40000"/>
                  </a:srgbClr>
                </a:solidFill>
              </a:rPr>
              <a:t>, Distribution, and Logistics</a:t>
            </a:r>
          </a:p>
        </p:txBody>
      </p:sp>
    </p:spTree>
    <p:extLst>
      <p:ext uri="{BB962C8B-B14F-4D97-AF65-F5344CB8AC3E}">
        <p14:creationId xmlns:p14="http://schemas.microsoft.com/office/powerpoint/2010/main" val="1842972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C8CD24-FAC5-447B-87F9-9404B3C01373}"/>
              </a:ext>
            </a:extLst>
          </p:cNvPr>
          <p:cNvSpPr>
            <a:spLocks noGrp="1"/>
          </p:cNvSpPr>
          <p:nvPr>
            <p:ph type="title"/>
          </p:nvPr>
        </p:nvSpPr>
        <p:spPr/>
        <p:txBody>
          <a:bodyPr/>
          <a:lstStyle/>
          <a:p>
            <a:r>
              <a:rPr lang="en-US" dirty="0"/>
              <a:t>Self-Driving Vehicles</a:t>
            </a:r>
            <a:endParaRPr lang="en-US" dirty="0"/>
          </a:p>
        </p:txBody>
      </p:sp>
      <p:sp>
        <p:nvSpPr>
          <p:cNvPr id="3" name="Content Placeholder 2">
            <a:extLst>
              <a:ext uri="{FF2B5EF4-FFF2-40B4-BE49-F238E27FC236}">
                <a16:creationId xmlns="" xmlns:a16="http://schemas.microsoft.com/office/drawing/2014/main" id="{0E33FD41-2A54-4685-A266-87F75A6EE9A5}"/>
              </a:ext>
            </a:extLst>
          </p:cNvPr>
          <p:cNvSpPr>
            <a:spLocks noGrp="1"/>
          </p:cNvSpPr>
          <p:nvPr>
            <p:ph sz="half" idx="1"/>
          </p:nvPr>
        </p:nvSpPr>
        <p:spPr/>
        <p:txBody>
          <a:bodyPr/>
          <a:lstStyle/>
          <a:p>
            <a:pPr lvl="1"/>
            <a:r>
              <a:rPr lang="en-US" dirty="0"/>
              <a:t>Nissan has announced that it will have a self-driving car by 2020, Google has said it will do so by 2018.</a:t>
            </a:r>
          </a:p>
          <a:p>
            <a:pPr lvl="1"/>
            <a:r>
              <a:rPr lang="en-US" dirty="0" smtClean="0"/>
              <a:t>Discuss </a:t>
            </a:r>
            <a:r>
              <a:rPr lang="en-US" dirty="0"/>
              <a:t>with your neighbor the technological advances that have made this a possibility.</a:t>
            </a:r>
          </a:p>
          <a:p>
            <a:pPr lvl="1"/>
            <a:endParaRPr lang="en-US" dirty="0"/>
          </a:p>
        </p:txBody>
      </p:sp>
      <p:pic>
        <p:nvPicPr>
          <p:cNvPr id="4" name="Picture 2" descr="http://cnet3.cbsistatic.com/hub/i/2013/07/09/9cf57b1e-fdb7-11e2-8c7c-d4ae52e62bcc/61c9472f9fa87a5fcbd3aeb0a44a135d/google-driverless-car_610x4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8037" y="3197687"/>
            <a:ext cx="4431943" cy="2957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747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C8CD24-FAC5-447B-87F9-9404B3C01373}"/>
              </a:ext>
            </a:extLst>
          </p:cNvPr>
          <p:cNvSpPr>
            <a:spLocks noGrp="1"/>
          </p:cNvSpPr>
          <p:nvPr>
            <p:ph type="title"/>
          </p:nvPr>
        </p:nvSpPr>
        <p:spPr/>
        <p:txBody>
          <a:bodyPr/>
          <a:lstStyle/>
          <a:p>
            <a:r>
              <a:rPr lang="en-US" dirty="0"/>
              <a:t>Self-Driving Vehicles</a:t>
            </a:r>
            <a:endParaRPr lang="en-US" dirty="0"/>
          </a:p>
        </p:txBody>
      </p:sp>
      <p:pic>
        <p:nvPicPr>
          <p:cNvPr id="6" name="Picture 2" descr="http://i.telegraph.co.uk/multimedia/archive/02990/carGraf_2990521b.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477005" y="1420813"/>
            <a:ext cx="7584065" cy="473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410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C8CD24-FAC5-447B-87F9-9404B3C01373}"/>
              </a:ext>
            </a:extLst>
          </p:cNvPr>
          <p:cNvSpPr>
            <a:spLocks noGrp="1"/>
          </p:cNvSpPr>
          <p:nvPr>
            <p:ph type="title"/>
          </p:nvPr>
        </p:nvSpPr>
        <p:spPr/>
        <p:txBody>
          <a:bodyPr/>
          <a:lstStyle/>
          <a:p>
            <a:r>
              <a:rPr lang="en-US" dirty="0"/>
              <a:t>Global Positioning System (GPS)</a:t>
            </a:r>
            <a:endParaRPr lang="en-US" dirty="0"/>
          </a:p>
        </p:txBody>
      </p:sp>
      <p:sp>
        <p:nvSpPr>
          <p:cNvPr id="3" name="Content Placeholder 2">
            <a:extLst>
              <a:ext uri="{FF2B5EF4-FFF2-40B4-BE49-F238E27FC236}">
                <a16:creationId xmlns="" xmlns:a16="http://schemas.microsoft.com/office/drawing/2014/main" id="{0E33FD41-2A54-4685-A266-87F75A6EE9A5}"/>
              </a:ext>
            </a:extLst>
          </p:cNvPr>
          <p:cNvSpPr>
            <a:spLocks noGrp="1"/>
          </p:cNvSpPr>
          <p:nvPr>
            <p:ph sz="half" idx="1"/>
          </p:nvPr>
        </p:nvSpPr>
        <p:spPr/>
        <p:txBody>
          <a:bodyPr/>
          <a:lstStyle/>
          <a:p>
            <a:pPr lvl="1"/>
            <a:r>
              <a:rPr lang="en-US" dirty="0"/>
              <a:t>What is it?</a:t>
            </a:r>
          </a:p>
          <a:p>
            <a:pPr lvl="2"/>
            <a:r>
              <a:rPr lang="en-US" dirty="0"/>
              <a:t>a satellite network used to determine a geographic location on the earth’s surface</a:t>
            </a:r>
          </a:p>
          <a:p>
            <a:pPr lvl="2"/>
            <a:r>
              <a:rPr lang="en-US" dirty="0"/>
              <a:t>Initially developed by the United States Department of Defense, but is now also used for commercial and recreational purposes</a:t>
            </a:r>
          </a:p>
        </p:txBody>
      </p:sp>
      <p:pic>
        <p:nvPicPr>
          <p:cNvPr id="4" name="Picture 3"/>
          <p:cNvPicPr>
            <a:picLocks noChangeAspect="1"/>
          </p:cNvPicPr>
          <p:nvPr/>
        </p:nvPicPr>
        <p:blipFill>
          <a:blip r:embed="rId3"/>
          <a:stretch>
            <a:fillRect/>
          </a:stretch>
        </p:blipFill>
        <p:spPr>
          <a:xfrm>
            <a:off x="8632038" y="2766465"/>
            <a:ext cx="2057583" cy="2042227"/>
          </a:xfrm>
          <a:prstGeom prst="rect">
            <a:avLst/>
          </a:prstGeom>
          <a:ln w="12700">
            <a:solidFill>
              <a:schemeClr val="tx1"/>
            </a:solidFill>
          </a:ln>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C8CD24-FAC5-447B-87F9-9404B3C01373}"/>
              </a:ext>
            </a:extLst>
          </p:cNvPr>
          <p:cNvSpPr>
            <a:spLocks noGrp="1"/>
          </p:cNvSpPr>
          <p:nvPr>
            <p:ph type="title"/>
          </p:nvPr>
        </p:nvSpPr>
        <p:spPr/>
        <p:txBody>
          <a:bodyPr/>
          <a:lstStyle/>
          <a:p>
            <a:r>
              <a:rPr lang="en-US" dirty="0"/>
              <a:t>Global Positioning System (GPS)</a:t>
            </a:r>
            <a:endParaRPr lang="en-US" dirty="0"/>
          </a:p>
        </p:txBody>
      </p:sp>
      <p:sp>
        <p:nvSpPr>
          <p:cNvPr id="3" name="Content Placeholder 2">
            <a:extLst>
              <a:ext uri="{FF2B5EF4-FFF2-40B4-BE49-F238E27FC236}">
                <a16:creationId xmlns="" xmlns:a16="http://schemas.microsoft.com/office/drawing/2014/main" id="{0E33FD41-2A54-4685-A266-87F75A6EE9A5}"/>
              </a:ext>
            </a:extLst>
          </p:cNvPr>
          <p:cNvSpPr>
            <a:spLocks noGrp="1"/>
          </p:cNvSpPr>
          <p:nvPr>
            <p:ph sz="half" idx="1"/>
          </p:nvPr>
        </p:nvSpPr>
        <p:spPr>
          <a:xfrm>
            <a:off x="737880" y="1420420"/>
            <a:ext cx="6372367" cy="4734318"/>
          </a:xfrm>
        </p:spPr>
        <p:txBody>
          <a:bodyPr>
            <a:normAutofit fontScale="85000" lnSpcReduction="10000"/>
          </a:bodyPr>
          <a:lstStyle/>
          <a:p>
            <a:pPr lvl="1"/>
            <a:r>
              <a:rPr lang="en-US" dirty="0"/>
              <a:t>How does it work?</a:t>
            </a:r>
          </a:p>
          <a:p>
            <a:pPr lvl="2"/>
            <a:r>
              <a:rPr lang="en-US" dirty="0"/>
              <a:t>consists of 24 orbiting satellites</a:t>
            </a:r>
          </a:p>
          <a:p>
            <a:pPr lvl="2"/>
            <a:r>
              <a:rPr lang="en-US" dirty="0"/>
              <a:t>at anytime at least ‘4’ satellites are ‘visible’</a:t>
            </a:r>
          </a:p>
          <a:p>
            <a:pPr lvl="2"/>
            <a:r>
              <a:rPr lang="en-US" dirty="0"/>
              <a:t>signals from the satellites are picked up by a GPS receiver which calculates the receiver’s geographic location through triangulation</a:t>
            </a:r>
          </a:p>
          <a:p>
            <a:pPr lvl="2"/>
            <a:r>
              <a:rPr lang="en-US" dirty="0"/>
              <a:t>requires at least 4 satellites to effectively identify location (latitude, longitude, altitude)</a:t>
            </a:r>
          </a:p>
          <a:p>
            <a:pPr lvl="2"/>
            <a:r>
              <a:rPr lang="en-US" dirty="0"/>
              <a:t>potential errors affecting accuracy</a:t>
            </a:r>
          </a:p>
          <a:p>
            <a:pPr lvl="3"/>
            <a:r>
              <a:rPr lang="en-US" dirty="0"/>
              <a:t>timing</a:t>
            </a:r>
          </a:p>
          <a:p>
            <a:pPr lvl="3"/>
            <a:r>
              <a:rPr lang="en-US" dirty="0"/>
              <a:t>receiver</a:t>
            </a:r>
          </a:p>
          <a:p>
            <a:pPr lvl="3"/>
            <a:r>
              <a:rPr lang="en-US" dirty="0"/>
              <a:t>atmospheric</a:t>
            </a:r>
          </a:p>
          <a:p>
            <a:pPr lvl="3"/>
            <a:r>
              <a:rPr lang="en-US" dirty="0"/>
              <a:t>orbital</a:t>
            </a:r>
          </a:p>
          <a:p>
            <a:pPr lvl="3"/>
            <a:r>
              <a:rPr lang="en-US" dirty="0"/>
              <a:t>surroundings / multipath (ex. metal objects)</a:t>
            </a:r>
          </a:p>
        </p:txBody>
      </p:sp>
      <p:pic>
        <p:nvPicPr>
          <p:cNvPr id="5" name="Picture 4"/>
          <p:cNvPicPr>
            <a:picLocks noChangeAspect="1"/>
          </p:cNvPicPr>
          <p:nvPr/>
        </p:nvPicPr>
        <p:blipFill>
          <a:blip r:embed="rId3"/>
          <a:stretch>
            <a:fillRect/>
          </a:stretch>
        </p:blipFill>
        <p:spPr>
          <a:xfrm>
            <a:off x="8395194" y="2889846"/>
            <a:ext cx="2404786" cy="1795465"/>
          </a:xfrm>
          <a:prstGeom prst="rect">
            <a:avLst/>
          </a:prstGeom>
        </p:spPr>
      </p:pic>
    </p:spTree>
    <p:extLst>
      <p:ext uri="{BB962C8B-B14F-4D97-AF65-F5344CB8AC3E}">
        <p14:creationId xmlns:p14="http://schemas.microsoft.com/office/powerpoint/2010/main" val="321737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C8CD24-FAC5-447B-87F9-9404B3C01373}"/>
              </a:ext>
            </a:extLst>
          </p:cNvPr>
          <p:cNvSpPr>
            <a:spLocks noGrp="1"/>
          </p:cNvSpPr>
          <p:nvPr>
            <p:ph type="title"/>
          </p:nvPr>
        </p:nvSpPr>
        <p:spPr/>
        <p:txBody>
          <a:bodyPr/>
          <a:lstStyle/>
          <a:p>
            <a:r>
              <a:rPr lang="en-US" dirty="0"/>
              <a:t>Geographic Information Systems (GIS)</a:t>
            </a:r>
            <a:endParaRPr lang="en-US" dirty="0"/>
          </a:p>
        </p:txBody>
      </p:sp>
      <p:sp>
        <p:nvSpPr>
          <p:cNvPr id="3" name="Content Placeholder 2">
            <a:extLst>
              <a:ext uri="{FF2B5EF4-FFF2-40B4-BE49-F238E27FC236}">
                <a16:creationId xmlns="" xmlns:a16="http://schemas.microsoft.com/office/drawing/2014/main" id="{0E33FD41-2A54-4685-A266-87F75A6EE9A5}"/>
              </a:ext>
            </a:extLst>
          </p:cNvPr>
          <p:cNvSpPr>
            <a:spLocks noGrp="1"/>
          </p:cNvSpPr>
          <p:nvPr>
            <p:ph sz="half" idx="1"/>
          </p:nvPr>
        </p:nvSpPr>
        <p:spPr>
          <a:xfrm>
            <a:off x="737880" y="1420420"/>
            <a:ext cx="6372367" cy="4734318"/>
          </a:xfrm>
        </p:spPr>
        <p:txBody>
          <a:bodyPr>
            <a:normAutofit/>
          </a:bodyPr>
          <a:lstStyle/>
          <a:p>
            <a:pPr lvl="1"/>
            <a:r>
              <a:rPr lang="en-US" dirty="0"/>
              <a:t>What is it?</a:t>
            </a:r>
          </a:p>
          <a:p>
            <a:pPr lvl="2"/>
            <a:r>
              <a:rPr lang="en-US" dirty="0"/>
              <a:t>A system used to store, analyze, and graphically display tabular data that is able to be represented spatially</a:t>
            </a:r>
          </a:p>
          <a:p>
            <a:pPr lvl="2"/>
            <a:r>
              <a:rPr lang="en-US" dirty="0"/>
              <a:t>GIS Components:</a:t>
            </a:r>
          </a:p>
          <a:p>
            <a:pPr lvl="3"/>
            <a:r>
              <a:rPr lang="en-US" dirty="0"/>
              <a:t>Hardware: Computer, GPS receivers, </a:t>
            </a:r>
            <a:r>
              <a:rPr lang="en-US" dirty="0" err="1"/>
              <a:t>etc</a:t>
            </a:r>
            <a:r>
              <a:rPr lang="en-US" dirty="0"/>
              <a:t>…</a:t>
            </a:r>
          </a:p>
          <a:p>
            <a:pPr lvl="3"/>
            <a:r>
              <a:rPr lang="en-US" dirty="0"/>
              <a:t>GIS software</a:t>
            </a:r>
          </a:p>
          <a:p>
            <a:pPr lvl="3"/>
            <a:r>
              <a:rPr lang="en-US" dirty="0"/>
              <a:t>Data</a:t>
            </a:r>
          </a:p>
          <a:p>
            <a:pPr lvl="3"/>
            <a:r>
              <a:rPr lang="en-US" dirty="0"/>
              <a:t>GIS Analyst (person to analyze/interpret the data)</a:t>
            </a:r>
          </a:p>
          <a:p>
            <a:pPr lvl="3"/>
            <a:r>
              <a:rPr lang="en-US" dirty="0"/>
              <a:t>Workflow, Output (map, computation, etc..)</a:t>
            </a:r>
          </a:p>
        </p:txBody>
      </p:sp>
      <p:pic>
        <p:nvPicPr>
          <p:cNvPr id="6" name="Picture 5"/>
          <p:cNvPicPr>
            <a:picLocks noChangeAspect="1"/>
          </p:cNvPicPr>
          <p:nvPr/>
        </p:nvPicPr>
        <p:blipFill>
          <a:blip r:embed="rId3"/>
          <a:stretch>
            <a:fillRect/>
          </a:stretch>
        </p:blipFill>
        <p:spPr>
          <a:xfrm>
            <a:off x="9106721" y="3022987"/>
            <a:ext cx="1693259" cy="1529184"/>
          </a:xfrm>
          <a:prstGeom prst="rect">
            <a:avLst/>
          </a:prstGeom>
        </p:spPr>
      </p:pic>
    </p:spTree>
    <p:extLst>
      <p:ext uri="{BB962C8B-B14F-4D97-AF65-F5344CB8AC3E}">
        <p14:creationId xmlns:p14="http://schemas.microsoft.com/office/powerpoint/2010/main" val="1812319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C8CD24-FAC5-447B-87F9-9404B3C01373}"/>
              </a:ext>
            </a:extLst>
          </p:cNvPr>
          <p:cNvSpPr>
            <a:spLocks noGrp="1"/>
          </p:cNvSpPr>
          <p:nvPr>
            <p:ph type="title"/>
          </p:nvPr>
        </p:nvSpPr>
        <p:spPr/>
        <p:txBody>
          <a:bodyPr/>
          <a:lstStyle/>
          <a:p>
            <a:r>
              <a:rPr lang="en-US" dirty="0"/>
              <a:t>Geographic Information Systems (GIS)</a:t>
            </a:r>
            <a:endParaRPr lang="en-US" dirty="0"/>
          </a:p>
        </p:txBody>
      </p:sp>
      <p:sp>
        <p:nvSpPr>
          <p:cNvPr id="3" name="Content Placeholder 2">
            <a:extLst>
              <a:ext uri="{FF2B5EF4-FFF2-40B4-BE49-F238E27FC236}">
                <a16:creationId xmlns="" xmlns:a16="http://schemas.microsoft.com/office/drawing/2014/main" id="{0E33FD41-2A54-4685-A266-87F75A6EE9A5}"/>
              </a:ext>
            </a:extLst>
          </p:cNvPr>
          <p:cNvSpPr>
            <a:spLocks noGrp="1"/>
          </p:cNvSpPr>
          <p:nvPr>
            <p:ph sz="half" idx="1"/>
          </p:nvPr>
        </p:nvSpPr>
        <p:spPr>
          <a:xfrm>
            <a:off x="737880" y="1420420"/>
            <a:ext cx="6372367" cy="4734318"/>
          </a:xfrm>
        </p:spPr>
        <p:txBody>
          <a:bodyPr>
            <a:normAutofit lnSpcReduction="10000"/>
          </a:bodyPr>
          <a:lstStyle/>
          <a:p>
            <a:pPr lvl="1"/>
            <a:r>
              <a:rPr lang="en-US" dirty="0"/>
              <a:t>Data Analysis</a:t>
            </a:r>
          </a:p>
          <a:p>
            <a:pPr lvl="2"/>
            <a:r>
              <a:rPr lang="en-US" dirty="0"/>
              <a:t>Can arrange layers of spatial data to identify and interpret spatial relationships</a:t>
            </a:r>
          </a:p>
          <a:p>
            <a:pPr lvl="2"/>
            <a:r>
              <a:rPr lang="en-US" dirty="0"/>
              <a:t>Layer represents a geographic feature </a:t>
            </a:r>
          </a:p>
          <a:p>
            <a:pPr lvl="1"/>
            <a:r>
              <a:rPr lang="en-US" dirty="0"/>
              <a:t>Relevance to transportation</a:t>
            </a:r>
          </a:p>
          <a:p>
            <a:pPr lvl="2"/>
            <a:r>
              <a:rPr lang="en-US" dirty="0"/>
              <a:t>Track assets</a:t>
            </a:r>
          </a:p>
          <a:p>
            <a:pPr lvl="2"/>
            <a:r>
              <a:rPr lang="en-US" dirty="0"/>
              <a:t>Cost-effective routing</a:t>
            </a:r>
          </a:p>
          <a:p>
            <a:pPr lvl="2"/>
            <a:r>
              <a:rPr lang="en-US" dirty="0"/>
              <a:t>Emission reduction</a:t>
            </a:r>
          </a:p>
          <a:p>
            <a:pPr lvl="2"/>
            <a:r>
              <a:rPr lang="en-US" dirty="0"/>
              <a:t>Infrastructure management</a:t>
            </a:r>
          </a:p>
          <a:p>
            <a:pPr lvl="2"/>
            <a:r>
              <a:rPr lang="en-US" dirty="0"/>
              <a:t>Public transit safety</a:t>
            </a:r>
          </a:p>
          <a:p>
            <a:pPr lvl="2"/>
            <a:r>
              <a:rPr lang="en-US" dirty="0"/>
              <a:t>Regulating airspace</a:t>
            </a:r>
          </a:p>
        </p:txBody>
      </p:sp>
      <p:pic>
        <p:nvPicPr>
          <p:cNvPr id="5" name="Picture 4"/>
          <p:cNvPicPr>
            <a:picLocks noChangeAspect="1"/>
          </p:cNvPicPr>
          <p:nvPr/>
        </p:nvPicPr>
        <p:blipFill>
          <a:blip r:embed="rId3"/>
          <a:stretch>
            <a:fillRect/>
          </a:stretch>
        </p:blipFill>
        <p:spPr>
          <a:xfrm>
            <a:off x="8355684" y="2249448"/>
            <a:ext cx="2444296" cy="3076261"/>
          </a:xfrm>
          <a:prstGeom prst="rect">
            <a:avLst/>
          </a:prstGeom>
        </p:spPr>
      </p:pic>
    </p:spTree>
    <p:extLst>
      <p:ext uri="{BB962C8B-B14F-4D97-AF65-F5344CB8AC3E}">
        <p14:creationId xmlns:p14="http://schemas.microsoft.com/office/powerpoint/2010/main" val="1307032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 xmlns:a16="http://schemas.microsoft.com/office/drawing/2014/main" id="{0E33FD41-2A54-4685-A266-87F75A6EE9A5}"/>
              </a:ext>
            </a:extLst>
          </p:cNvPr>
          <p:cNvSpPr>
            <a:spLocks noGrp="1"/>
          </p:cNvSpPr>
          <p:nvPr>
            <p:ph sz="half" idx="1"/>
          </p:nvPr>
        </p:nvSpPr>
        <p:spPr/>
        <p:txBody>
          <a:bodyPr>
            <a:normAutofit/>
          </a:bodyPr>
          <a:lstStyle/>
          <a:p>
            <a:pPr lvl="1"/>
            <a:r>
              <a:rPr lang="en-US" sz="1400" dirty="0" smtClean="0"/>
              <a:t>Images:</a:t>
            </a:r>
          </a:p>
          <a:p>
            <a:pPr lvl="2"/>
            <a:r>
              <a:rPr lang="en-US" sz="1400" dirty="0">
                <a:hlinkClick r:id="rId3"/>
              </a:rPr>
              <a:t>http://www8.garmin.com/aboutGPS</a:t>
            </a:r>
            <a:r>
              <a:rPr lang="en-US" sz="1400" dirty="0" smtClean="0">
                <a:hlinkClick r:id="rId3"/>
              </a:rPr>
              <a:t>/</a:t>
            </a:r>
            <a:endParaRPr lang="en-US" sz="1400" dirty="0" smtClean="0"/>
          </a:p>
          <a:p>
            <a:pPr lvl="2"/>
            <a:r>
              <a:rPr lang="en-US" sz="1400" dirty="0">
                <a:hlinkClick r:id="rId4"/>
              </a:rPr>
              <a:t>http://www.howtechnologywork.com/how-does-a-gps-work</a:t>
            </a:r>
            <a:r>
              <a:rPr lang="en-US" sz="1400" dirty="0" smtClean="0">
                <a:hlinkClick r:id="rId4"/>
              </a:rPr>
              <a:t>/</a:t>
            </a:r>
            <a:endParaRPr lang="en-US" sz="1400" dirty="0" smtClean="0"/>
          </a:p>
          <a:p>
            <a:pPr lvl="2"/>
            <a:r>
              <a:rPr lang="en-US" sz="1400" dirty="0" smtClean="0">
                <a:solidFill>
                  <a:srgbClr val="A6A6A6"/>
                </a:solidFill>
                <a:hlinkClick r:id="rId5"/>
              </a:rPr>
              <a:t>www.spatial-ed.com/training/25-gis-basics/345-gis-components.html</a:t>
            </a:r>
            <a:endParaRPr lang="en-US" sz="1400" dirty="0" smtClean="0">
              <a:solidFill>
                <a:srgbClr val="A6A6A6"/>
              </a:solidFill>
            </a:endParaRPr>
          </a:p>
          <a:p>
            <a:pPr lvl="2"/>
            <a:endParaRPr lang="en-US" sz="1400" dirty="0" smtClean="0"/>
          </a:p>
          <a:p>
            <a:pPr lvl="2"/>
            <a:endParaRPr lang="en-US" sz="1400" dirty="0"/>
          </a:p>
          <a:p>
            <a:pPr lvl="2"/>
            <a:endParaRPr lang="en-US" sz="1400" dirty="0" smtClean="0"/>
          </a:p>
          <a:p>
            <a:pPr lvl="2"/>
            <a:endParaRPr lang="en-US" sz="1400" dirty="0" smtClean="0"/>
          </a:p>
        </p:txBody>
      </p:sp>
    </p:spTree>
    <p:extLst>
      <p:ext uri="{BB962C8B-B14F-4D97-AF65-F5344CB8AC3E}">
        <p14:creationId xmlns:p14="http://schemas.microsoft.com/office/powerpoint/2010/main" val="423642348"/>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371B5C7F-2497-4FAB-9E2E-E6A7EB669C3E}">
  <ds:schemaRefs>
    <ds:schemaRef ds:uri="http://purl.org/dc/terms/"/>
    <ds:schemaRef ds:uri="http://schemas.microsoft.com/office/2006/documentManagement/types"/>
    <ds:schemaRef ds:uri="56ea17bb-c96d-4826-b465-01eec0dd23dd"/>
    <ds:schemaRef ds:uri="http://schemas.microsoft.com/office/infopath/2007/PartnerControls"/>
    <ds:schemaRef ds:uri="05d88611-e516-4d1a-b12e-39107e78b3d0"/>
    <ds:schemaRef ds:uri="http://schemas.microsoft.com/office/2006/metadata/properties"/>
    <ds:schemaRef ds:uri="http://purl.org/dc/dcmitype/"/>
    <ds:schemaRef ds:uri="http://schemas.openxmlformats.org/package/2006/metadata/core-properties"/>
    <ds:schemaRef ds:uri="http://schemas.microsoft.com/sharepoint/v3"/>
    <ds:schemaRef ds:uri="http://www.w3.org/XML/1998/namespace"/>
    <ds:schemaRef ds:uri="http://purl.org/dc/elements/1.1/"/>
  </ds:schemaRefs>
</ds:datastoreItem>
</file>

<file path=customXml/itemProps3.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344</TotalTime>
  <Words>300</Words>
  <Application>Microsoft Macintosh PowerPoint</Application>
  <PresentationFormat>Widescreen</PresentationFormat>
  <Paragraphs>56</Paragraphs>
  <Slides>9</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.AppleSystemUIFont</vt:lpstr>
      <vt:lpstr>Calibri</vt:lpstr>
      <vt:lpstr>Open Sans</vt:lpstr>
      <vt:lpstr>Open Sans SemiBold</vt:lpstr>
      <vt:lpstr>Arial</vt:lpstr>
      <vt:lpstr>2_Office Theme</vt:lpstr>
      <vt:lpstr>3_Office Theme</vt:lpstr>
      <vt:lpstr>PowerPoint Presentation</vt:lpstr>
      <vt:lpstr>PowerPoint Presentation</vt:lpstr>
      <vt:lpstr>Self-Driving Vehicles</vt:lpstr>
      <vt:lpstr>Self-Driving Vehicles</vt:lpstr>
      <vt:lpstr>Global Positioning System (GPS)</vt:lpstr>
      <vt:lpstr>Global Positioning System (GPS)</vt:lpstr>
      <vt:lpstr>Geographic Information Systems (GIS)</vt:lpstr>
      <vt:lpstr>Geographic Information Systems (GIS)</vt:lpstr>
      <vt:lpstr>References and Resources</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Ankitha Rai</cp:lastModifiedBy>
  <cp:revision>30</cp:revision>
  <cp:lastPrinted>2017-07-07T16:17:37Z</cp:lastPrinted>
  <dcterms:created xsi:type="dcterms:W3CDTF">2017-07-11T23:58:30Z</dcterms:created>
  <dcterms:modified xsi:type="dcterms:W3CDTF">2017-12-07T22:32:52Z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