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27"/>
  </p:notesMasterIdLst>
  <p:handoutMasterIdLst>
    <p:handoutMasterId r:id="rId28"/>
  </p:handoutMasterIdLst>
  <p:sldIdLst>
    <p:sldId id="322"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25" autoAdjust="0"/>
    <p:restoredTop sz="80851" autoAdjust="0"/>
  </p:normalViewPr>
  <p:slideViewPr>
    <p:cSldViewPr snapToGrid="0">
      <p:cViewPr varScale="1">
        <p:scale>
          <a:sx n="69" d="100"/>
          <a:sy n="69" d="100"/>
        </p:scale>
        <p:origin x="1253" y="77"/>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notesViewPr>
    <p:cSldViewPr snapToGrid="0">
      <p:cViewPr varScale="1">
        <p:scale>
          <a:sx n="64" d="100"/>
          <a:sy n="64" d="100"/>
        </p:scale>
        <p:origin x="2395"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handoutMaster" Target="handoutMasters/handout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8" Type="http://schemas.openxmlformats.org/officeDocument/2006/relationships/slide" Target="slides/slide3.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8E3336-3996-4F53-B1B8-7BE7E5AB5A7E}" type="doc">
      <dgm:prSet loTypeId="urn:microsoft.com/office/officeart/2005/8/layout/bProcess3" loCatId="process" qsTypeId="urn:microsoft.com/office/officeart/2005/8/quickstyle/simple1" qsCatId="simple" csTypeId="urn:microsoft.com/office/officeart/2005/8/colors/colorful1" csCatId="colorful"/>
      <dgm:spPr/>
      <dgm:t>
        <a:bodyPr/>
        <a:lstStyle/>
        <a:p>
          <a:endParaRPr lang="en-US"/>
        </a:p>
      </dgm:t>
    </dgm:pt>
    <dgm:pt modelId="{BEED8B2C-F022-460E-84BA-9CC0522DC652}">
      <dgm:prSet/>
      <dgm:spPr/>
      <dgm:t>
        <a:bodyPr/>
        <a:lstStyle/>
        <a:p>
          <a:pPr rtl="0"/>
          <a:r>
            <a:rPr lang="en-US" dirty="0"/>
            <a:t>Be on time</a:t>
          </a:r>
        </a:p>
      </dgm:t>
    </dgm:pt>
    <dgm:pt modelId="{E17868A0-8AC9-43C6-A7B1-2DCE7F3B9657}" type="parTrans" cxnId="{121FB922-C4C8-4337-900B-637FD76A97E7}">
      <dgm:prSet/>
      <dgm:spPr/>
      <dgm:t>
        <a:bodyPr/>
        <a:lstStyle/>
        <a:p>
          <a:endParaRPr lang="en-US"/>
        </a:p>
      </dgm:t>
    </dgm:pt>
    <dgm:pt modelId="{33478769-96D9-46B3-9F09-5B31AFFE806B}" type="sibTrans" cxnId="{121FB922-C4C8-4337-900B-637FD76A97E7}">
      <dgm:prSet/>
      <dgm:spPr/>
      <dgm:t>
        <a:bodyPr/>
        <a:lstStyle/>
        <a:p>
          <a:endParaRPr lang="en-US"/>
        </a:p>
      </dgm:t>
    </dgm:pt>
    <dgm:pt modelId="{252A8E0B-13A5-4E2A-82A7-F2C0AFCBD3E1}">
      <dgm:prSet/>
      <dgm:spPr/>
      <dgm:t>
        <a:bodyPr/>
        <a:lstStyle/>
        <a:p>
          <a:pPr rtl="0"/>
          <a:r>
            <a:rPr lang="en-US" dirty="0"/>
            <a:t>Be at work every day</a:t>
          </a:r>
        </a:p>
      </dgm:t>
    </dgm:pt>
    <dgm:pt modelId="{11D0C572-CE05-4119-AA3E-F1ED4CF6ADD8}" type="parTrans" cxnId="{63EDBB64-1A3F-4E27-AC09-88750AA787EF}">
      <dgm:prSet/>
      <dgm:spPr/>
      <dgm:t>
        <a:bodyPr/>
        <a:lstStyle/>
        <a:p>
          <a:endParaRPr lang="en-US"/>
        </a:p>
      </dgm:t>
    </dgm:pt>
    <dgm:pt modelId="{C5147C9C-92DB-41F8-A4FB-6A239E00F44B}" type="sibTrans" cxnId="{63EDBB64-1A3F-4E27-AC09-88750AA787EF}">
      <dgm:prSet/>
      <dgm:spPr/>
      <dgm:t>
        <a:bodyPr/>
        <a:lstStyle/>
        <a:p>
          <a:endParaRPr lang="en-US"/>
        </a:p>
      </dgm:t>
    </dgm:pt>
    <dgm:pt modelId="{A94C412E-3939-4F81-9206-498FC2F9413A}">
      <dgm:prSet/>
      <dgm:spPr/>
      <dgm:t>
        <a:bodyPr/>
        <a:lstStyle/>
        <a:p>
          <a:pPr rtl="0"/>
          <a:r>
            <a:rPr lang="en-US" dirty="0"/>
            <a:t>Call your supervisor immediately if you become ill and must miss work</a:t>
          </a:r>
        </a:p>
      </dgm:t>
    </dgm:pt>
    <dgm:pt modelId="{ACA344BE-FFD8-4B9F-B4D4-8D3A525E56F2}" type="parTrans" cxnId="{389E9C90-32DF-4556-86CD-360E7FDB109A}">
      <dgm:prSet/>
      <dgm:spPr/>
      <dgm:t>
        <a:bodyPr/>
        <a:lstStyle/>
        <a:p>
          <a:endParaRPr lang="en-US"/>
        </a:p>
      </dgm:t>
    </dgm:pt>
    <dgm:pt modelId="{5273953B-0811-4D6F-9EB3-142584769E42}" type="sibTrans" cxnId="{389E9C90-32DF-4556-86CD-360E7FDB109A}">
      <dgm:prSet/>
      <dgm:spPr/>
      <dgm:t>
        <a:bodyPr/>
        <a:lstStyle/>
        <a:p>
          <a:endParaRPr lang="en-US"/>
        </a:p>
      </dgm:t>
    </dgm:pt>
    <dgm:pt modelId="{ABE69A03-5451-4125-BFF5-4348BE6B2A4C}">
      <dgm:prSet/>
      <dgm:spPr/>
      <dgm:t>
        <a:bodyPr/>
        <a:lstStyle/>
        <a:p>
          <a:pPr rtl="0"/>
          <a:r>
            <a:rPr lang="en-US" dirty="0"/>
            <a:t>Complete all work in a timely fashion</a:t>
          </a:r>
        </a:p>
      </dgm:t>
    </dgm:pt>
    <dgm:pt modelId="{F09F3918-A43A-4071-B777-C8EBCA1049E6}" type="parTrans" cxnId="{E475FD37-02F0-4DC6-94F5-55542BA7C0DC}">
      <dgm:prSet/>
      <dgm:spPr/>
      <dgm:t>
        <a:bodyPr/>
        <a:lstStyle/>
        <a:p>
          <a:endParaRPr lang="en-US"/>
        </a:p>
      </dgm:t>
    </dgm:pt>
    <dgm:pt modelId="{9A9A2094-8A25-465B-80C2-6AC88CC93707}" type="sibTrans" cxnId="{E475FD37-02F0-4DC6-94F5-55542BA7C0DC}">
      <dgm:prSet/>
      <dgm:spPr/>
      <dgm:t>
        <a:bodyPr/>
        <a:lstStyle/>
        <a:p>
          <a:endParaRPr lang="en-US"/>
        </a:p>
      </dgm:t>
    </dgm:pt>
    <dgm:pt modelId="{C0FC83E9-6CD4-4678-93B9-AF23DC40C746}">
      <dgm:prSet/>
      <dgm:spPr/>
      <dgm:t>
        <a:bodyPr/>
        <a:lstStyle/>
        <a:p>
          <a:pPr rtl="0"/>
          <a:r>
            <a:rPr lang="en-US" dirty="0"/>
            <a:t>Keep your work area neat and organized</a:t>
          </a:r>
        </a:p>
      </dgm:t>
    </dgm:pt>
    <dgm:pt modelId="{A29E5CE6-C86D-4B0B-8CFC-1500EB2BAF09}" type="parTrans" cxnId="{E8D1EEA0-CE66-4103-8A89-B8A67AA71F0D}">
      <dgm:prSet/>
      <dgm:spPr/>
      <dgm:t>
        <a:bodyPr/>
        <a:lstStyle/>
        <a:p>
          <a:endParaRPr lang="en-US"/>
        </a:p>
      </dgm:t>
    </dgm:pt>
    <dgm:pt modelId="{4F3DB631-C636-4D16-86EC-F77692958D86}" type="sibTrans" cxnId="{E8D1EEA0-CE66-4103-8A89-B8A67AA71F0D}">
      <dgm:prSet/>
      <dgm:spPr/>
      <dgm:t>
        <a:bodyPr/>
        <a:lstStyle/>
        <a:p>
          <a:endParaRPr lang="en-US"/>
        </a:p>
      </dgm:t>
    </dgm:pt>
    <dgm:pt modelId="{A08A59FC-A5A2-467A-A9E9-12233C8DA203}">
      <dgm:prSet/>
      <dgm:spPr/>
      <dgm:t>
        <a:bodyPr/>
        <a:lstStyle/>
        <a:p>
          <a:pPr rtl="0"/>
          <a:r>
            <a:rPr lang="en-US" dirty="0"/>
            <a:t>Be accurate</a:t>
          </a:r>
        </a:p>
      </dgm:t>
    </dgm:pt>
    <dgm:pt modelId="{AC5173BD-F1E2-46BF-8685-30113147B89A}" type="parTrans" cxnId="{603F49AE-CB6F-4578-9898-A60509097E79}">
      <dgm:prSet/>
      <dgm:spPr/>
      <dgm:t>
        <a:bodyPr/>
        <a:lstStyle/>
        <a:p>
          <a:endParaRPr lang="en-US"/>
        </a:p>
      </dgm:t>
    </dgm:pt>
    <dgm:pt modelId="{3177DDC5-C1F2-45C6-80D3-28022B890499}" type="sibTrans" cxnId="{603F49AE-CB6F-4578-9898-A60509097E79}">
      <dgm:prSet/>
      <dgm:spPr/>
      <dgm:t>
        <a:bodyPr/>
        <a:lstStyle/>
        <a:p>
          <a:endParaRPr lang="en-US"/>
        </a:p>
      </dgm:t>
    </dgm:pt>
    <dgm:pt modelId="{B1481C5A-EC9C-4BF0-A0DE-D260E7D3092F}">
      <dgm:prSet/>
      <dgm:spPr/>
      <dgm:t>
        <a:bodyPr/>
        <a:lstStyle/>
        <a:p>
          <a:pPr rtl="0"/>
          <a:r>
            <a:rPr lang="en-US" dirty="0"/>
            <a:t>Report mistakes or problems to your supervisor immediately</a:t>
          </a:r>
        </a:p>
      </dgm:t>
    </dgm:pt>
    <dgm:pt modelId="{D92E20EB-0C92-40E0-8E1A-1FA140EAFB48}" type="parTrans" cxnId="{B2AE127A-A7FC-42FF-BEF6-54B0922BAB7D}">
      <dgm:prSet/>
      <dgm:spPr/>
      <dgm:t>
        <a:bodyPr/>
        <a:lstStyle/>
        <a:p>
          <a:endParaRPr lang="en-US"/>
        </a:p>
      </dgm:t>
    </dgm:pt>
    <dgm:pt modelId="{2AF475B9-3889-4D54-BA72-7AC24163276D}" type="sibTrans" cxnId="{B2AE127A-A7FC-42FF-BEF6-54B0922BAB7D}">
      <dgm:prSet/>
      <dgm:spPr/>
      <dgm:t>
        <a:bodyPr/>
        <a:lstStyle/>
        <a:p>
          <a:endParaRPr lang="en-US"/>
        </a:p>
      </dgm:t>
    </dgm:pt>
    <dgm:pt modelId="{1591F05D-4C6A-4FC7-BB6E-12BA53CE9192}">
      <dgm:prSet/>
      <dgm:spPr/>
      <dgm:t>
        <a:bodyPr/>
        <a:lstStyle/>
        <a:p>
          <a:pPr rtl="0"/>
          <a:r>
            <a:rPr lang="en-US" dirty="0"/>
            <a:t>Do not make personal calls from work</a:t>
          </a:r>
        </a:p>
      </dgm:t>
    </dgm:pt>
    <dgm:pt modelId="{279012AD-3AF5-4404-8B14-B2C486837270}" type="parTrans" cxnId="{30C14E56-1F0D-4E31-AA4F-D1DFC7A74F18}">
      <dgm:prSet/>
      <dgm:spPr/>
      <dgm:t>
        <a:bodyPr/>
        <a:lstStyle/>
        <a:p>
          <a:endParaRPr lang="en-US"/>
        </a:p>
      </dgm:t>
    </dgm:pt>
    <dgm:pt modelId="{55CEC116-7E5A-4D0E-B98D-2BD051C7A37A}" type="sibTrans" cxnId="{30C14E56-1F0D-4E31-AA4F-D1DFC7A74F18}">
      <dgm:prSet/>
      <dgm:spPr/>
      <dgm:t>
        <a:bodyPr/>
        <a:lstStyle/>
        <a:p>
          <a:endParaRPr lang="en-US"/>
        </a:p>
      </dgm:t>
    </dgm:pt>
    <dgm:pt modelId="{6EE0DF46-50B1-4943-BECB-4DF37ADD1019}" type="pres">
      <dgm:prSet presAssocID="{928E3336-3996-4F53-B1B8-7BE7E5AB5A7E}" presName="Name0" presStyleCnt="0">
        <dgm:presLayoutVars>
          <dgm:dir/>
          <dgm:resizeHandles val="exact"/>
        </dgm:presLayoutVars>
      </dgm:prSet>
      <dgm:spPr/>
    </dgm:pt>
    <dgm:pt modelId="{495F60DD-5163-4F3E-9B2E-3B490083A48B}" type="pres">
      <dgm:prSet presAssocID="{BEED8B2C-F022-460E-84BA-9CC0522DC652}" presName="node" presStyleLbl="node1" presStyleIdx="0" presStyleCnt="8">
        <dgm:presLayoutVars>
          <dgm:bulletEnabled val="1"/>
        </dgm:presLayoutVars>
      </dgm:prSet>
      <dgm:spPr/>
    </dgm:pt>
    <dgm:pt modelId="{106836C0-DD67-420F-A0E1-B7C18B5E0192}" type="pres">
      <dgm:prSet presAssocID="{33478769-96D9-46B3-9F09-5B31AFFE806B}" presName="sibTrans" presStyleLbl="sibTrans1D1" presStyleIdx="0" presStyleCnt="7"/>
      <dgm:spPr/>
    </dgm:pt>
    <dgm:pt modelId="{C019320E-42CC-4C96-8DB6-3B96745D5D8C}" type="pres">
      <dgm:prSet presAssocID="{33478769-96D9-46B3-9F09-5B31AFFE806B}" presName="connectorText" presStyleLbl="sibTrans1D1" presStyleIdx="0" presStyleCnt="7"/>
      <dgm:spPr/>
    </dgm:pt>
    <dgm:pt modelId="{A8D5E4E9-43DF-44AF-8E08-C57786542117}" type="pres">
      <dgm:prSet presAssocID="{252A8E0B-13A5-4E2A-82A7-F2C0AFCBD3E1}" presName="node" presStyleLbl="node1" presStyleIdx="1" presStyleCnt="8">
        <dgm:presLayoutVars>
          <dgm:bulletEnabled val="1"/>
        </dgm:presLayoutVars>
      </dgm:prSet>
      <dgm:spPr/>
    </dgm:pt>
    <dgm:pt modelId="{3A7526FF-8E47-43A6-BBCE-CC3B540CCC47}" type="pres">
      <dgm:prSet presAssocID="{C5147C9C-92DB-41F8-A4FB-6A239E00F44B}" presName="sibTrans" presStyleLbl="sibTrans1D1" presStyleIdx="1" presStyleCnt="7"/>
      <dgm:spPr/>
    </dgm:pt>
    <dgm:pt modelId="{1EEC347A-3589-49A5-BD4A-A31F45307035}" type="pres">
      <dgm:prSet presAssocID="{C5147C9C-92DB-41F8-A4FB-6A239E00F44B}" presName="connectorText" presStyleLbl="sibTrans1D1" presStyleIdx="1" presStyleCnt="7"/>
      <dgm:spPr/>
    </dgm:pt>
    <dgm:pt modelId="{ACE5BDD7-BC8A-4C38-BFCB-028841953DC8}" type="pres">
      <dgm:prSet presAssocID="{A94C412E-3939-4F81-9206-498FC2F9413A}" presName="node" presStyleLbl="node1" presStyleIdx="2" presStyleCnt="8">
        <dgm:presLayoutVars>
          <dgm:bulletEnabled val="1"/>
        </dgm:presLayoutVars>
      </dgm:prSet>
      <dgm:spPr/>
    </dgm:pt>
    <dgm:pt modelId="{FC6D5501-CF46-43F6-9C43-B5D986145533}" type="pres">
      <dgm:prSet presAssocID="{5273953B-0811-4D6F-9EB3-142584769E42}" presName="sibTrans" presStyleLbl="sibTrans1D1" presStyleIdx="2" presStyleCnt="7"/>
      <dgm:spPr/>
    </dgm:pt>
    <dgm:pt modelId="{46542210-BFD6-4250-8E5C-05C496F240E0}" type="pres">
      <dgm:prSet presAssocID="{5273953B-0811-4D6F-9EB3-142584769E42}" presName="connectorText" presStyleLbl="sibTrans1D1" presStyleIdx="2" presStyleCnt="7"/>
      <dgm:spPr/>
    </dgm:pt>
    <dgm:pt modelId="{7545814F-0993-4F55-9A76-EE2770B00236}" type="pres">
      <dgm:prSet presAssocID="{ABE69A03-5451-4125-BFF5-4348BE6B2A4C}" presName="node" presStyleLbl="node1" presStyleIdx="3" presStyleCnt="8">
        <dgm:presLayoutVars>
          <dgm:bulletEnabled val="1"/>
        </dgm:presLayoutVars>
      </dgm:prSet>
      <dgm:spPr/>
    </dgm:pt>
    <dgm:pt modelId="{68424F5E-3300-4E46-93E5-AC7860D3AEC2}" type="pres">
      <dgm:prSet presAssocID="{9A9A2094-8A25-465B-80C2-6AC88CC93707}" presName="sibTrans" presStyleLbl="sibTrans1D1" presStyleIdx="3" presStyleCnt="7"/>
      <dgm:spPr/>
    </dgm:pt>
    <dgm:pt modelId="{B71685CB-88ED-487D-934B-D0285F701360}" type="pres">
      <dgm:prSet presAssocID="{9A9A2094-8A25-465B-80C2-6AC88CC93707}" presName="connectorText" presStyleLbl="sibTrans1D1" presStyleIdx="3" presStyleCnt="7"/>
      <dgm:spPr/>
    </dgm:pt>
    <dgm:pt modelId="{D9A00B94-41DF-4DC0-B4FC-8F93D8DFD440}" type="pres">
      <dgm:prSet presAssocID="{C0FC83E9-6CD4-4678-93B9-AF23DC40C746}" presName="node" presStyleLbl="node1" presStyleIdx="4" presStyleCnt="8">
        <dgm:presLayoutVars>
          <dgm:bulletEnabled val="1"/>
        </dgm:presLayoutVars>
      </dgm:prSet>
      <dgm:spPr/>
    </dgm:pt>
    <dgm:pt modelId="{460C40BD-BA30-4C28-BD9E-4B573E9E8EB7}" type="pres">
      <dgm:prSet presAssocID="{4F3DB631-C636-4D16-86EC-F77692958D86}" presName="sibTrans" presStyleLbl="sibTrans1D1" presStyleIdx="4" presStyleCnt="7"/>
      <dgm:spPr/>
    </dgm:pt>
    <dgm:pt modelId="{24BE950F-118F-4095-B4F5-2D631BA63A91}" type="pres">
      <dgm:prSet presAssocID="{4F3DB631-C636-4D16-86EC-F77692958D86}" presName="connectorText" presStyleLbl="sibTrans1D1" presStyleIdx="4" presStyleCnt="7"/>
      <dgm:spPr/>
    </dgm:pt>
    <dgm:pt modelId="{EAD1E265-CD09-47F8-B0AE-E5904C4D63A8}" type="pres">
      <dgm:prSet presAssocID="{A08A59FC-A5A2-467A-A9E9-12233C8DA203}" presName="node" presStyleLbl="node1" presStyleIdx="5" presStyleCnt="8">
        <dgm:presLayoutVars>
          <dgm:bulletEnabled val="1"/>
        </dgm:presLayoutVars>
      </dgm:prSet>
      <dgm:spPr/>
    </dgm:pt>
    <dgm:pt modelId="{68D88EBF-7326-4BB7-A6A8-218C8D937FC2}" type="pres">
      <dgm:prSet presAssocID="{3177DDC5-C1F2-45C6-80D3-28022B890499}" presName="sibTrans" presStyleLbl="sibTrans1D1" presStyleIdx="5" presStyleCnt="7"/>
      <dgm:spPr/>
    </dgm:pt>
    <dgm:pt modelId="{6443B1C1-1FF4-48A6-846E-98934F252FD5}" type="pres">
      <dgm:prSet presAssocID="{3177DDC5-C1F2-45C6-80D3-28022B890499}" presName="connectorText" presStyleLbl="sibTrans1D1" presStyleIdx="5" presStyleCnt="7"/>
      <dgm:spPr/>
    </dgm:pt>
    <dgm:pt modelId="{4F2E4D4B-F7A1-4D6B-8FCA-4D0B6920571E}" type="pres">
      <dgm:prSet presAssocID="{B1481C5A-EC9C-4BF0-A0DE-D260E7D3092F}" presName="node" presStyleLbl="node1" presStyleIdx="6" presStyleCnt="8">
        <dgm:presLayoutVars>
          <dgm:bulletEnabled val="1"/>
        </dgm:presLayoutVars>
      </dgm:prSet>
      <dgm:spPr/>
    </dgm:pt>
    <dgm:pt modelId="{EAC28208-0BBD-417E-A296-BF188DCC1447}" type="pres">
      <dgm:prSet presAssocID="{2AF475B9-3889-4D54-BA72-7AC24163276D}" presName="sibTrans" presStyleLbl="sibTrans1D1" presStyleIdx="6" presStyleCnt="7"/>
      <dgm:spPr/>
    </dgm:pt>
    <dgm:pt modelId="{AB63E640-68AE-407F-BF35-156CCFB6F801}" type="pres">
      <dgm:prSet presAssocID="{2AF475B9-3889-4D54-BA72-7AC24163276D}" presName="connectorText" presStyleLbl="sibTrans1D1" presStyleIdx="6" presStyleCnt="7"/>
      <dgm:spPr/>
    </dgm:pt>
    <dgm:pt modelId="{BB7200B2-1D55-434A-A659-E422DF530DAF}" type="pres">
      <dgm:prSet presAssocID="{1591F05D-4C6A-4FC7-BB6E-12BA53CE9192}" presName="node" presStyleLbl="node1" presStyleIdx="7" presStyleCnt="8">
        <dgm:presLayoutVars>
          <dgm:bulletEnabled val="1"/>
        </dgm:presLayoutVars>
      </dgm:prSet>
      <dgm:spPr/>
    </dgm:pt>
  </dgm:ptLst>
  <dgm:cxnLst>
    <dgm:cxn modelId="{910BC600-4D37-425E-8E1D-DD0CA31D04DE}" type="presOf" srcId="{5273953B-0811-4D6F-9EB3-142584769E42}" destId="{FC6D5501-CF46-43F6-9C43-B5D986145533}" srcOrd="0" destOrd="0" presId="urn:microsoft.com/office/officeart/2005/8/layout/bProcess3"/>
    <dgm:cxn modelId="{C0540D02-F936-480F-84A0-942EE97D35A2}" type="presOf" srcId="{2AF475B9-3889-4D54-BA72-7AC24163276D}" destId="{AB63E640-68AE-407F-BF35-156CCFB6F801}" srcOrd="1" destOrd="0" presId="urn:microsoft.com/office/officeart/2005/8/layout/bProcess3"/>
    <dgm:cxn modelId="{4F8A8B11-1B88-4F27-BCF0-5A4979DC1C6A}" type="presOf" srcId="{4F3DB631-C636-4D16-86EC-F77692958D86}" destId="{460C40BD-BA30-4C28-BD9E-4B573E9E8EB7}" srcOrd="0" destOrd="0" presId="urn:microsoft.com/office/officeart/2005/8/layout/bProcess3"/>
    <dgm:cxn modelId="{121FB922-C4C8-4337-900B-637FD76A97E7}" srcId="{928E3336-3996-4F53-B1B8-7BE7E5AB5A7E}" destId="{BEED8B2C-F022-460E-84BA-9CC0522DC652}" srcOrd="0" destOrd="0" parTransId="{E17868A0-8AC9-43C6-A7B1-2DCE7F3B9657}" sibTransId="{33478769-96D9-46B3-9F09-5B31AFFE806B}"/>
    <dgm:cxn modelId="{8A687835-230A-474F-9F4C-A004C5A7B883}" type="presOf" srcId="{A94C412E-3939-4F81-9206-498FC2F9413A}" destId="{ACE5BDD7-BC8A-4C38-BFCB-028841953DC8}" srcOrd="0" destOrd="0" presId="urn:microsoft.com/office/officeart/2005/8/layout/bProcess3"/>
    <dgm:cxn modelId="{E475FD37-02F0-4DC6-94F5-55542BA7C0DC}" srcId="{928E3336-3996-4F53-B1B8-7BE7E5AB5A7E}" destId="{ABE69A03-5451-4125-BFF5-4348BE6B2A4C}" srcOrd="3" destOrd="0" parTransId="{F09F3918-A43A-4071-B777-C8EBCA1049E6}" sibTransId="{9A9A2094-8A25-465B-80C2-6AC88CC93707}"/>
    <dgm:cxn modelId="{05A95541-7206-4A82-919C-5FEFD36FD39C}" type="presOf" srcId="{ABE69A03-5451-4125-BFF5-4348BE6B2A4C}" destId="{7545814F-0993-4F55-9A76-EE2770B00236}" srcOrd="0" destOrd="0" presId="urn:microsoft.com/office/officeart/2005/8/layout/bProcess3"/>
    <dgm:cxn modelId="{9E4A1942-9AA2-42F8-8A59-0C480B6BA804}" type="presOf" srcId="{C5147C9C-92DB-41F8-A4FB-6A239E00F44B}" destId="{1EEC347A-3589-49A5-BD4A-A31F45307035}" srcOrd="1" destOrd="0" presId="urn:microsoft.com/office/officeart/2005/8/layout/bProcess3"/>
    <dgm:cxn modelId="{63EDBB64-1A3F-4E27-AC09-88750AA787EF}" srcId="{928E3336-3996-4F53-B1B8-7BE7E5AB5A7E}" destId="{252A8E0B-13A5-4E2A-82A7-F2C0AFCBD3E1}" srcOrd="1" destOrd="0" parTransId="{11D0C572-CE05-4119-AA3E-F1ED4CF6ADD8}" sibTransId="{C5147C9C-92DB-41F8-A4FB-6A239E00F44B}"/>
    <dgm:cxn modelId="{D5180B6B-780D-4229-9B72-6F6C9161E050}" type="presOf" srcId="{2AF475B9-3889-4D54-BA72-7AC24163276D}" destId="{EAC28208-0BBD-417E-A296-BF188DCC1447}" srcOrd="0" destOrd="0" presId="urn:microsoft.com/office/officeart/2005/8/layout/bProcess3"/>
    <dgm:cxn modelId="{C004854B-C246-4862-A658-BAFDA62F6422}" type="presOf" srcId="{A08A59FC-A5A2-467A-A9E9-12233C8DA203}" destId="{EAD1E265-CD09-47F8-B0AE-E5904C4D63A8}" srcOrd="0" destOrd="0" presId="urn:microsoft.com/office/officeart/2005/8/layout/bProcess3"/>
    <dgm:cxn modelId="{B94E174F-0438-48E0-A0CA-5201DBA76C0F}" type="presOf" srcId="{33478769-96D9-46B3-9F09-5B31AFFE806B}" destId="{C019320E-42CC-4C96-8DB6-3B96745D5D8C}" srcOrd="1" destOrd="0" presId="urn:microsoft.com/office/officeart/2005/8/layout/bProcess3"/>
    <dgm:cxn modelId="{B9DCFE51-47A8-4E49-8B45-5F08A4B324CF}" type="presOf" srcId="{C5147C9C-92DB-41F8-A4FB-6A239E00F44B}" destId="{3A7526FF-8E47-43A6-BBCE-CC3B540CCC47}" srcOrd="0" destOrd="0" presId="urn:microsoft.com/office/officeart/2005/8/layout/bProcess3"/>
    <dgm:cxn modelId="{30C14E56-1F0D-4E31-AA4F-D1DFC7A74F18}" srcId="{928E3336-3996-4F53-B1B8-7BE7E5AB5A7E}" destId="{1591F05D-4C6A-4FC7-BB6E-12BA53CE9192}" srcOrd="7" destOrd="0" parTransId="{279012AD-3AF5-4404-8B14-B2C486837270}" sibTransId="{55CEC116-7E5A-4D0E-B98D-2BD051C7A37A}"/>
    <dgm:cxn modelId="{B2AE127A-A7FC-42FF-BEF6-54B0922BAB7D}" srcId="{928E3336-3996-4F53-B1B8-7BE7E5AB5A7E}" destId="{B1481C5A-EC9C-4BF0-A0DE-D260E7D3092F}" srcOrd="6" destOrd="0" parTransId="{D92E20EB-0C92-40E0-8E1A-1FA140EAFB48}" sibTransId="{2AF475B9-3889-4D54-BA72-7AC24163276D}"/>
    <dgm:cxn modelId="{DDB37A7F-ECC7-4E74-AD97-D2F2FF00C11A}" type="presOf" srcId="{4F3DB631-C636-4D16-86EC-F77692958D86}" destId="{24BE950F-118F-4095-B4F5-2D631BA63A91}" srcOrd="1" destOrd="0" presId="urn:microsoft.com/office/officeart/2005/8/layout/bProcess3"/>
    <dgm:cxn modelId="{E3EB938D-D47F-4043-B64D-B1EFAD6AFF3C}" type="presOf" srcId="{33478769-96D9-46B3-9F09-5B31AFFE806B}" destId="{106836C0-DD67-420F-A0E1-B7C18B5E0192}" srcOrd="0" destOrd="0" presId="urn:microsoft.com/office/officeart/2005/8/layout/bProcess3"/>
    <dgm:cxn modelId="{389E9C90-32DF-4556-86CD-360E7FDB109A}" srcId="{928E3336-3996-4F53-B1B8-7BE7E5AB5A7E}" destId="{A94C412E-3939-4F81-9206-498FC2F9413A}" srcOrd="2" destOrd="0" parTransId="{ACA344BE-FFD8-4B9F-B4D4-8D3A525E56F2}" sibTransId="{5273953B-0811-4D6F-9EB3-142584769E42}"/>
    <dgm:cxn modelId="{E8D1EEA0-CE66-4103-8A89-B8A67AA71F0D}" srcId="{928E3336-3996-4F53-B1B8-7BE7E5AB5A7E}" destId="{C0FC83E9-6CD4-4678-93B9-AF23DC40C746}" srcOrd="4" destOrd="0" parTransId="{A29E5CE6-C86D-4B0B-8CFC-1500EB2BAF09}" sibTransId="{4F3DB631-C636-4D16-86EC-F77692958D86}"/>
    <dgm:cxn modelId="{E5A8E2A8-FD38-41C9-8FCF-7DA15350ABE9}" type="presOf" srcId="{3177DDC5-C1F2-45C6-80D3-28022B890499}" destId="{6443B1C1-1FF4-48A6-846E-98934F252FD5}" srcOrd="1" destOrd="0" presId="urn:microsoft.com/office/officeart/2005/8/layout/bProcess3"/>
    <dgm:cxn modelId="{603F49AE-CB6F-4578-9898-A60509097E79}" srcId="{928E3336-3996-4F53-B1B8-7BE7E5AB5A7E}" destId="{A08A59FC-A5A2-467A-A9E9-12233C8DA203}" srcOrd="5" destOrd="0" parTransId="{AC5173BD-F1E2-46BF-8685-30113147B89A}" sibTransId="{3177DDC5-C1F2-45C6-80D3-28022B890499}"/>
    <dgm:cxn modelId="{7DD0AAAF-5E3A-4D24-BCAA-E3FE7A098E4D}" type="presOf" srcId="{1591F05D-4C6A-4FC7-BB6E-12BA53CE9192}" destId="{BB7200B2-1D55-434A-A659-E422DF530DAF}" srcOrd="0" destOrd="0" presId="urn:microsoft.com/office/officeart/2005/8/layout/bProcess3"/>
    <dgm:cxn modelId="{FD7BADB5-96C6-494D-820C-E4E5C4D752D4}" type="presOf" srcId="{5273953B-0811-4D6F-9EB3-142584769E42}" destId="{46542210-BFD6-4250-8E5C-05C496F240E0}" srcOrd="1" destOrd="0" presId="urn:microsoft.com/office/officeart/2005/8/layout/bProcess3"/>
    <dgm:cxn modelId="{E64197B7-3860-4917-9207-752CEBF562B0}" type="presOf" srcId="{9A9A2094-8A25-465B-80C2-6AC88CC93707}" destId="{68424F5E-3300-4E46-93E5-AC7860D3AEC2}" srcOrd="0" destOrd="0" presId="urn:microsoft.com/office/officeart/2005/8/layout/bProcess3"/>
    <dgm:cxn modelId="{D1DF33C9-6BB6-4400-B6D5-17314281B66A}" type="presOf" srcId="{9A9A2094-8A25-465B-80C2-6AC88CC93707}" destId="{B71685CB-88ED-487D-934B-D0285F701360}" srcOrd="1" destOrd="0" presId="urn:microsoft.com/office/officeart/2005/8/layout/bProcess3"/>
    <dgm:cxn modelId="{6B7DD2CD-863D-47F2-B8C4-789F35A1FC80}" type="presOf" srcId="{C0FC83E9-6CD4-4678-93B9-AF23DC40C746}" destId="{D9A00B94-41DF-4DC0-B4FC-8F93D8DFD440}" srcOrd="0" destOrd="0" presId="urn:microsoft.com/office/officeart/2005/8/layout/bProcess3"/>
    <dgm:cxn modelId="{3EDFE9DB-BE65-4658-9A49-8B3986F45024}" type="presOf" srcId="{252A8E0B-13A5-4E2A-82A7-F2C0AFCBD3E1}" destId="{A8D5E4E9-43DF-44AF-8E08-C57786542117}" srcOrd="0" destOrd="0" presId="urn:microsoft.com/office/officeart/2005/8/layout/bProcess3"/>
    <dgm:cxn modelId="{B09E33E1-55FC-4B80-8B47-91D64822486E}" type="presOf" srcId="{3177DDC5-C1F2-45C6-80D3-28022B890499}" destId="{68D88EBF-7326-4BB7-A6A8-218C8D937FC2}" srcOrd="0" destOrd="0" presId="urn:microsoft.com/office/officeart/2005/8/layout/bProcess3"/>
    <dgm:cxn modelId="{6AF6E1EC-E785-46DE-856E-8DEBD6B6C9F1}" type="presOf" srcId="{928E3336-3996-4F53-B1B8-7BE7E5AB5A7E}" destId="{6EE0DF46-50B1-4943-BECB-4DF37ADD1019}" srcOrd="0" destOrd="0" presId="urn:microsoft.com/office/officeart/2005/8/layout/bProcess3"/>
    <dgm:cxn modelId="{53E1DEED-01C5-4ADF-A595-E50589E009AE}" type="presOf" srcId="{B1481C5A-EC9C-4BF0-A0DE-D260E7D3092F}" destId="{4F2E4D4B-F7A1-4D6B-8FCA-4D0B6920571E}" srcOrd="0" destOrd="0" presId="urn:microsoft.com/office/officeart/2005/8/layout/bProcess3"/>
    <dgm:cxn modelId="{367607F3-C1D5-4C88-A2B1-A1ECF5070FEA}" type="presOf" srcId="{BEED8B2C-F022-460E-84BA-9CC0522DC652}" destId="{495F60DD-5163-4F3E-9B2E-3B490083A48B}" srcOrd="0" destOrd="0" presId="urn:microsoft.com/office/officeart/2005/8/layout/bProcess3"/>
    <dgm:cxn modelId="{D4BDF4F4-6322-4C0E-AE58-E066F89BAF77}" type="presParOf" srcId="{6EE0DF46-50B1-4943-BECB-4DF37ADD1019}" destId="{495F60DD-5163-4F3E-9B2E-3B490083A48B}" srcOrd="0" destOrd="0" presId="urn:microsoft.com/office/officeart/2005/8/layout/bProcess3"/>
    <dgm:cxn modelId="{E55F2757-7424-45E8-92DB-A203068FCF85}" type="presParOf" srcId="{6EE0DF46-50B1-4943-BECB-4DF37ADD1019}" destId="{106836C0-DD67-420F-A0E1-B7C18B5E0192}" srcOrd="1" destOrd="0" presId="urn:microsoft.com/office/officeart/2005/8/layout/bProcess3"/>
    <dgm:cxn modelId="{D83DA3D7-2590-46AD-A01E-E8AD2E00D98A}" type="presParOf" srcId="{106836C0-DD67-420F-A0E1-B7C18B5E0192}" destId="{C019320E-42CC-4C96-8DB6-3B96745D5D8C}" srcOrd="0" destOrd="0" presId="urn:microsoft.com/office/officeart/2005/8/layout/bProcess3"/>
    <dgm:cxn modelId="{29E87498-485E-419C-AC33-8E5745815AA0}" type="presParOf" srcId="{6EE0DF46-50B1-4943-BECB-4DF37ADD1019}" destId="{A8D5E4E9-43DF-44AF-8E08-C57786542117}" srcOrd="2" destOrd="0" presId="urn:microsoft.com/office/officeart/2005/8/layout/bProcess3"/>
    <dgm:cxn modelId="{4122DA62-DF52-45F5-8BF2-722731504F4B}" type="presParOf" srcId="{6EE0DF46-50B1-4943-BECB-4DF37ADD1019}" destId="{3A7526FF-8E47-43A6-BBCE-CC3B540CCC47}" srcOrd="3" destOrd="0" presId="urn:microsoft.com/office/officeart/2005/8/layout/bProcess3"/>
    <dgm:cxn modelId="{F2D5C3BD-71A6-4E5A-A091-34318D98663F}" type="presParOf" srcId="{3A7526FF-8E47-43A6-BBCE-CC3B540CCC47}" destId="{1EEC347A-3589-49A5-BD4A-A31F45307035}" srcOrd="0" destOrd="0" presId="urn:microsoft.com/office/officeart/2005/8/layout/bProcess3"/>
    <dgm:cxn modelId="{8DC693D6-8A15-43BC-82BC-FA1D507480F7}" type="presParOf" srcId="{6EE0DF46-50B1-4943-BECB-4DF37ADD1019}" destId="{ACE5BDD7-BC8A-4C38-BFCB-028841953DC8}" srcOrd="4" destOrd="0" presId="urn:microsoft.com/office/officeart/2005/8/layout/bProcess3"/>
    <dgm:cxn modelId="{94337D9E-FAA9-4A3F-A75D-518256CF2E9C}" type="presParOf" srcId="{6EE0DF46-50B1-4943-BECB-4DF37ADD1019}" destId="{FC6D5501-CF46-43F6-9C43-B5D986145533}" srcOrd="5" destOrd="0" presId="urn:microsoft.com/office/officeart/2005/8/layout/bProcess3"/>
    <dgm:cxn modelId="{AD1A97D5-2563-4091-8358-78EC8A1C42AC}" type="presParOf" srcId="{FC6D5501-CF46-43F6-9C43-B5D986145533}" destId="{46542210-BFD6-4250-8E5C-05C496F240E0}" srcOrd="0" destOrd="0" presId="urn:microsoft.com/office/officeart/2005/8/layout/bProcess3"/>
    <dgm:cxn modelId="{51502AD7-636C-4EFC-ACD3-17228EA1E702}" type="presParOf" srcId="{6EE0DF46-50B1-4943-BECB-4DF37ADD1019}" destId="{7545814F-0993-4F55-9A76-EE2770B00236}" srcOrd="6" destOrd="0" presId="urn:microsoft.com/office/officeart/2005/8/layout/bProcess3"/>
    <dgm:cxn modelId="{9D7A2E73-C93E-4AC4-A566-3E006F49D7B8}" type="presParOf" srcId="{6EE0DF46-50B1-4943-BECB-4DF37ADD1019}" destId="{68424F5E-3300-4E46-93E5-AC7860D3AEC2}" srcOrd="7" destOrd="0" presId="urn:microsoft.com/office/officeart/2005/8/layout/bProcess3"/>
    <dgm:cxn modelId="{7560D0D5-C180-404E-A1EE-F944B4DE7ED2}" type="presParOf" srcId="{68424F5E-3300-4E46-93E5-AC7860D3AEC2}" destId="{B71685CB-88ED-487D-934B-D0285F701360}" srcOrd="0" destOrd="0" presId="urn:microsoft.com/office/officeart/2005/8/layout/bProcess3"/>
    <dgm:cxn modelId="{FE025CA2-5553-415E-82F5-C7F8029DB719}" type="presParOf" srcId="{6EE0DF46-50B1-4943-BECB-4DF37ADD1019}" destId="{D9A00B94-41DF-4DC0-B4FC-8F93D8DFD440}" srcOrd="8" destOrd="0" presId="urn:microsoft.com/office/officeart/2005/8/layout/bProcess3"/>
    <dgm:cxn modelId="{C28FBDF5-60E3-4009-B9B9-C5566E05DD58}" type="presParOf" srcId="{6EE0DF46-50B1-4943-BECB-4DF37ADD1019}" destId="{460C40BD-BA30-4C28-BD9E-4B573E9E8EB7}" srcOrd="9" destOrd="0" presId="urn:microsoft.com/office/officeart/2005/8/layout/bProcess3"/>
    <dgm:cxn modelId="{7F4BE9A1-A618-4A26-9523-E2FEE1104CDB}" type="presParOf" srcId="{460C40BD-BA30-4C28-BD9E-4B573E9E8EB7}" destId="{24BE950F-118F-4095-B4F5-2D631BA63A91}" srcOrd="0" destOrd="0" presId="urn:microsoft.com/office/officeart/2005/8/layout/bProcess3"/>
    <dgm:cxn modelId="{165302A7-66DA-4DA7-844A-8D1D065E6D80}" type="presParOf" srcId="{6EE0DF46-50B1-4943-BECB-4DF37ADD1019}" destId="{EAD1E265-CD09-47F8-B0AE-E5904C4D63A8}" srcOrd="10" destOrd="0" presId="urn:microsoft.com/office/officeart/2005/8/layout/bProcess3"/>
    <dgm:cxn modelId="{B1754852-76FD-4B86-964B-BE81B9497D6D}" type="presParOf" srcId="{6EE0DF46-50B1-4943-BECB-4DF37ADD1019}" destId="{68D88EBF-7326-4BB7-A6A8-218C8D937FC2}" srcOrd="11" destOrd="0" presId="urn:microsoft.com/office/officeart/2005/8/layout/bProcess3"/>
    <dgm:cxn modelId="{5AD7FE54-F0CD-4B0B-97B7-C72DEAB1FEA2}" type="presParOf" srcId="{68D88EBF-7326-4BB7-A6A8-218C8D937FC2}" destId="{6443B1C1-1FF4-48A6-846E-98934F252FD5}" srcOrd="0" destOrd="0" presId="urn:microsoft.com/office/officeart/2005/8/layout/bProcess3"/>
    <dgm:cxn modelId="{543F35AC-4C8A-401B-B161-BE7D5B5E0095}" type="presParOf" srcId="{6EE0DF46-50B1-4943-BECB-4DF37ADD1019}" destId="{4F2E4D4B-F7A1-4D6B-8FCA-4D0B6920571E}" srcOrd="12" destOrd="0" presId="urn:microsoft.com/office/officeart/2005/8/layout/bProcess3"/>
    <dgm:cxn modelId="{52C595AE-4F85-4EC3-90F3-125EDBD52BEF}" type="presParOf" srcId="{6EE0DF46-50B1-4943-BECB-4DF37ADD1019}" destId="{EAC28208-0BBD-417E-A296-BF188DCC1447}" srcOrd="13" destOrd="0" presId="urn:microsoft.com/office/officeart/2005/8/layout/bProcess3"/>
    <dgm:cxn modelId="{EBD3A049-228E-46C4-8032-CB7B913E9656}" type="presParOf" srcId="{EAC28208-0BBD-417E-A296-BF188DCC1447}" destId="{AB63E640-68AE-407F-BF35-156CCFB6F801}" srcOrd="0" destOrd="0" presId="urn:microsoft.com/office/officeart/2005/8/layout/bProcess3"/>
    <dgm:cxn modelId="{224ABA22-47F9-44D9-AA80-B9A3885E4B61}" type="presParOf" srcId="{6EE0DF46-50B1-4943-BECB-4DF37ADD1019}" destId="{BB7200B2-1D55-434A-A659-E422DF530DAF}" srcOrd="14"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6836C0-DD67-420F-A0E1-B7C18B5E0192}">
      <dsp:nvSpPr>
        <dsp:cNvPr id="0" name=""/>
        <dsp:cNvSpPr/>
      </dsp:nvSpPr>
      <dsp:spPr>
        <a:xfrm>
          <a:off x="3318940" y="594871"/>
          <a:ext cx="459540" cy="91440"/>
        </a:xfrm>
        <a:custGeom>
          <a:avLst/>
          <a:gdLst/>
          <a:ahLst/>
          <a:cxnLst/>
          <a:rect l="0" t="0" r="0" b="0"/>
          <a:pathLst>
            <a:path>
              <a:moveTo>
                <a:pt x="0" y="45720"/>
              </a:moveTo>
              <a:lnTo>
                <a:pt x="459540"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6457" y="638140"/>
        <a:ext cx="24507" cy="4901"/>
      </dsp:txXfrm>
    </dsp:sp>
    <dsp:sp modelId="{495F60DD-5163-4F3E-9B2E-3B490083A48B}">
      <dsp:nvSpPr>
        <dsp:cNvPr id="0" name=""/>
        <dsp:cNvSpPr/>
      </dsp:nvSpPr>
      <dsp:spPr>
        <a:xfrm>
          <a:off x="1189694" y="1277"/>
          <a:ext cx="2131045" cy="12786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on time</a:t>
          </a:r>
        </a:p>
      </dsp:txBody>
      <dsp:txXfrm>
        <a:off x="1189694" y="1277"/>
        <a:ext cx="2131045" cy="1278627"/>
      </dsp:txXfrm>
    </dsp:sp>
    <dsp:sp modelId="{3A7526FF-8E47-43A6-BBCE-CC3B540CCC47}">
      <dsp:nvSpPr>
        <dsp:cNvPr id="0" name=""/>
        <dsp:cNvSpPr/>
      </dsp:nvSpPr>
      <dsp:spPr>
        <a:xfrm>
          <a:off x="5940126" y="594871"/>
          <a:ext cx="459540" cy="91440"/>
        </a:xfrm>
        <a:custGeom>
          <a:avLst/>
          <a:gdLst/>
          <a:ahLst/>
          <a:cxnLst/>
          <a:rect l="0" t="0" r="0" b="0"/>
          <a:pathLst>
            <a:path>
              <a:moveTo>
                <a:pt x="0" y="45720"/>
              </a:moveTo>
              <a:lnTo>
                <a:pt x="45954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57643" y="638140"/>
        <a:ext cx="24507" cy="4901"/>
      </dsp:txXfrm>
    </dsp:sp>
    <dsp:sp modelId="{A8D5E4E9-43DF-44AF-8E08-C57786542117}">
      <dsp:nvSpPr>
        <dsp:cNvPr id="0" name=""/>
        <dsp:cNvSpPr/>
      </dsp:nvSpPr>
      <dsp:spPr>
        <a:xfrm>
          <a:off x="3810881" y="1277"/>
          <a:ext cx="2131045" cy="12786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at work every day</a:t>
          </a:r>
        </a:p>
      </dsp:txBody>
      <dsp:txXfrm>
        <a:off x="3810881" y="1277"/>
        <a:ext cx="2131045" cy="1278627"/>
      </dsp:txXfrm>
    </dsp:sp>
    <dsp:sp modelId="{FC6D5501-CF46-43F6-9C43-B5D986145533}">
      <dsp:nvSpPr>
        <dsp:cNvPr id="0" name=""/>
        <dsp:cNvSpPr/>
      </dsp:nvSpPr>
      <dsp:spPr>
        <a:xfrm>
          <a:off x="2255217" y="1278104"/>
          <a:ext cx="5242372" cy="459540"/>
        </a:xfrm>
        <a:custGeom>
          <a:avLst/>
          <a:gdLst/>
          <a:ahLst/>
          <a:cxnLst/>
          <a:rect l="0" t="0" r="0" b="0"/>
          <a:pathLst>
            <a:path>
              <a:moveTo>
                <a:pt x="5242372" y="0"/>
              </a:moveTo>
              <a:lnTo>
                <a:pt x="5242372" y="246870"/>
              </a:lnTo>
              <a:lnTo>
                <a:pt x="0" y="246870"/>
              </a:lnTo>
              <a:lnTo>
                <a:pt x="0" y="459540"/>
              </a:lnTo>
            </a:path>
          </a:pathLst>
        </a:custGeom>
        <a:noFill/>
        <a:ln w="6350" cap="flat" cmpd="sng" algn="ctr">
          <a:solidFill>
            <a:schemeClr val="accent4">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44773" y="1505424"/>
        <a:ext cx="263261" cy="4901"/>
      </dsp:txXfrm>
    </dsp:sp>
    <dsp:sp modelId="{ACE5BDD7-BC8A-4C38-BFCB-028841953DC8}">
      <dsp:nvSpPr>
        <dsp:cNvPr id="0" name=""/>
        <dsp:cNvSpPr/>
      </dsp:nvSpPr>
      <dsp:spPr>
        <a:xfrm>
          <a:off x="6432067" y="1277"/>
          <a:ext cx="2131045" cy="12786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Call your supervisor immediately if you become ill and must miss work</a:t>
          </a:r>
        </a:p>
      </dsp:txBody>
      <dsp:txXfrm>
        <a:off x="6432067" y="1277"/>
        <a:ext cx="2131045" cy="1278627"/>
      </dsp:txXfrm>
    </dsp:sp>
    <dsp:sp modelId="{68424F5E-3300-4E46-93E5-AC7860D3AEC2}">
      <dsp:nvSpPr>
        <dsp:cNvPr id="0" name=""/>
        <dsp:cNvSpPr/>
      </dsp:nvSpPr>
      <dsp:spPr>
        <a:xfrm>
          <a:off x="3318940" y="2363639"/>
          <a:ext cx="459540" cy="91440"/>
        </a:xfrm>
        <a:custGeom>
          <a:avLst/>
          <a:gdLst/>
          <a:ahLst/>
          <a:cxnLst/>
          <a:rect l="0" t="0" r="0" b="0"/>
          <a:pathLst>
            <a:path>
              <a:moveTo>
                <a:pt x="0" y="45720"/>
              </a:moveTo>
              <a:lnTo>
                <a:pt x="459540"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6457" y="2406908"/>
        <a:ext cx="24507" cy="4901"/>
      </dsp:txXfrm>
    </dsp:sp>
    <dsp:sp modelId="{7545814F-0993-4F55-9A76-EE2770B00236}">
      <dsp:nvSpPr>
        <dsp:cNvPr id="0" name=""/>
        <dsp:cNvSpPr/>
      </dsp:nvSpPr>
      <dsp:spPr>
        <a:xfrm>
          <a:off x="1189694" y="1770045"/>
          <a:ext cx="2131045" cy="127862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Complete all work in a timely fashion</a:t>
          </a:r>
        </a:p>
      </dsp:txBody>
      <dsp:txXfrm>
        <a:off x="1189694" y="1770045"/>
        <a:ext cx="2131045" cy="1278627"/>
      </dsp:txXfrm>
    </dsp:sp>
    <dsp:sp modelId="{460C40BD-BA30-4C28-BD9E-4B573E9E8EB7}">
      <dsp:nvSpPr>
        <dsp:cNvPr id="0" name=""/>
        <dsp:cNvSpPr/>
      </dsp:nvSpPr>
      <dsp:spPr>
        <a:xfrm>
          <a:off x="5940126" y="2363639"/>
          <a:ext cx="459540" cy="91440"/>
        </a:xfrm>
        <a:custGeom>
          <a:avLst/>
          <a:gdLst/>
          <a:ahLst/>
          <a:cxnLst/>
          <a:rect l="0" t="0" r="0" b="0"/>
          <a:pathLst>
            <a:path>
              <a:moveTo>
                <a:pt x="0" y="45720"/>
              </a:moveTo>
              <a:lnTo>
                <a:pt x="459540" y="45720"/>
              </a:lnTo>
            </a:path>
          </a:pathLst>
        </a:custGeom>
        <a:noFill/>
        <a:ln w="6350" cap="flat" cmpd="sng" algn="ctr">
          <a:solidFill>
            <a:schemeClr val="accent6">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6157643" y="2406908"/>
        <a:ext cx="24507" cy="4901"/>
      </dsp:txXfrm>
    </dsp:sp>
    <dsp:sp modelId="{D9A00B94-41DF-4DC0-B4FC-8F93D8DFD440}">
      <dsp:nvSpPr>
        <dsp:cNvPr id="0" name=""/>
        <dsp:cNvSpPr/>
      </dsp:nvSpPr>
      <dsp:spPr>
        <a:xfrm>
          <a:off x="3810881" y="1770045"/>
          <a:ext cx="2131045" cy="1278627"/>
        </a:xfrm>
        <a:prstGeom prst="rect">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Keep your work area neat and organized</a:t>
          </a:r>
        </a:p>
      </dsp:txBody>
      <dsp:txXfrm>
        <a:off x="3810881" y="1770045"/>
        <a:ext cx="2131045" cy="1278627"/>
      </dsp:txXfrm>
    </dsp:sp>
    <dsp:sp modelId="{68D88EBF-7326-4BB7-A6A8-218C8D937FC2}">
      <dsp:nvSpPr>
        <dsp:cNvPr id="0" name=""/>
        <dsp:cNvSpPr/>
      </dsp:nvSpPr>
      <dsp:spPr>
        <a:xfrm>
          <a:off x="2255217" y="3046872"/>
          <a:ext cx="5242372" cy="459540"/>
        </a:xfrm>
        <a:custGeom>
          <a:avLst/>
          <a:gdLst/>
          <a:ahLst/>
          <a:cxnLst/>
          <a:rect l="0" t="0" r="0" b="0"/>
          <a:pathLst>
            <a:path>
              <a:moveTo>
                <a:pt x="5242372" y="0"/>
              </a:moveTo>
              <a:lnTo>
                <a:pt x="5242372" y="246870"/>
              </a:lnTo>
              <a:lnTo>
                <a:pt x="0" y="246870"/>
              </a:lnTo>
              <a:lnTo>
                <a:pt x="0" y="45954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744773" y="3274192"/>
        <a:ext cx="263261" cy="4901"/>
      </dsp:txXfrm>
    </dsp:sp>
    <dsp:sp modelId="{EAD1E265-CD09-47F8-B0AE-E5904C4D63A8}">
      <dsp:nvSpPr>
        <dsp:cNvPr id="0" name=""/>
        <dsp:cNvSpPr/>
      </dsp:nvSpPr>
      <dsp:spPr>
        <a:xfrm>
          <a:off x="6432067" y="1770045"/>
          <a:ext cx="2131045" cy="1278627"/>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Be accurate</a:t>
          </a:r>
        </a:p>
      </dsp:txBody>
      <dsp:txXfrm>
        <a:off x="6432067" y="1770045"/>
        <a:ext cx="2131045" cy="1278627"/>
      </dsp:txXfrm>
    </dsp:sp>
    <dsp:sp modelId="{EAC28208-0BBD-417E-A296-BF188DCC1447}">
      <dsp:nvSpPr>
        <dsp:cNvPr id="0" name=""/>
        <dsp:cNvSpPr/>
      </dsp:nvSpPr>
      <dsp:spPr>
        <a:xfrm>
          <a:off x="3318940" y="4132406"/>
          <a:ext cx="459540" cy="91440"/>
        </a:xfrm>
        <a:custGeom>
          <a:avLst/>
          <a:gdLst/>
          <a:ahLst/>
          <a:cxnLst/>
          <a:rect l="0" t="0" r="0" b="0"/>
          <a:pathLst>
            <a:path>
              <a:moveTo>
                <a:pt x="0" y="45720"/>
              </a:moveTo>
              <a:lnTo>
                <a:pt x="459540" y="45720"/>
              </a:lnTo>
            </a:path>
          </a:pathLst>
        </a:custGeom>
        <a:noFill/>
        <a:ln w="6350" cap="flat" cmpd="sng" algn="ctr">
          <a:solidFill>
            <a:schemeClr val="accent3">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3536457" y="4175676"/>
        <a:ext cx="24507" cy="4901"/>
      </dsp:txXfrm>
    </dsp:sp>
    <dsp:sp modelId="{4F2E4D4B-F7A1-4D6B-8FCA-4D0B6920571E}">
      <dsp:nvSpPr>
        <dsp:cNvPr id="0" name=""/>
        <dsp:cNvSpPr/>
      </dsp:nvSpPr>
      <dsp:spPr>
        <a:xfrm>
          <a:off x="1189694" y="3538813"/>
          <a:ext cx="2131045" cy="1278627"/>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Report mistakes or problems to your supervisor immediately</a:t>
          </a:r>
        </a:p>
      </dsp:txBody>
      <dsp:txXfrm>
        <a:off x="1189694" y="3538813"/>
        <a:ext cx="2131045" cy="1278627"/>
      </dsp:txXfrm>
    </dsp:sp>
    <dsp:sp modelId="{BB7200B2-1D55-434A-A659-E422DF530DAF}">
      <dsp:nvSpPr>
        <dsp:cNvPr id="0" name=""/>
        <dsp:cNvSpPr/>
      </dsp:nvSpPr>
      <dsp:spPr>
        <a:xfrm>
          <a:off x="3810881" y="3538813"/>
          <a:ext cx="2131045" cy="1278627"/>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rtl="0">
            <a:lnSpc>
              <a:spcPct val="90000"/>
            </a:lnSpc>
            <a:spcBef>
              <a:spcPct val="0"/>
            </a:spcBef>
            <a:spcAft>
              <a:spcPct val="35000"/>
            </a:spcAft>
            <a:buNone/>
          </a:pPr>
          <a:r>
            <a:rPr lang="en-US" sz="1800" kern="1200" dirty="0"/>
            <a:t>Do not make personal calls from work</a:t>
          </a:r>
        </a:p>
      </dsp:txBody>
      <dsp:txXfrm>
        <a:off x="3810881" y="3538813"/>
        <a:ext cx="2131045" cy="127862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4B77C31-8667-4DE4-AD05-C5951A7DBCD9}"/>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46F31A9-37CE-4598-85C2-C7A1286AE8F2}"/>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5D8E2FD8-9EED-478F-BC83-18EDD001AAB5}" type="datetimeFigureOut">
              <a:rPr lang="en-US" smtClean="0"/>
              <a:t>11/28/2017</a:t>
            </a:fld>
            <a:endParaRPr lang="en-US"/>
          </a:p>
        </p:txBody>
      </p:sp>
      <p:sp>
        <p:nvSpPr>
          <p:cNvPr id="4" name="Footer Placeholder 3">
            <a:extLst>
              <a:ext uri="{FF2B5EF4-FFF2-40B4-BE49-F238E27FC236}">
                <a16:creationId xmlns:a16="http://schemas.microsoft.com/office/drawing/2014/main" id="{90E9A851-F312-43DC-8602-0CAC696EB8E8}"/>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1E00B58-DF0B-4F7F-87D4-2A167E04E30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62886685-1DF0-4F10-A68E-3F2F3AEC1B21}" type="slidenum">
              <a:rPr lang="en-US" smtClean="0"/>
              <a:t>‹#›</a:t>
            </a:fld>
            <a:endParaRPr lang="en-US"/>
          </a:p>
        </p:txBody>
      </p:sp>
    </p:spTree>
    <p:extLst>
      <p:ext uri="{BB962C8B-B14F-4D97-AF65-F5344CB8AC3E}">
        <p14:creationId xmlns:p14="http://schemas.microsoft.com/office/powerpoint/2010/main" val="129118488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11/28/2017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cte.sfasu.edu/lesson-plans/careers-in-culinary-arts-connecting-skills-techniques-and-employment/"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howcast.com/videos/307328-How-to-Write-an-ErrorFree-Resum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672363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order to secure all of the work samples, the following will be needed:</a:t>
            </a:r>
            <a:endParaRPr lang="en-US" dirty="0"/>
          </a:p>
          <a:p>
            <a:pPr marL="171450" indent="-171450">
              <a:buFont typeface="Arial" panose="020B0604020202020204" pitchFamily="34" charset="0"/>
              <a:buChar char="•"/>
            </a:pPr>
            <a:r>
              <a:rPr lang="en-US" dirty="0"/>
              <a:t>three</a:t>
            </a:r>
            <a:r>
              <a:rPr lang="en-US" baseline="0" dirty="0"/>
              <a:t> ring binder</a:t>
            </a:r>
          </a:p>
          <a:p>
            <a:pPr marL="171450" indent="-171450">
              <a:buFont typeface="Arial" panose="020B0604020202020204" pitchFamily="34" charset="0"/>
              <a:buChar char="•"/>
            </a:pPr>
            <a:r>
              <a:rPr lang="en-US" baseline="0" dirty="0"/>
              <a:t>clear sheet protectors</a:t>
            </a:r>
          </a:p>
          <a:p>
            <a:pPr marL="171450" indent="-171450">
              <a:buFont typeface="Arial" panose="020B0604020202020204" pitchFamily="34" charset="0"/>
              <a:buChar char="•"/>
            </a:pPr>
            <a:r>
              <a:rPr lang="en-US" baseline="0" dirty="0"/>
              <a:t>dividers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6047984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sz="1200" b="0" kern="1200" dirty="0">
                <a:solidFill>
                  <a:schemeClr val="tx1"/>
                </a:solidFill>
                <a:effectLst/>
                <a:latin typeface="+mn-lt"/>
                <a:ea typeface="+mn-ea"/>
                <a:cs typeface="+mn-cs"/>
              </a:rPr>
              <a:t>Refer to handout Career Portfolio Sections (see</a:t>
            </a:r>
            <a:r>
              <a:rPr lang="en-US" sz="1200" b="0" kern="1200" baseline="0" dirty="0">
                <a:solidFill>
                  <a:schemeClr val="tx1"/>
                </a:solidFill>
                <a:effectLst/>
                <a:latin typeface="+mn-lt"/>
                <a:ea typeface="+mn-ea"/>
                <a:cs typeface="+mn-cs"/>
              </a:rPr>
              <a:t> All Lesson Attachments tab) for reference.</a:t>
            </a: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endParaRPr lang="en-US" sz="1200" b="0" kern="1200" dirty="0">
              <a:solidFill>
                <a:schemeClr val="tx1"/>
              </a:solidFill>
              <a:effectLst/>
              <a:latin typeface="+mn-lt"/>
              <a:ea typeface="+mn-ea"/>
              <a:cs typeface="+mn-cs"/>
            </a:endParaRPr>
          </a:p>
          <a:p>
            <a:pPr marL="0" lvl="0" indent="0">
              <a:buFont typeface="Arial" panose="020B0604020202020204" pitchFamily="34" charset="0"/>
              <a:buNone/>
            </a:pPr>
            <a:r>
              <a:rPr lang="en-US" sz="1200" b="0" kern="1200" dirty="0">
                <a:solidFill>
                  <a:schemeClr val="tx1"/>
                </a:solidFill>
                <a:effectLst/>
                <a:latin typeface="+mn-lt"/>
                <a:ea typeface="+mn-ea"/>
                <a:cs typeface="+mn-cs"/>
              </a:rPr>
              <a:t>Most portfolios include some of the following components: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Cover letter</a:t>
            </a:r>
            <a:r>
              <a:rPr lang="en-US" sz="1200" kern="1200" dirty="0">
                <a:solidFill>
                  <a:schemeClr val="tx1"/>
                </a:solidFill>
                <a:effectLst/>
                <a:latin typeface="+mn-lt"/>
                <a:ea typeface="+mn-ea"/>
                <a:cs typeface="+mn-cs"/>
              </a:rPr>
              <a:t> - A document sent with your resume to provide additional information on your skills and experience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Table of contents</a:t>
            </a:r>
            <a:r>
              <a:rPr lang="en-US" sz="1200" kern="1200" dirty="0">
                <a:solidFill>
                  <a:schemeClr val="tx1"/>
                </a:solidFill>
                <a:effectLst/>
                <a:latin typeface="+mn-lt"/>
                <a:ea typeface="+mn-ea"/>
                <a:cs typeface="+mn-cs"/>
              </a:rPr>
              <a:t> - A list of the sections of a book or </a:t>
            </a:r>
            <a:r>
              <a:rPr lang="en-US" sz="1200" u="none" kern="1200" dirty="0">
                <a:solidFill>
                  <a:schemeClr val="tx1"/>
                </a:solidFill>
                <a:effectLst/>
                <a:latin typeface="+mn-lt"/>
                <a:ea typeface="+mn-ea"/>
                <a:cs typeface="+mn-cs"/>
              </a:rPr>
              <a:t>document</a:t>
            </a:r>
            <a:r>
              <a:rPr lang="en-US" sz="1200" u="none"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organized in the order in which the sections appear</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Résumé</a:t>
            </a:r>
            <a:r>
              <a:rPr lang="en-US" sz="1200" kern="1200" dirty="0">
                <a:solidFill>
                  <a:schemeClr val="tx1"/>
                </a:solidFill>
                <a:effectLst/>
                <a:latin typeface="+mn-lt"/>
                <a:ea typeface="+mn-ea"/>
                <a:cs typeface="+mn-cs"/>
              </a:rPr>
              <a:t> - A brief history of a person’s education, work experience and other qualifications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Employability skills</a:t>
            </a:r>
            <a:r>
              <a:rPr lang="en-US" sz="1200" kern="1200" dirty="0">
                <a:solidFill>
                  <a:schemeClr val="tx1"/>
                </a:solidFill>
                <a:effectLst/>
                <a:latin typeface="+mn-lt"/>
                <a:ea typeface="+mn-ea"/>
                <a:cs typeface="+mn-cs"/>
              </a:rPr>
              <a:t> - General skills required for success in the labor market at all employment levels and for all sectors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Licenses and/or certificates</a:t>
            </a:r>
            <a:r>
              <a:rPr lang="en-US" sz="1200" kern="1200" dirty="0">
                <a:solidFill>
                  <a:schemeClr val="tx1"/>
                </a:solidFill>
                <a:effectLst/>
                <a:latin typeface="+mn-lt"/>
                <a:ea typeface="+mn-ea"/>
                <a:cs typeface="+mn-cs"/>
              </a:rPr>
              <a:t> - A permit from an authority to do a particular thing or carry on a trade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Awards</a:t>
            </a:r>
            <a:r>
              <a:rPr lang="en-US" sz="1200" kern="1200" dirty="0">
                <a:solidFill>
                  <a:schemeClr val="tx1"/>
                </a:solidFill>
                <a:effectLst/>
                <a:latin typeface="+mn-lt"/>
                <a:ea typeface="+mn-ea"/>
                <a:cs typeface="+mn-cs"/>
              </a:rPr>
              <a:t> - A prize or other mark of recognition given in honor of an achievement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Goals and plans for the future</a:t>
            </a:r>
            <a:r>
              <a:rPr lang="en-US" sz="1200" kern="1200" dirty="0">
                <a:solidFill>
                  <a:schemeClr val="tx1"/>
                </a:solidFill>
                <a:effectLst/>
                <a:latin typeface="+mn-lt"/>
                <a:ea typeface="+mn-ea"/>
                <a:cs typeface="+mn-cs"/>
              </a:rPr>
              <a:t> - The object of a person's ambition or effort; an aim or desired result</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Transcripts</a:t>
            </a:r>
            <a:r>
              <a:rPr lang="en-US" sz="1200" kern="1200" dirty="0">
                <a:solidFill>
                  <a:schemeClr val="tx1"/>
                </a:solidFill>
                <a:effectLst/>
                <a:latin typeface="+mn-lt"/>
                <a:ea typeface="+mn-ea"/>
                <a:cs typeface="+mn-cs"/>
              </a:rPr>
              <a:t> - An inventory of the courses taken and grades earned of a student throughout a course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Work samples</a:t>
            </a:r>
            <a:r>
              <a:rPr lang="en-US" sz="1200" kern="1200" dirty="0">
                <a:solidFill>
                  <a:schemeClr val="tx1"/>
                </a:solidFill>
                <a:effectLst/>
                <a:latin typeface="+mn-lt"/>
                <a:ea typeface="+mn-ea"/>
                <a:cs typeface="+mn-cs"/>
              </a:rPr>
              <a:t> - Examples of your best work specifically related to the job you seek</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Service Learning/Volunteer Log</a:t>
            </a:r>
            <a:r>
              <a:rPr lang="en-US" sz="1200" kern="1200" dirty="0">
                <a:solidFill>
                  <a:schemeClr val="tx1"/>
                </a:solidFill>
                <a:effectLst/>
                <a:latin typeface="+mn-lt"/>
                <a:ea typeface="+mn-ea"/>
                <a:cs typeface="+mn-cs"/>
              </a:rPr>
              <a:t> – Documentation of community service/volunteer hours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Employment evaluations</a:t>
            </a:r>
            <a:r>
              <a:rPr lang="en-US" sz="1200" kern="1200" dirty="0">
                <a:solidFill>
                  <a:schemeClr val="tx1"/>
                </a:solidFill>
                <a:effectLst/>
                <a:latin typeface="+mn-lt"/>
                <a:ea typeface="+mn-ea"/>
                <a:cs typeface="+mn-cs"/>
              </a:rPr>
              <a:t> (if available) - The assessment and review of a worker's job performance</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Letters of recommendation</a:t>
            </a:r>
            <a:r>
              <a:rPr lang="en-US" sz="1200" kern="1200" dirty="0">
                <a:solidFill>
                  <a:schemeClr val="tx1"/>
                </a:solidFill>
                <a:effectLst/>
                <a:latin typeface="+mn-lt"/>
                <a:ea typeface="+mn-ea"/>
                <a:cs typeface="+mn-cs"/>
              </a:rPr>
              <a:t> (2) - The writer assesses the qualities, characteristics and capabilities of the person being recommended in terms of that individual's ability to perform a particular task or function</a:t>
            </a:r>
          </a:p>
        </p:txBody>
      </p:sp>
      <p:sp>
        <p:nvSpPr>
          <p:cNvPr id="4" name="Slide Number Placeholder 3"/>
          <p:cNvSpPr>
            <a:spLocks noGrp="1"/>
          </p:cNvSpPr>
          <p:nvPr>
            <p:ph type="sldNum" sz="quarter" idx="10"/>
          </p:nvPr>
        </p:nvSpPr>
        <p:spPr/>
        <p:txBody>
          <a:bodyPr/>
          <a:lstStyle/>
          <a:p>
            <a:fld id="{B36392A5-00F8-4B40-B46C-7CA31B660224}" type="slidenum">
              <a:rPr lang="en-US" smtClean="0"/>
              <a:t>11</a:t>
            </a:fld>
            <a:endParaRPr lang="en-US"/>
          </a:p>
        </p:txBody>
      </p:sp>
    </p:spTree>
    <p:extLst>
      <p:ext uri="{BB962C8B-B14F-4D97-AF65-F5344CB8AC3E}">
        <p14:creationId xmlns:p14="http://schemas.microsoft.com/office/powerpoint/2010/main" val="2029072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Hopefully, you will be fortunate</a:t>
            </a:r>
            <a:r>
              <a:rPr lang="en-US" baseline="0" dirty="0"/>
              <a:t> to secure an interview with a potential employer.</a:t>
            </a:r>
          </a:p>
          <a:p>
            <a:endParaRPr lang="en-US" baseline="0" dirty="0"/>
          </a:p>
          <a:p>
            <a:r>
              <a:rPr lang="en-US" baseline="0" dirty="0"/>
              <a:t>Knowing what to do at the interview, will be key as to whether or not you “Get That Job!”</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12</a:t>
            </a:fld>
            <a:endParaRPr lang="en-US"/>
          </a:p>
        </p:txBody>
      </p:sp>
    </p:spTree>
    <p:extLst>
      <p:ext uri="{BB962C8B-B14F-4D97-AF65-F5344CB8AC3E}">
        <p14:creationId xmlns:p14="http://schemas.microsoft.com/office/powerpoint/2010/main" val="22856732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interview is probably the most important step in getting a job.</a:t>
            </a:r>
          </a:p>
          <a:p>
            <a:endParaRPr lang="en-US" baseline="0" dirty="0"/>
          </a:p>
          <a:p>
            <a:r>
              <a:rPr lang="en-US" baseline="0" dirty="0"/>
              <a:t>Be prepared with the following tips:</a:t>
            </a:r>
          </a:p>
          <a:p>
            <a:pPr marL="171450" indent="-171450">
              <a:buFont typeface="Arial" panose="020B0604020202020204" pitchFamily="34" charset="0"/>
              <a:buChar char="•"/>
            </a:pPr>
            <a:r>
              <a:rPr lang="en-US" baseline="0" dirty="0"/>
              <a:t>Learn about the employer and the job</a:t>
            </a:r>
          </a:p>
          <a:p>
            <a:pPr marL="171450" indent="-171450">
              <a:buFont typeface="Arial" panose="020B0604020202020204" pitchFamily="34" charset="0"/>
              <a:buChar char="•"/>
            </a:pPr>
            <a:r>
              <a:rPr lang="en-US" baseline="0" dirty="0"/>
              <a:t>Make a list of questions to ask</a:t>
            </a:r>
          </a:p>
          <a:p>
            <a:pPr marL="171450" indent="-171450">
              <a:buFont typeface="Arial" panose="020B0604020202020204" pitchFamily="34" charset="0"/>
              <a:buChar char="•"/>
            </a:pPr>
            <a:r>
              <a:rPr lang="en-US" baseline="0" dirty="0"/>
              <a:t>List the materials to take with you</a:t>
            </a:r>
          </a:p>
          <a:p>
            <a:pPr marL="171450" indent="-171450">
              <a:buFont typeface="Arial" panose="020B0604020202020204" pitchFamily="34" charset="0"/>
              <a:buChar char="•"/>
            </a:pPr>
            <a:r>
              <a:rPr lang="en-US" baseline="0" dirty="0"/>
              <a:t>Decide what to wear</a:t>
            </a:r>
          </a:p>
          <a:p>
            <a:pPr marL="171450" indent="-171450">
              <a:buFont typeface="Arial" panose="020B0604020202020204" pitchFamily="34" charset="0"/>
              <a:buChar char="•"/>
            </a:pPr>
            <a:r>
              <a:rPr lang="en-US" baseline="0" dirty="0"/>
              <a:t>Be prepared for questions</a:t>
            </a:r>
          </a:p>
          <a:p>
            <a:pPr marL="171450" indent="-171450">
              <a:buFont typeface="Arial" panose="020B0604020202020204" pitchFamily="34" charset="0"/>
              <a:buChar char="•"/>
            </a:pPr>
            <a:r>
              <a:rPr lang="en-US" baseline="0" dirty="0"/>
              <a:t>Practice for the interview</a:t>
            </a:r>
          </a:p>
          <a:p>
            <a:pPr marL="171450" indent="-171450">
              <a:buFont typeface="Arial" panose="020B0604020202020204" pitchFamily="34" charset="0"/>
              <a:buChar char="•"/>
            </a:pPr>
            <a:r>
              <a:rPr lang="en-US" baseline="0" dirty="0"/>
              <a:t>Know where to go for the interview</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13</a:t>
            </a:fld>
            <a:endParaRPr lang="en-US"/>
          </a:p>
        </p:txBody>
      </p:sp>
    </p:spTree>
    <p:extLst>
      <p:ext uri="{BB962C8B-B14F-4D97-AF65-F5344CB8AC3E}">
        <p14:creationId xmlns:p14="http://schemas.microsoft.com/office/powerpoint/2010/main" val="919732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Click on hyperlink to view video:</a:t>
            </a:r>
          </a:p>
          <a:p>
            <a:r>
              <a:rPr lang="en-US" b="1" dirty="0"/>
              <a:t>TED-Ed Talk: Put those smartphones away: Great tips for making your job interview count – Anna Post</a:t>
            </a:r>
          </a:p>
          <a:p>
            <a:r>
              <a:rPr lang="en-US" dirty="0">
                <a:effectLst/>
              </a:rPr>
              <a:t>The primary event of the job search is the interview. This is your chance to apply your good manners and connect with a potential future employer, presenting yourself as the most qualified person for the job. The more prepared you are to speak eloquently about your life - your experiences, challenges and successes - the more likely you are prove yourself worthy of taking on the tasks within a workplace.</a:t>
            </a:r>
            <a:endParaRPr lang="en-US" dirty="0"/>
          </a:p>
          <a:p>
            <a:r>
              <a:rPr lang="en-US" dirty="0"/>
              <a:t>http://youtu.be/NKBlWanXzGE</a:t>
            </a:r>
          </a:p>
          <a:p>
            <a:endParaRPr lang="en-US" dirty="0"/>
          </a:p>
          <a:p>
            <a:r>
              <a:rPr lang="en-US" b="1" dirty="0">
                <a:effectLst/>
              </a:rPr>
              <a:t>Seven No-brainers for Job Interviews</a:t>
            </a:r>
          </a:p>
          <a:p>
            <a:r>
              <a:rPr lang="en-US" dirty="0">
                <a:effectLst/>
              </a:rPr>
              <a:t>A job interview can be intimidating, and you only have a short amount of time to make a good impression on the interviewer. There are definitely some tricks to having a good job interview and giving yourself the best chance to be hired.</a:t>
            </a:r>
          </a:p>
          <a:p>
            <a:r>
              <a:rPr lang="en-US" dirty="0"/>
              <a:t>http://www.emilypost.com/getting-the-job/the-interview/212-seven-no-brainers-for-job-interviews</a:t>
            </a:r>
          </a:p>
        </p:txBody>
      </p:sp>
      <p:sp>
        <p:nvSpPr>
          <p:cNvPr id="4" name="Slide Number Placeholder 3"/>
          <p:cNvSpPr>
            <a:spLocks noGrp="1"/>
          </p:cNvSpPr>
          <p:nvPr>
            <p:ph type="sldNum" sz="quarter" idx="10"/>
          </p:nvPr>
        </p:nvSpPr>
        <p:spPr/>
        <p:txBody>
          <a:bodyPr/>
          <a:lstStyle/>
          <a:p>
            <a:fld id="{B36392A5-00F8-4B40-B46C-7CA31B660224}" type="slidenum">
              <a:rPr lang="en-US" smtClean="0"/>
              <a:t>14</a:t>
            </a:fld>
            <a:endParaRPr lang="en-US"/>
          </a:p>
        </p:txBody>
      </p:sp>
    </p:spTree>
    <p:extLst>
      <p:ext uri="{BB962C8B-B14F-4D97-AF65-F5344CB8AC3E}">
        <p14:creationId xmlns:p14="http://schemas.microsoft.com/office/powerpoint/2010/main" val="8302452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Attitude</a:t>
            </a:r>
            <a:r>
              <a:rPr lang="en-US" baseline="0" dirty="0"/>
              <a:t> is the way you look at the world and the way you respond to things that happen.</a:t>
            </a:r>
          </a:p>
          <a:p>
            <a:endParaRPr lang="en-US" baseline="0" dirty="0"/>
          </a:p>
          <a:p>
            <a:r>
              <a:rPr lang="en-US" baseline="0" dirty="0"/>
              <a:t>Positive attitudes include:</a:t>
            </a:r>
          </a:p>
          <a:p>
            <a:endParaRPr lang="en-US" baseline="0" dirty="0"/>
          </a:p>
          <a:p>
            <a:r>
              <a:rPr lang="en-US" b="1" baseline="0" dirty="0"/>
              <a:t>Friendliness</a:t>
            </a:r>
            <a:r>
              <a:rPr lang="en-US" baseline="0" dirty="0"/>
              <a:t> – consists of a positive attitude toward yourself and others</a:t>
            </a:r>
          </a:p>
          <a:p>
            <a:r>
              <a:rPr lang="en-US" b="1" baseline="0" dirty="0"/>
              <a:t>Self-motivation</a:t>
            </a:r>
            <a:r>
              <a:rPr lang="en-US" baseline="0" dirty="0"/>
              <a:t> – the inner urge to achieve your goals</a:t>
            </a:r>
          </a:p>
          <a:p>
            <a:r>
              <a:rPr lang="en-US" b="1" baseline="0" dirty="0"/>
              <a:t>Teamwork</a:t>
            </a:r>
            <a:r>
              <a:rPr lang="en-US" baseline="0" dirty="0"/>
              <a:t> – includes cooperation, the ability to work with others and commitment to a team and its members</a:t>
            </a:r>
          </a:p>
          <a:p>
            <a:r>
              <a:rPr lang="en-US" b="1" baseline="0" dirty="0"/>
              <a:t>Adaptability</a:t>
            </a:r>
            <a:r>
              <a:rPr lang="en-US" baseline="0" dirty="0"/>
              <a:t> – the ability to make changes to match new situations</a:t>
            </a:r>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16</a:t>
            </a:fld>
            <a:endParaRPr lang="en-US"/>
          </a:p>
        </p:txBody>
      </p:sp>
    </p:spTree>
    <p:extLst>
      <p:ext uri="{BB962C8B-B14F-4D97-AF65-F5344CB8AC3E}">
        <p14:creationId xmlns:p14="http://schemas.microsoft.com/office/powerpoint/2010/main" val="39842136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habits demonstrate</a:t>
            </a:r>
            <a:r>
              <a:rPr lang="en-US" baseline="0" dirty="0"/>
              <a:t> a proactive understanding of self-responsibility and self-management.</a:t>
            </a:r>
          </a:p>
          <a:p>
            <a:endParaRPr lang="en-US" baseline="0" dirty="0"/>
          </a:p>
          <a:p>
            <a:r>
              <a:rPr lang="en-US" baseline="0" dirty="0"/>
              <a:t>Will you have all of these habits?</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17</a:t>
            </a:fld>
            <a:endParaRPr lang="en-US"/>
          </a:p>
        </p:txBody>
      </p:sp>
    </p:spTree>
    <p:extLst>
      <p:ext uri="{BB962C8B-B14F-4D97-AF65-F5344CB8AC3E}">
        <p14:creationId xmlns:p14="http://schemas.microsoft.com/office/powerpoint/2010/main" val="12963286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Etiquette is proper behavior in social situations and</a:t>
            </a:r>
            <a:r>
              <a:rPr lang="en-US" baseline="0" dirty="0"/>
              <a:t> is sometimes called manners.</a:t>
            </a:r>
          </a:p>
          <a:p>
            <a:endParaRPr lang="en-US" baseline="0" dirty="0"/>
          </a:p>
          <a:p>
            <a:r>
              <a:rPr lang="en-US" baseline="0" dirty="0"/>
              <a:t>Business etiquette is proper behavior in business situations. </a:t>
            </a:r>
          </a:p>
          <a:p>
            <a:endParaRPr lang="en-US" baseline="0" dirty="0"/>
          </a:p>
          <a:p>
            <a:r>
              <a:rPr lang="en-US" baseline="0" dirty="0"/>
              <a:t>Many people in management take special courses in etiquette.</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18</a:t>
            </a:fld>
            <a:endParaRPr lang="en-US"/>
          </a:p>
        </p:txBody>
      </p:sp>
    </p:spTree>
    <p:extLst>
      <p:ext uri="{BB962C8B-B14F-4D97-AF65-F5344CB8AC3E}">
        <p14:creationId xmlns:p14="http://schemas.microsoft.com/office/powerpoint/2010/main" val="25249895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2</a:t>
            </a:fld>
            <a:endParaRPr lang="en-US"/>
          </a:p>
        </p:txBody>
      </p:sp>
    </p:spTree>
    <p:extLst>
      <p:ext uri="{BB962C8B-B14F-4D97-AF65-F5344CB8AC3E}">
        <p14:creationId xmlns:p14="http://schemas.microsoft.com/office/powerpoint/2010/main" val="370902972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Many teens become more responsible at home and school because of the values that they learn at their jobs. They will likely be more prepared for college, too, where they may have to balance work, school and activities.</a:t>
            </a:r>
            <a:br>
              <a:rPr lang="en-US" dirty="0"/>
            </a:br>
            <a:br>
              <a:rPr lang="en-US" dirty="0"/>
            </a:br>
            <a:r>
              <a:rPr lang="en-US" dirty="0"/>
              <a:t>Benefits include:</a:t>
            </a:r>
          </a:p>
          <a:p>
            <a:r>
              <a:rPr lang="en-US" dirty="0"/>
              <a:t>Values </a:t>
            </a:r>
          </a:p>
          <a:p>
            <a:r>
              <a:rPr lang="en-US" dirty="0"/>
              <a:t>Financial responsibility</a:t>
            </a:r>
          </a:p>
          <a:p>
            <a:r>
              <a:rPr lang="en-US" dirty="0"/>
              <a:t>Teamwork</a:t>
            </a:r>
          </a:p>
          <a:p>
            <a:r>
              <a:rPr lang="en-US" dirty="0"/>
              <a:t>Work skills</a:t>
            </a:r>
          </a:p>
          <a:p>
            <a:endParaRPr lang="en-US" dirty="0"/>
          </a:p>
          <a:p>
            <a:r>
              <a:rPr lang="en-US" dirty="0"/>
              <a:t>Can you name any other reasons to work?</a:t>
            </a:r>
          </a:p>
          <a:p>
            <a:endParaRPr lang="en-US" dirty="0"/>
          </a:p>
          <a:p>
            <a:r>
              <a:rPr lang="en-US" dirty="0"/>
              <a:t>Source:</a:t>
            </a:r>
          </a:p>
          <a:p>
            <a:r>
              <a:rPr lang="en-US" dirty="0"/>
              <a:t>What Are the Benefits of Teenagers Having Jobs?</a:t>
            </a:r>
            <a:br>
              <a:rPr lang="en-US" dirty="0"/>
            </a:br>
            <a:r>
              <a:rPr lang="en-US" dirty="0"/>
              <a:t>Even though balancing work and school can be a challenge, working at places such as grocery stores, restaurants and movie theaters can help teens become more mature individuals. Many teens become more responsible at home and school because of the values that they learn at their jobs. They will likely be more prepared for college, too, where they may have to balance work, school and activities. </a:t>
            </a:r>
            <a:br>
              <a:rPr lang="en-US" dirty="0"/>
            </a:br>
            <a:r>
              <a:rPr lang="en-US" dirty="0"/>
              <a:t>http://www.ehow.com/about_5103914_benefits-teenagers-having-jobs.html</a:t>
            </a:r>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1687916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jobs available in</a:t>
            </a:r>
            <a:r>
              <a:rPr lang="en-US" baseline="0" dirty="0"/>
              <a:t> Culinary Arts. A few jobs are listed.</a:t>
            </a:r>
          </a:p>
          <a:p>
            <a:endParaRPr lang="en-US" baseline="0" dirty="0"/>
          </a:p>
          <a:p>
            <a:r>
              <a:rPr lang="en-US" baseline="0" dirty="0"/>
              <a:t>Which job would interest you?</a:t>
            </a:r>
            <a:endParaRPr lang="en-US" dirty="0"/>
          </a:p>
          <a:p>
            <a:endParaRPr lang="en-US" dirty="0"/>
          </a:p>
          <a:p>
            <a:r>
              <a:rPr lang="en-US" dirty="0"/>
              <a:t>Sources:</a:t>
            </a:r>
            <a:endParaRPr lang="en-US" baseline="0" dirty="0"/>
          </a:p>
          <a:p>
            <a:pPr>
              <a:lnSpc>
                <a:spcPct val="120000"/>
              </a:lnSpc>
              <a:spcBef>
                <a:spcPts val="0"/>
              </a:spcBef>
            </a:pPr>
            <a:r>
              <a:rPr lang="en-US" sz="1200" b="1" dirty="0"/>
              <a:t>Careers in Culinary Arts: Connecting Skills, Techniques and Employment</a:t>
            </a:r>
          </a:p>
          <a:p>
            <a:pPr>
              <a:lnSpc>
                <a:spcPct val="120000"/>
              </a:lnSpc>
              <a:spcBef>
                <a:spcPts val="0"/>
              </a:spcBef>
            </a:pPr>
            <a:r>
              <a:rPr lang="en-US" sz="1200" dirty="0"/>
              <a:t>What career do you see in your future? What education do you need for this career? How much money will you make? What skills will you need? In this lesson you will explore the answers to these questions as well as additional information regarding Hotel Management. Let’s get started!</a:t>
            </a:r>
          </a:p>
          <a:p>
            <a:pPr>
              <a:lnSpc>
                <a:spcPct val="120000"/>
              </a:lnSpc>
              <a:spcBef>
                <a:spcPts val="0"/>
              </a:spcBef>
            </a:pPr>
            <a:r>
              <a:rPr lang="en-US" sz="1200" dirty="0">
                <a:hlinkClick r:id="rId3"/>
              </a:rPr>
              <a:t>http://cte.sfasu.edu/lesson-plans/careers-in-culinary-arts-connecting-skills-techniques-and-employment/</a:t>
            </a:r>
            <a:endParaRPr lang="en-US" sz="1200" dirty="0"/>
          </a:p>
          <a:p>
            <a:endParaRPr lang="en-US" dirty="0"/>
          </a:p>
          <a:p>
            <a:r>
              <a:rPr lang="en-US" b="1" baseline="0" dirty="0"/>
              <a:t>O*Net Online</a:t>
            </a:r>
          </a:p>
          <a:p>
            <a:r>
              <a:rPr lang="en-US" dirty="0"/>
              <a:t>Career Clusters contain occupations in the same field of work that require similar skills. Students, parents, and educators can use Career Clusters to help focus education plans towards obtaining the necessary knowledge, competencies, and training for success in a particular career pathway. </a:t>
            </a:r>
          </a:p>
          <a:p>
            <a:r>
              <a:rPr lang="en-US" dirty="0"/>
              <a:t>http://www.onetonline.org/find/career?c=9&amp;g=Go</a:t>
            </a:r>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5630311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you decide on the type of job you want, you can begin looking for one.</a:t>
            </a:r>
          </a:p>
          <a:p>
            <a:endParaRPr lang="en-US" baseline="0" dirty="0"/>
          </a:p>
          <a:p>
            <a:r>
              <a:rPr lang="en-US" baseline="0" dirty="0"/>
              <a:t>Places to search:</a:t>
            </a:r>
          </a:p>
          <a:p>
            <a:pPr marL="171450" indent="-171450">
              <a:buFont typeface="Arial" panose="020B0604020202020204" pitchFamily="34" charset="0"/>
              <a:buChar char="•"/>
            </a:pPr>
            <a:r>
              <a:rPr lang="en-US" b="1" baseline="0" dirty="0"/>
              <a:t>Businesses</a:t>
            </a:r>
            <a:r>
              <a:rPr lang="en-US" baseline="0" dirty="0"/>
              <a:t> – have job applications available to walk in and pick up</a:t>
            </a:r>
          </a:p>
          <a:p>
            <a:pPr marL="171450" indent="-171450">
              <a:buFont typeface="Arial" panose="020B0604020202020204" pitchFamily="34" charset="0"/>
              <a:buChar char="•"/>
            </a:pPr>
            <a:r>
              <a:rPr lang="en-US" b="1" baseline="0" dirty="0"/>
              <a:t>Internet</a:t>
            </a:r>
            <a:r>
              <a:rPr lang="en-US" baseline="0" dirty="0"/>
              <a:t> – many businesses now have their own websites and may include a section for career opportunities</a:t>
            </a:r>
          </a:p>
          <a:p>
            <a:pPr marL="171450" indent="-171450">
              <a:buFont typeface="Arial" panose="020B0604020202020204" pitchFamily="34" charset="0"/>
              <a:buChar char="•"/>
            </a:pPr>
            <a:r>
              <a:rPr lang="en-US" b="1" baseline="0" dirty="0"/>
              <a:t>Networking</a:t>
            </a:r>
            <a:r>
              <a:rPr lang="en-US" baseline="0" dirty="0"/>
              <a:t> – communicating with family and friends may result in a job prospect</a:t>
            </a:r>
          </a:p>
          <a:p>
            <a:pPr marL="171450" indent="-171450">
              <a:buFont typeface="Arial" panose="020B0604020202020204" pitchFamily="34" charset="0"/>
              <a:buChar char="•"/>
            </a:pPr>
            <a:r>
              <a:rPr lang="en-US" b="1" baseline="0" dirty="0"/>
              <a:t>Want ads </a:t>
            </a:r>
            <a:r>
              <a:rPr lang="en-US" baseline="0" dirty="0"/>
              <a:t>– located in the classified section of a newspaper</a:t>
            </a:r>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1291922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a:t>
            </a:r>
            <a:r>
              <a:rPr lang="en-US" baseline="0" dirty="0"/>
              <a:t> résumé, portfolio and interview skills are needed to secure a job. </a:t>
            </a:r>
          </a:p>
          <a:p>
            <a:pPr marL="0" indent="0">
              <a:buFont typeface="Arial" panose="020B0604020202020204" pitchFamily="34" charset="0"/>
              <a:buNone/>
            </a:pPr>
            <a:endParaRPr lang="en-US" baseline="0" dirty="0"/>
          </a:p>
          <a:p>
            <a:pPr marL="0" indent="0">
              <a:buFont typeface="Arial" panose="020B0604020202020204" pitchFamily="34" charset="0"/>
              <a:buNone/>
            </a:pPr>
            <a:r>
              <a:rPr lang="en-US" baseline="0" dirty="0"/>
              <a:t>We will be learning how to acquire these skills in this lesson.</a:t>
            </a:r>
            <a:endParaRPr lang="en-US" dirty="0"/>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18098778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résumé provides a quic</a:t>
            </a:r>
            <a:r>
              <a:rPr lang="en-US" baseline="0" dirty="0"/>
              <a:t>k way for an employer to learn about your qualifications.</a:t>
            </a:r>
          </a:p>
          <a:p>
            <a:endParaRPr lang="en-US" baseline="0" dirty="0"/>
          </a:p>
          <a:p>
            <a:r>
              <a:rPr lang="en-US" baseline="0" dirty="0"/>
              <a:t>Does anyone in this class already have a </a:t>
            </a:r>
            <a:r>
              <a:rPr lang="en-US" dirty="0"/>
              <a:t>résumé</a:t>
            </a:r>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747151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kern="1200" dirty="0">
                <a:solidFill>
                  <a:schemeClr val="tx1"/>
                </a:solidFill>
                <a:effectLst/>
                <a:latin typeface="+mn-lt"/>
                <a:ea typeface="+mn-ea"/>
                <a:cs typeface="+mn-cs"/>
              </a:rPr>
              <a:t>Refer</a:t>
            </a:r>
            <a:r>
              <a:rPr lang="en-US" sz="1200" b="0" kern="1200" baseline="0" dirty="0">
                <a:solidFill>
                  <a:schemeClr val="tx1"/>
                </a:solidFill>
                <a:effectLst/>
                <a:latin typeface="+mn-lt"/>
                <a:ea typeface="+mn-ea"/>
                <a:cs typeface="+mn-cs"/>
              </a:rPr>
              <a:t> to handout </a:t>
            </a:r>
            <a:r>
              <a:rPr lang="en-US" sz="1200" b="1" kern="1200" dirty="0">
                <a:solidFill>
                  <a:schemeClr val="tx1"/>
                </a:solidFill>
                <a:effectLst/>
                <a:latin typeface="+mn-lt"/>
                <a:ea typeface="+mn-ea"/>
                <a:cs typeface="+mn-cs"/>
              </a:rPr>
              <a:t>Basic Information for Writing a Résumé</a:t>
            </a:r>
            <a:r>
              <a:rPr lang="en-US" sz="1200" b="0" kern="1200" baseline="0" dirty="0">
                <a:solidFill>
                  <a:schemeClr val="tx1"/>
                </a:solidFill>
                <a:effectLst/>
                <a:latin typeface="+mn-lt"/>
                <a:ea typeface="+mn-ea"/>
                <a:cs typeface="+mn-cs"/>
              </a:rPr>
              <a:t> (see All Lesson Attachments tab) for reference.</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Heading</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Includes your formal name (not nickname) and personal information such as address, phone number and email address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Objective</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A one sentence explanation of the type of job you are seeking.  It should be fairly specific.  If you are uncertain about specific positions available, note your areas of interest</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Education</a:t>
            </a:r>
            <a:r>
              <a:rPr lang="en-US" sz="1200" b="1" kern="1200" baseline="0" dirty="0">
                <a:solidFill>
                  <a:schemeClr val="tx1"/>
                </a:solidFill>
                <a:effectLst/>
                <a:latin typeface="+mn-lt"/>
                <a:ea typeface="+mn-ea"/>
                <a:cs typeface="+mn-cs"/>
              </a:rPr>
              <a:t> – </a:t>
            </a:r>
            <a:r>
              <a:rPr lang="en-US" sz="1200" b="0" kern="1200" baseline="0" dirty="0">
                <a:solidFill>
                  <a:schemeClr val="tx1"/>
                </a:solidFill>
                <a:effectLst/>
                <a:latin typeface="+mn-lt"/>
                <a:ea typeface="+mn-ea"/>
                <a:cs typeface="+mn-cs"/>
              </a:rPr>
              <a:t>Schools attended. </a:t>
            </a:r>
            <a:r>
              <a:rPr lang="en-US" sz="1200" kern="1200" dirty="0">
                <a:solidFill>
                  <a:schemeClr val="tx1"/>
                </a:solidFill>
                <a:effectLst/>
                <a:latin typeface="+mn-lt"/>
                <a:ea typeface="+mn-ea"/>
                <a:cs typeface="+mn-cs"/>
              </a:rPr>
              <a:t>Be sure to specify dates of attendance. You may also list classes that might contribute to your employability</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Experience</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Include previous employers, dates of employment and your job title.  Be sure to include duties performed and responsibilities </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Activities</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List any special activities, clubs, organization or service learning you have participated in. Include dates of participation</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Honors</a:t>
            </a:r>
            <a:r>
              <a:rPr lang="en-US" sz="1200" b="1" kern="1200" baseline="0" dirty="0">
                <a:solidFill>
                  <a:schemeClr val="tx1"/>
                </a:solidFill>
                <a:effectLst/>
                <a:latin typeface="+mn-lt"/>
                <a:ea typeface="+mn-ea"/>
                <a:cs typeface="+mn-cs"/>
              </a:rPr>
              <a:t> - </a:t>
            </a:r>
            <a:r>
              <a:rPr lang="en-US" sz="1200" b="0" kern="1200" baseline="0" dirty="0">
                <a:solidFill>
                  <a:schemeClr val="tx1"/>
                </a:solidFill>
                <a:effectLst/>
                <a:latin typeface="+mn-lt"/>
                <a:ea typeface="+mn-ea"/>
                <a:cs typeface="+mn-cs"/>
              </a:rPr>
              <a:t>I</a:t>
            </a:r>
            <a:r>
              <a:rPr lang="en-US" sz="1200" kern="1200" dirty="0">
                <a:solidFill>
                  <a:schemeClr val="tx1"/>
                </a:solidFill>
                <a:effectLst/>
                <a:latin typeface="+mn-lt"/>
                <a:ea typeface="+mn-ea"/>
                <a:cs typeface="+mn-cs"/>
              </a:rPr>
              <a:t>nclude awards</a:t>
            </a:r>
            <a:r>
              <a:rPr lang="en-US" sz="1200" kern="1200" baseline="0" dirty="0">
                <a:solidFill>
                  <a:schemeClr val="tx1"/>
                </a:solidFill>
                <a:effectLst/>
                <a:latin typeface="+mn-lt"/>
                <a:ea typeface="+mn-ea"/>
                <a:cs typeface="+mn-cs"/>
              </a:rPr>
              <a:t>, certifications and achievements</a:t>
            </a:r>
          </a:p>
          <a:p>
            <a:pPr marL="171450" indent="-171450">
              <a:buFont typeface="Arial" panose="020B0604020202020204" pitchFamily="34" charset="0"/>
              <a:buChar char="•"/>
            </a:pPr>
            <a:r>
              <a:rPr lang="en-US" sz="1200" b="1" kern="1200" dirty="0">
                <a:solidFill>
                  <a:schemeClr val="tx1"/>
                </a:solidFill>
                <a:effectLst/>
                <a:latin typeface="+mn-lt"/>
                <a:ea typeface="+mn-ea"/>
                <a:cs typeface="+mn-cs"/>
              </a:rPr>
              <a:t>References</a:t>
            </a:r>
            <a:r>
              <a:rPr lang="en-US" sz="1200" b="1" kern="1200" baseline="0" dirty="0">
                <a:solidFill>
                  <a:schemeClr val="tx1"/>
                </a:solidFill>
                <a:effectLst/>
                <a:latin typeface="+mn-lt"/>
                <a:ea typeface="+mn-ea"/>
                <a:cs typeface="+mn-cs"/>
              </a:rPr>
              <a:t> - </a:t>
            </a:r>
            <a:r>
              <a:rPr lang="en-US" sz="1200" kern="1200" dirty="0">
                <a:solidFill>
                  <a:schemeClr val="tx1"/>
                </a:solidFill>
                <a:effectLst/>
                <a:latin typeface="+mn-lt"/>
                <a:ea typeface="+mn-ea"/>
                <a:cs typeface="+mn-cs"/>
              </a:rPr>
              <a:t>Make sure to ask permission before you include anyone as a reference. Two or three references are usually sufficient</a:t>
            </a:r>
          </a:p>
          <a:p>
            <a:pPr marL="0" indent="0">
              <a:buFont typeface="Arial" panose="020B0604020202020204" pitchFamily="34" charset="0"/>
              <a:buNone/>
            </a:pPr>
            <a:endParaRPr lang="en-US" sz="1200" kern="1200" dirty="0">
              <a:solidFill>
                <a:schemeClr val="tx1"/>
              </a:solidFill>
              <a:effectLst/>
              <a:latin typeface="+mn-lt"/>
              <a:ea typeface="+mn-ea"/>
              <a:cs typeface="+mn-cs"/>
            </a:endParaRPr>
          </a:p>
          <a:p>
            <a:pPr marL="0" indent="0">
              <a:buFont typeface="Arial" panose="020B0604020202020204" pitchFamily="34" charset="0"/>
              <a:buNone/>
            </a:pPr>
            <a:r>
              <a:rPr lang="en-US" sz="1200" kern="1200" dirty="0">
                <a:solidFill>
                  <a:schemeClr val="tx1"/>
                </a:solidFill>
                <a:effectLst/>
                <a:latin typeface="+mn-lt"/>
                <a:ea typeface="+mn-ea"/>
                <a:cs typeface="+mn-cs"/>
              </a:rPr>
              <a:t>Click on hyperlink</a:t>
            </a:r>
            <a:r>
              <a:rPr lang="en-US" sz="1200" kern="1200" baseline="0" dirty="0">
                <a:solidFill>
                  <a:schemeClr val="tx1"/>
                </a:solidFill>
                <a:effectLst/>
                <a:latin typeface="+mn-lt"/>
                <a:ea typeface="+mn-ea"/>
                <a:cs typeface="+mn-cs"/>
              </a:rPr>
              <a:t> to view video:</a:t>
            </a:r>
            <a:endParaRPr lang="en-US"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1" i="0" kern="1200" dirty="0">
                <a:solidFill>
                  <a:schemeClr val="tx1"/>
                </a:solidFill>
                <a:effectLst/>
                <a:latin typeface="+mn-lt"/>
                <a:ea typeface="+mn-ea"/>
                <a:cs typeface="+mn-cs"/>
              </a:rPr>
              <a:t>How to Write an Error-Free Résumé</a:t>
            </a:r>
            <a:br>
              <a:rPr lang="en-US" sz="1200" b="1" i="0" kern="1200" dirty="0">
                <a:solidFill>
                  <a:schemeClr val="tx1"/>
                </a:solidFill>
                <a:effectLst/>
                <a:latin typeface="+mn-lt"/>
                <a:ea typeface="+mn-ea"/>
                <a:cs typeface="+mn-cs"/>
              </a:rPr>
            </a:br>
            <a:r>
              <a:rPr lang="en-US" sz="1200" b="0" i="0" kern="1200" dirty="0">
                <a:solidFill>
                  <a:schemeClr val="tx1"/>
                </a:solidFill>
                <a:effectLst/>
                <a:latin typeface="+mn-lt"/>
                <a:ea typeface="+mn-ea"/>
                <a:cs typeface="+mn-cs"/>
              </a:rPr>
              <a:t>Your résumé is often your first impression on a potential employer. With some careful planning you can make sure it’s a good one.</a:t>
            </a:r>
            <a:br>
              <a:rPr lang="en-US" sz="1200" b="0" i="0" kern="1200" dirty="0">
                <a:solidFill>
                  <a:schemeClr val="tx1"/>
                </a:solidFill>
                <a:effectLst/>
                <a:latin typeface="+mn-lt"/>
                <a:ea typeface="+mn-ea"/>
                <a:cs typeface="+mn-cs"/>
              </a:rPr>
            </a:br>
            <a:r>
              <a:rPr lang="en-US" sz="1200" b="0" i="0" u="none" strike="noStrike" kern="1200" dirty="0">
                <a:solidFill>
                  <a:schemeClr val="tx1"/>
                </a:solidFill>
                <a:effectLst/>
                <a:latin typeface="+mn-lt"/>
                <a:ea typeface="+mn-ea"/>
                <a:cs typeface="+mn-cs"/>
                <a:hlinkClick r:id="rId3"/>
              </a:rPr>
              <a:t>http://www.howcast.com/videos/307328-How-to-Write-an-ErrorFree-Resume#</a:t>
            </a:r>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3319419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dirty="0"/>
              <a:t>A</a:t>
            </a:r>
            <a:r>
              <a:rPr lang="en-US" b="0" baseline="0" dirty="0"/>
              <a:t> cover letter introduces you, highlights your strengths and asks for an interview.</a:t>
            </a:r>
            <a:endParaRPr lang="en-US" b="0" dirty="0"/>
          </a:p>
          <a:p>
            <a:endParaRPr lang="en-US" b="0" dirty="0"/>
          </a:p>
          <a:p>
            <a:r>
              <a:rPr lang="en-US" b="0" dirty="0"/>
              <a:t>Click on hyperlink</a:t>
            </a:r>
            <a:r>
              <a:rPr lang="en-US" b="0" baseline="0" dirty="0"/>
              <a:t> to view video:</a:t>
            </a:r>
            <a:endParaRPr lang="en-US" b="0" dirty="0"/>
          </a:p>
          <a:p>
            <a:r>
              <a:rPr lang="en-US" sz="1200" b="1" i="0" kern="1200" dirty="0">
                <a:solidFill>
                  <a:schemeClr val="tx1"/>
                </a:solidFill>
                <a:effectLst/>
                <a:latin typeface="+mn-lt"/>
                <a:ea typeface="+mn-ea"/>
                <a:cs typeface="+mn-cs"/>
              </a:rPr>
              <a:t>How to Avoid Writing an Awful Cover Letter</a:t>
            </a:r>
          </a:p>
          <a:p>
            <a:r>
              <a:rPr lang="en-US" sz="1200" b="0" i="0" kern="1200" dirty="0">
                <a:solidFill>
                  <a:schemeClr val="tx1"/>
                </a:solidFill>
                <a:effectLst/>
                <a:latin typeface="+mn-lt"/>
                <a:ea typeface="+mn-ea"/>
                <a:cs typeface="+mn-cs"/>
              </a:rPr>
              <a:t>Your cover letter is the first contact that a potential employer has with you. To make a great impression, there are several cover letter mistakes that you should avoid if you'd like to hear the words "you're hired."</a:t>
            </a:r>
          </a:p>
          <a:p>
            <a:r>
              <a:rPr lang="en-US" b="0" dirty="0"/>
              <a:t>http://www.howcast.com/videos/432521-How-to-Avoid-Writing-an-Awful-Cover-Letter#</a:t>
            </a:r>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19705308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65361"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9C40A44-36AE-481E-B090-1CC6ADC1BFB3}"/>
              </a:ext>
            </a:extLst>
          </p:cNvPr>
          <p:cNvSpPr>
            <a:spLocks noGrp="1"/>
          </p:cNvSpPr>
          <p:nvPr>
            <p:ph type="title"/>
          </p:nvPr>
        </p:nvSpPr>
        <p:spPr>
          <a:xfrm>
            <a:off x="4525346" y="477093"/>
            <a:ext cx="7462935" cy="3413772"/>
          </a:xfrm>
        </p:spPr>
        <p:txBody>
          <a:bodyPr>
            <a:normAutofit/>
          </a:bodyPr>
          <a:lstStyle>
            <a:lvl1pPr>
              <a:defRPr sz="7200">
                <a:solidFill>
                  <a:schemeClr val="bg1"/>
                </a:solidFill>
              </a:defRPr>
            </a:lvl1pPr>
          </a:lstStyle>
          <a:p>
            <a:r>
              <a:rPr lang="en-US" dirty="0"/>
              <a:t>Click to edit Master title style</a:t>
            </a:r>
          </a:p>
        </p:txBody>
      </p: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l">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5.xml"/><Relationship Id="rId4" Type="http://schemas.openxmlformats.org/officeDocument/2006/relationships/hyperlink" Target="https://www.youtube.com/watch?v=NKBlWanXzGE"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howcast.com/videos/307328-How-to-Write-an-ErrorFree-Resume" TargetMode="External"/><Relationship Id="rId2" Type="http://schemas.openxmlformats.org/officeDocument/2006/relationships/hyperlink" Target="http://www.howcast.com/videos/432521-How-to-Avoid-Writing-an-Awful-Cover-Letter" TargetMode="Externa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hyperlink" Target="http://www.onetonline.org/find/career?c=9&amp;g=Go" TargetMode="External"/><Relationship Id="rId2" Type="http://schemas.openxmlformats.org/officeDocument/2006/relationships/hyperlink" Target="http://cte.sfasu.edu/lesson-plans/careers-in-culinary-arts-connecting-skills-techniques-and-employment/" TargetMode="External"/><Relationship Id="rId1" Type="http://schemas.openxmlformats.org/officeDocument/2006/relationships/slideLayout" Target="../slideLayouts/slideLayout3.xml"/><Relationship Id="rId6" Type="http://schemas.openxmlformats.org/officeDocument/2006/relationships/hyperlink" Target="http://youtu.be/NKBlWanXzGE" TargetMode="External"/><Relationship Id="rId5" Type="http://schemas.openxmlformats.org/officeDocument/2006/relationships/hyperlink" Target="http://www.ehow.com/about_5103914_benefits-teenagers-having-jobs.html" TargetMode="External"/><Relationship Id="rId4" Type="http://schemas.openxmlformats.org/officeDocument/2006/relationships/hyperlink" Target="http://www.emilypost.com/getting-the-job/the-interview/212-seven-no-brainers-for-job-interview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5.xml"/><Relationship Id="rId4" Type="http://schemas.openxmlformats.org/officeDocument/2006/relationships/hyperlink" Target="http://www.howcast.com/videos/307328-How-to-Write-an-ErrorFree-Resume"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hyperlink" Target="http://www.howcast.com/videos/432521-How-to-Avoid-Writing-an-Awful-Cover-Let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23808-E336-4296-8521-6F80DB5018F3}"/>
              </a:ext>
            </a:extLst>
          </p:cNvPr>
          <p:cNvSpPr>
            <a:spLocks noGrp="1"/>
          </p:cNvSpPr>
          <p:nvPr>
            <p:ph type="title"/>
          </p:nvPr>
        </p:nvSpPr>
        <p:spPr>
          <a:xfrm>
            <a:off x="4525346" y="794334"/>
            <a:ext cx="7462935" cy="3413772"/>
          </a:xfrm>
        </p:spPr>
        <p:txBody>
          <a:bodyPr>
            <a:normAutofit/>
          </a:bodyPr>
          <a:lstStyle/>
          <a:p>
            <a:r>
              <a:rPr lang="en-US" sz="6000" dirty="0"/>
              <a:t>Get That Job! Résumés, Portfolios and Interview Skills</a:t>
            </a:r>
          </a:p>
        </p:txBody>
      </p:sp>
    </p:spTree>
    <p:extLst>
      <p:ext uri="{BB962C8B-B14F-4D97-AF65-F5344CB8AC3E}">
        <p14:creationId xmlns:p14="http://schemas.microsoft.com/office/powerpoint/2010/main" val="6681985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A71B6-3052-434F-85AC-C2F377FF0DD6}"/>
              </a:ext>
            </a:extLst>
          </p:cNvPr>
          <p:cNvSpPr>
            <a:spLocks noGrp="1"/>
          </p:cNvSpPr>
          <p:nvPr>
            <p:ph type="title"/>
          </p:nvPr>
        </p:nvSpPr>
        <p:spPr/>
        <p:txBody>
          <a:bodyPr/>
          <a:lstStyle/>
          <a:p>
            <a:r>
              <a:rPr lang="en-US" dirty="0"/>
              <a:t>Portfolio</a:t>
            </a:r>
          </a:p>
        </p:txBody>
      </p:sp>
      <p:sp>
        <p:nvSpPr>
          <p:cNvPr id="3" name="Content Placeholder 2">
            <a:extLst>
              <a:ext uri="{FF2B5EF4-FFF2-40B4-BE49-F238E27FC236}">
                <a16:creationId xmlns:a16="http://schemas.microsoft.com/office/drawing/2014/main" id="{6D5E6E10-6B50-4884-9E76-A4889AD4AF66}"/>
              </a:ext>
            </a:extLst>
          </p:cNvPr>
          <p:cNvSpPr>
            <a:spLocks noGrp="1"/>
          </p:cNvSpPr>
          <p:nvPr>
            <p:ph sz="half" idx="1"/>
          </p:nvPr>
        </p:nvSpPr>
        <p:spPr/>
        <p:txBody>
          <a:bodyPr/>
          <a:lstStyle/>
          <a:p>
            <a:r>
              <a:rPr lang="en-US" dirty="0"/>
              <a:t>A collection of work samples that support job qualifications</a:t>
            </a:r>
          </a:p>
          <a:p>
            <a:endParaRPr lang="en-US" dirty="0"/>
          </a:p>
        </p:txBody>
      </p:sp>
      <p:pic>
        <p:nvPicPr>
          <p:cNvPr id="4" name="Picture Placeholder 4">
            <a:extLst>
              <a:ext uri="{FF2B5EF4-FFF2-40B4-BE49-F238E27FC236}">
                <a16:creationId xmlns:a16="http://schemas.microsoft.com/office/drawing/2014/main" id="{CAE215E5-2A10-4CF3-9485-8997E240FB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74859" y="1561345"/>
            <a:ext cx="4125121" cy="4125121"/>
          </a:xfrm>
          <a:prstGeom prst="round1Rect">
            <a:avLst>
              <a:gd name="adj" fmla="val 5636"/>
            </a:avLst>
          </a:prstGeom>
        </p:spPr>
      </p:pic>
    </p:spTree>
    <p:extLst>
      <p:ext uri="{BB962C8B-B14F-4D97-AF65-F5344CB8AC3E}">
        <p14:creationId xmlns:p14="http://schemas.microsoft.com/office/powerpoint/2010/main" val="100398909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250BFD6-3C7A-4052-9D0B-DC5126CB7B08}"/>
              </a:ext>
            </a:extLst>
          </p:cNvPr>
          <p:cNvSpPr>
            <a:spLocks noGrp="1"/>
          </p:cNvSpPr>
          <p:nvPr>
            <p:ph type="title"/>
          </p:nvPr>
        </p:nvSpPr>
        <p:spPr/>
        <p:txBody>
          <a:bodyPr/>
          <a:lstStyle/>
          <a:p>
            <a:r>
              <a:rPr lang="en-US" dirty="0"/>
              <a:t>Portfolio Components</a:t>
            </a:r>
          </a:p>
        </p:txBody>
      </p:sp>
      <p:sp>
        <p:nvSpPr>
          <p:cNvPr id="6" name="Content Placeholder 5">
            <a:extLst>
              <a:ext uri="{FF2B5EF4-FFF2-40B4-BE49-F238E27FC236}">
                <a16:creationId xmlns:a16="http://schemas.microsoft.com/office/drawing/2014/main" id="{9CDADE9E-9543-4169-A7C8-837B5A84B273}"/>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Cover letter</a:t>
            </a:r>
          </a:p>
          <a:p>
            <a:pPr marL="457200" indent="-457200">
              <a:buClr>
                <a:schemeClr val="accent1"/>
              </a:buClr>
              <a:buFont typeface="Wingdings" panose="05000000000000000000" pitchFamily="2" charset="2"/>
              <a:buChar char="Ø"/>
            </a:pPr>
            <a:r>
              <a:rPr lang="en-US" sz="2800" dirty="0"/>
              <a:t>Table of contents</a:t>
            </a:r>
          </a:p>
          <a:p>
            <a:pPr marL="457200" indent="-457200">
              <a:buClr>
                <a:schemeClr val="accent1"/>
              </a:buClr>
              <a:buFont typeface="Wingdings" panose="05000000000000000000" pitchFamily="2" charset="2"/>
              <a:buChar char="Ø"/>
            </a:pPr>
            <a:r>
              <a:rPr lang="en-US" sz="2800" dirty="0"/>
              <a:t>Résumé</a:t>
            </a:r>
          </a:p>
          <a:p>
            <a:pPr marL="457200" indent="-457200">
              <a:buClr>
                <a:schemeClr val="accent1"/>
              </a:buClr>
              <a:buFont typeface="Wingdings" panose="05000000000000000000" pitchFamily="2" charset="2"/>
              <a:buChar char="Ø"/>
            </a:pPr>
            <a:r>
              <a:rPr lang="en-US" sz="2800" dirty="0"/>
              <a:t>Employability skills</a:t>
            </a:r>
          </a:p>
          <a:p>
            <a:pPr marL="457200" indent="-457200">
              <a:buClr>
                <a:schemeClr val="accent1"/>
              </a:buClr>
              <a:buFont typeface="Wingdings" panose="05000000000000000000" pitchFamily="2" charset="2"/>
              <a:buChar char="Ø"/>
            </a:pPr>
            <a:r>
              <a:rPr lang="en-US" sz="2800" dirty="0"/>
              <a:t>Licenses and/or certificates</a:t>
            </a:r>
          </a:p>
          <a:p>
            <a:pPr marL="457200" indent="-457200">
              <a:buClr>
                <a:schemeClr val="accent1"/>
              </a:buClr>
              <a:buFont typeface="Wingdings" panose="05000000000000000000" pitchFamily="2" charset="2"/>
              <a:buChar char="Ø"/>
            </a:pPr>
            <a:r>
              <a:rPr lang="en-US" sz="2800" dirty="0"/>
              <a:t>Awards</a:t>
            </a:r>
          </a:p>
          <a:p>
            <a:pPr marL="457200" indent="-457200">
              <a:buClr>
                <a:schemeClr val="accent1"/>
              </a:buClr>
              <a:buFont typeface="Wingdings" panose="05000000000000000000" pitchFamily="2" charset="2"/>
              <a:buChar char="Ø"/>
            </a:pPr>
            <a:r>
              <a:rPr lang="en-US" sz="2800" dirty="0"/>
              <a:t>Goals and plans for the future</a:t>
            </a:r>
          </a:p>
          <a:p>
            <a:endParaRPr lang="en-US" dirty="0"/>
          </a:p>
        </p:txBody>
      </p:sp>
      <p:sp>
        <p:nvSpPr>
          <p:cNvPr id="7" name="Content Placeholder 6">
            <a:extLst>
              <a:ext uri="{FF2B5EF4-FFF2-40B4-BE49-F238E27FC236}">
                <a16:creationId xmlns:a16="http://schemas.microsoft.com/office/drawing/2014/main" id="{97FA05C2-7DA9-40CA-B369-9EA037BC3FED}"/>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sz="2800" dirty="0"/>
              <a:t>Transcripts</a:t>
            </a:r>
          </a:p>
          <a:p>
            <a:pPr marL="457200" indent="-457200">
              <a:buClr>
                <a:schemeClr val="accent1"/>
              </a:buClr>
              <a:buFont typeface="Wingdings" panose="05000000000000000000" pitchFamily="2" charset="2"/>
              <a:buChar char="Ø"/>
            </a:pPr>
            <a:r>
              <a:rPr lang="en-US" sz="2800" dirty="0"/>
              <a:t>Work samples</a:t>
            </a:r>
          </a:p>
          <a:p>
            <a:pPr marL="457200" indent="-457200">
              <a:buClr>
                <a:schemeClr val="accent1"/>
              </a:buClr>
              <a:buFont typeface="Wingdings" panose="05000000000000000000" pitchFamily="2" charset="2"/>
              <a:buChar char="Ø"/>
            </a:pPr>
            <a:r>
              <a:rPr lang="en-US" sz="2800" dirty="0"/>
              <a:t>Service learning/Volunteer log</a:t>
            </a:r>
          </a:p>
          <a:p>
            <a:pPr marL="457200" indent="-457200">
              <a:buClr>
                <a:schemeClr val="accent1"/>
              </a:buClr>
              <a:buFont typeface="Wingdings" panose="05000000000000000000" pitchFamily="2" charset="2"/>
              <a:buChar char="Ø"/>
            </a:pPr>
            <a:r>
              <a:rPr lang="en-US" sz="2800" dirty="0"/>
              <a:t>Employment evaluations</a:t>
            </a:r>
          </a:p>
          <a:p>
            <a:pPr marL="457200" indent="-457200">
              <a:buClr>
                <a:schemeClr val="accent1"/>
              </a:buClr>
              <a:buFont typeface="Wingdings" panose="05000000000000000000" pitchFamily="2" charset="2"/>
              <a:buChar char="Ø"/>
            </a:pPr>
            <a:r>
              <a:rPr lang="en-US" sz="2800" dirty="0"/>
              <a:t>Letters of recommendations</a:t>
            </a:r>
          </a:p>
          <a:p>
            <a:endParaRPr lang="en-US" dirty="0"/>
          </a:p>
        </p:txBody>
      </p:sp>
    </p:spTree>
    <p:extLst>
      <p:ext uri="{BB962C8B-B14F-4D97-AF65-F5344CB8AC3E}">
        <p14:creationId xmlns:p14="http://schemas.microsoft.com/office/powerpoint/2010/main" val="1032000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745ED-827E-492B-9E61-4F160183DC00}"/>
              </a:ext>
            </a:extLst>
          </p:cNvPr>
          <p:cNvSpPr>
            <a:spLocks noGrp="1"/>
          </p:cNvSpPr>
          <p:nvPr>
            <p:ph type="title"/>
          </p:nvPr>
        </p:nvSpPr>
        <p:spPr/>
        <p:txBody>
          <a:bodyPr/>
          <a:lstStyle/>
          <a:p>
            <a:r>
              <a:rPr lang="en-US" dirty="0"/>
              <a:t>Interview Skills</a:t>
            </a:r>
          </a:p>
        </p:txBody>
      </p:sp>
      <p:sp>
        <p:nvSpPr>
          <p:cNvPr id="3" name="Content Placeholder 2">
            <a:extLst>
              <a:ext uri="{FF2B5EF4-FFF2-40B4-BE49-F238E27FC236}">
                <a16:creationId xmlns:a16="http://schemas.microsoft.com/office/drawing/2014/main" id="{6108280F-7A6C-4CC9-A61D-6D70D4EE9EBE}"/>
              </a:ext>
            </a:extLst>
          </p:cNvPr>
          <p:cNvSpPr>
            <a:spLocks noGrp="1"/>
          </p:cNvSpPr>
          <p:nvPr>
            <p:ph sz="half" idx="1"/>
          </p:nvPr>
        </p:nvSpPr>
        <p:spPr>
          <a:xfrm>
            <a:off x="740664" y="1420420"/>
            <a:ext cx="11055750" cy="876300"/>
          </a:xfrm>
        </p:spPr>
        <p:txBody>
          <a:bodyPr/>
          <a:lstStyle/>
          <a:p>
            <a:r>
              <a:rPr lang="en-US" dirty="0"/>
              <a:t>How to talk to people in an interview situation, answering questions correctly and knowing the right questions to ask</a:t>
            </a:r>
          </a:p>
          <a:p>
            <a:endParaRPr lang="en-US" dirty="0"/>
          </a:p>
        </p:txBody>
      </p:sp>
      <p:pic>
        <p:nvPicPr>
          <p:cNvPr id="4" name="Picture 3">
            <a:extLst>
              <a:ext uri="{FF2B5EF4-FFF2-40B4-BE49-F238E27FC236}">
                <a16:creationId xmlns:a16="http://schemas.microsoft.com/office/drawing/2014/main" id="{F1403E81-005C-413F-8061-CEBE9B6722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73065" y="2433631"/>
            <a:ext cx="4045869" cy="4145876"/>
          </a:xfrm>
          <a:prstGeom prst="rect">
            <a:avLst/>
          </a:prstGeom>
        </p:spPr>
      </p:pic>
    </p:spTree>
    <p:extLst>
      <p:ext uri="{BB962C8B-B14F-4D97-AF65-F5344CB8AC3E}">
        <p14:creationId xmlns:p14="http://schemas.microsoft.com/office/powerpoint/2010/main" val="37043268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79EA1-9ECB-4D45-A1FE-C7A304B1F00E}"/>
              </a:ext>
            </a:extLst>
          </p:cNvPr>
          <p:cNvSpPr>
            <a:spLocks noGrp="1"/>
          </p:cNvSpPr>
          <p:nvPr>
            <p:ph type="title"/>
          </p:nvPr>
        </p:nvSpPr>
        <p:spPr/>
        <p:txBody>
          <a:bodyPr/>
          <a:lstStyle/>
          <a:p>
            <a:r>
              <a:rPr lang="en-US" dirty="0"/>
              <a:t>Interview</a:t>
            </a:r>
          </a:p>
        </p:txBody>
      </p:sp>
      <p:sp>
        <p:nvSpPr>
          <p:cNvPr id="3" name="Content Placeholder 2">
            <a:extLst>
              <a:ext uri="{FF2B5EF4-FFF2-40B4-BE49-F238E27FC236}">
                <a16:creationId xmlns:a16="http://schemas.microsoft.com/office/drawing/2014/main" id="{883E96E8-CF38-47D3-B9A1-162B1D4E3413}"/>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799" dirty="0"/>
              <a:t>A formal meeting between two or more people</a:t>
            </a:r>
          </a:p>
          <a:p>
            <a:pPr marL="457200" indent="-457200">
              <a:buClr>
                <a:schemeClr val="accent1"/>
              </a:buClr>
              <a:buFont typeface="Wingdings" panose="05000000000000000000" pitchFamily="2" charset="2"/>
              <a:buChar char="Ø"/>
            </a:pPr>
            <a:r>
              <a:rPr lang="en-US" sz="2799" dirty="0"/>
              <a:t>An opportunity to:</a:t>
            </a:r>
          </a:p>
          <a:p>
            <a:pPr lvl="2">
              <a:buFont typeface="Wingdings" panose="05000000000000000000" pitchFamily="2" charset="2"/>
              <a:buChar char="Ø"/>
            </a:pPr>
            <a:r>
              <a:rPr lang="en-US" sz="2599" dirty="0"/>
              <a:t>Impress the employer</a:t>
            </a:r>
          </a:p>
          <a:p>
            <a:pPr lvl="2">
              <a:buFont typeface="Wingdings" panose="05000000000000000000" pitchFamily="2" charset="2"/>
              <a:buChar char="Ø"/>
            </a:pPr>
            <a:r>
              <a:rPr lang="en-US" sz="2599" dirty="0"/>
              <a:t>Learn more about the job</a:t>
            </a:r>
          </a:p>
          <a:p>
            <a:pPr lvl="2">
              <a:buFont typeface="Wingdings" panose="05000000000000000000" pitchFamily="2" charset="2"/>
              <a:buChar char="Ø"/>
            </a:pPr>
            <a:r>
              <a:rPr lang="en-US" sz="2599" dirty="0"/>
              <a:t>Decide if the job is right for you</a:t>
            </a:r>
          </a:p>
          <a:p>
            <a:endParaRPr lang="en-US" dirty="0"/>
          </a:p>
        </p:txBody>
      </p:sp>
      <p:sp>
        <p:nvSpPr>
          <p:cNvPr id="4" name="Content Placeholder 3">
            <a:extLst>
              <a:ext uri="{FF2B5EF4-FFF2-40B4-BE49-F238E27FC236}">
                <a16:creationId xmlns:a16="http://schemas.microsoft.com/office/drawing/2014/main" id="{C7B4F966-F1CC-41A3-B486-CF1BC7F89760}"/>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sz="2799" dirty="0"/>
              <a:t>The employer will:</a:t>
            </a:r>
          </a:p>
          <a:p>
            <a:pPr lvl="2">
              <a:buFont typeface="Wingdings" panose="05000000000000000000" pitchFamily="2" charset="2"/>
              <a:buChar char="Ø"/>
            </a:pPr>
            <a:r>
              <a:rPr lang="en-US" sz="2599" dirty="0"/>
              <a:t>Become familiar with you</a:t>
            </a:r>
          </a:p>
          <a:p>
            <a:pPr lvl="2">
              <a:buFont typeface="Wingdings" panose="05000000000000000000" pitchFamily="2" charset="2"/>
              <a:buChar char="Ø"/>
            </a:pPr>
            <a:r>
              <a:rPr lang="en-US" sz="2599" dirty="0"/>
              <a:t>Evaluate your skills</a:t>
            </a:r>
          </a:p>
          <a:p>
            <a:pPr lvl="2">
              <a:buFont typeface="Wingdings" panose="05000000000000000000" pitchFamily="2" charset="2"/>
              <a:buChar char="Ø"/>
            </a:pPr>
            <a:r>
              <a:rPr lang="en-US" sz="2599" dirty="0"/>
              <a:t>Find out if you will work well with other employees</a:t>
            </a:r>
          </a:p>
          <a:p>
            <a:endParaRPr lang="en-US" dirty="0"/>
          </a:p>
        </p:txBody>
      </p:sp>
    </p:spTree>
    <p:extLst>
      <p:ext uri="{BB962C8B-B14F-4D97-AF65-F5344CB8AC3E}">
        <p14:creationId xmlns:p14="http://schemas.microsoft.com/office/powerpoint/2010/main" val="2147242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DD920A-C597-404F-A716-90F04B6FAD69}"/>
              </a:ext>
            </a:extLst>
          </p:cNvPr>
          <p:cNvSpPr>
            <a:spLocks noGrp="1"/>
          </p:cNvSpPr>
          <p:nvPr>
            <p:ph type="title"/>
          </p:nvPr>
        </p:nvSpPr>
        <p:spPr>
          <a:xfrm>
            <a:off x="740528" y="407209"/>
            <a:ext cx="7990877" cy="876300"/>
          </a:xfrm>
        </p:spPr>
        <p:txBody>
          <a:bodyPr/>
          <a:lstStyle/>
          <a:p>
            <a:r>
              <a:rPr lang="en-US" dirty="0"/>
              <a:t>Seven No-brainers for Job Interviews – Anna Post</a:t>
            </a:r>
          </a:p>
        </p:txBody>
      </p:sp>
      <p:sp>
        <p:nvSpPr>
          <p:cNvPr id="3" name="Content Placeholder 2">
            <a:extLst>
              <a:ext uri="{FF2B5EF4-FFF2-40B4-BE49-F238E27FC236}">
                <a16:creationId xmlns:a16="http://schemas.microsoft.com/office/drawing/2014/main" id="{F9974D4E-2385-4004-BC10-34EB5A8475A4}"/>
              </a:ext>
            </a:extLst>
          </p:cNvPr>
          <p:cNvSpPr>
            <a:spLocks noGrp="1"/>
          </p:cNvSpPr>
          <p:nvPr>
            <p:ph sz="half" idx="1"/>
          </p:nvPr>
        </p:nvSpPr>
        <p:spPr/>
        <p:txBody>
          <a:bodyPr/>
          <a:lstStyle/>
          <a:p>
            <a:r>
              <a:rPr lang="en-US" sz="2800" dirty="0"/>
              <a:t>1. Be prepared</a:t>
            </a:r>
          </a:p>
          <a:p>
            <a:r>
              <a:rPr lang="en-US" sz="2800" dirty="0"/>
              <a:t>2. Be early</a:t>
            </a:r>
          </a:p>
          <a:p>
            <a:r>
              <a:rPr lang="en-US" sz="2800" dirty="0"/>
              <a:t>3. Dress appropriately</a:t>
            </a:r>
          </a:p>
          <a:p>
            <a:r>
              <a:rPr lang="en-US" sz="2800" dirty="0"/>
              <a:t>4. Speak clearly and make eye contact</a:t>
            </a:r>
          </a:p>
          <a:p>
            <a:r>
              <a:rPr lang="en-US" sz="2800" dirty="0"/>
              <a:t>5. Address the interviewer by name</a:t>
            </a:r>
          </a:p>
          <a:p>
            <a:r>
              <a:rPr lang="en-US" sz="2800" dirty="0"/>
              <a:t>6. Shake hands twice</a:t>
            </a:r>
          </a:p>
          <a:p>
            <a:r>
              <a:rPr lang="en-US" sz="2800" dirty="0"/>
              <a:t>7. Thank them twice</a:t>
            </a:r>
          </a:p>
          <a:p>
            <a:endParaRPr lang="en-US" dirty="0"/>
          </a:p>
        </p:txBody>
      </p:sp>
      <p:pic>
        <p:nvPicPr>
          <p:cNvPr id="4" name="Picture 3">
            <a:extLst>
              <a:ext uri="{FF2B5EF4-FFF2-40B4-BE49-F238E27FC236}">
                <a16:creationId xmlns:a16="http://schemas.microsoft.com/office/drawing/2014/main" id="{60B78E62-1C78-48AC-BB16-08EA45E273A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3644" y="1283509"/>
            <a:ext cx="4000450" cy="2923229"/>
          </a:xfrm>
          <a:prstGeom prst="rect">
            <a:avLst/>
          </a:prstGeom>
        </p:spPr>
      </p:pic>
      <p:sp>
        <p:nvSpPr>
          <p:cNvPr id="5" name="Rectangle 4">
            <a:extLst>
              <a:ext uri="{FF2B5EF4-FFF2-40B4-BE49-F238E27FC236}">
                <a16:creationId xmlns:a16="http://schemas.microsoft.com/office/drawing/2014/main" id="{442AE5EA-D781-4F69-B355-C03ED40AB5C5}"/>
              </a:ext>
            </a:extLst>
          </p:cNvPr>
          <p:cNvSpPr/>
          <p:nvPr/>
        </p:nvSpPr>
        <p:spPr>
          <a:xfrm>
            <a:off x="6035869" y="3468074"/>
            <a:ext cx="6096000" cy="1477328"/>
          </a:xfrm>
          <a:prstGeom prst="rect">
            <a:avLst/>
          </a:prstGeom>
        </p:spPr>
        <p:txBody>
          <a:bodyPr>
            <a:spAutoFit/>
          </a:bodyPr>
          <a:lstStyle/>
          <a:p>
            <a:pPr marL="45706" indent="0">
              <a:buNone/>
            </a:pPr>
            <a:endParaRPr lang="en-US" dirty="0">
              <a:hlinkClick r:id="rId4"/>
            </a:endParaRPr>
          </a:p>
          <a:p>
            <a:pPr marL="45706" indent="0">
              <a:buNone/>
            </a:pPr>
            <a:endParaRPr lang="en-US" dirty="0">
              <a:hlinkClick r:id="rId4"/>
            </a:endParaRPr>
          </a:p>
          <a:p>
            <a:pPr marL="45706" indent="0" algn="ctr">
              <a:buNone/>
            </a:pPr>
            <a:endParaRPr lang="en-US" dirty="0">
              <a:hlinkClick r:id="rId4"/>
            </a:endParaRPr>
          </a:p>
          <a:p>
            <a:pPr marL="45706" indent="0" algn="ctr">
              <a:buNone/>
            </a:pPr>
            <a:r>
              <a:rPr lang="en-US" dirty="0">
                <a:hlinkClick r:id="rId4"/>
              </a:rPr>
              <a:t>TED-Ed Talk: Put those </a:t>
            </a:r>
            <a:r>
              <a:rPr lang="en-US" dirty="0">
                <a:solidFill>
                  <a:srgbClr val="FF0000"/>
                </a:solidFill>
                <a:hlinkClick r:id="rId4"/>
              </a:rPr>
              <a:t>smartphones away: Great tips for making your job interview count - Anna Post</a:t>
            </a:r>
            <a:endParaRPr lang="en-US" dirty="0">
              <a:solidFill>
                <a:srgbClr val="FF0000"/>
              </a:solidFill>
            </a:endParaRPr>
          </a:p>
        </p:txBody>
      </p:sp>
      <p:sp>
        <p:nvSpPr>
          <p:cNvPr id="6" name="TextBox 5">
            <a:extLst>
              <a:ext uri="{FF2B5EF4-FFF2-40B4-BE49-F238E27FC236}">
                <a16:creationId xmlns:a16="http://schemas.microsoft.com/office/drawing/2014/main" id="{00488001-25F4-405A-B17D-1722130F8F25}"/>
              </a:ext>
            </a:extLst>
          </p:cNvPr>
          <p:cNvSpPr txBox="1"/>
          <p:nvPr/>
        </p:nvSpPr>
        <p:spPr>
          <a:xfrm>
            <a:off x="8326747" y="4945402"/>
            <a:ext cx="1571199" cy="369332"/>
          </a:xfrm>
          <a:prstGeom prst="rect">
            <a:avLst/>
          </a:prstGeom>
          <a:noFill/>
          <a:ln>
            <a:noFill/>
          </a:ln>
        </p:spPr>
        <p:txBody>
          <a:bodyPr wrap="none" rtlCol="0" anchor="ctr" anchorCtr="1">
            <a:spAutoFit/>
          </a:bodyPr>
          <a:lstStyle/>
          <a:p>
            <a:r>
              <a:rPr lang="en-US" sz="1800" dirty="0"/>
              <a:t>(click on link)</a:t>
            </a:r>
          </a:p>
        </p:txBody>
      </p:sp>
    </p:spTree>
    <p:extLst>
      <p:ext uri="{BB962C8B-B14F-4D97-AF65-F5344CB8AC3E}">
        <p14:creationId xmlns:p14="http://schemas.microsoft.com/office/powerpoint/2010/main" val="12370148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D9EA6-0088-4DEF-AE01-9B1170C3CAE2}"/>
              </a:ext>
            </a:extLst>
          </p:cNvPr>
          <p:cNvSpPr>
            <a:spLocks noGrp="1"/>
          </p:cNvSpPr>
          <p:nvPr>
            <p:ph type="title"/>
          </p:nvPr>
        </p:nvSpPr>
        <p:spPr/>
        <p:txBody>
          <a:bodyPr/>
          <a:lstStyle/>
          <a:p>
            <a:r>
              <a:rPr lang="en-US" dirty="0"/>
              <a:t>Self-Responsibility and Self-Management</a:t>
            </a:r>
          </a:p>
        </p:txBody>
      </p:sp>
      <p:sp>
        <p:nvSpPr>
          <p:cNvPr id="3" name="Text Placeholder 2">
            <a:extLst>
              <a:ext uri="{FF2B5EF4-FFF2-40B4-BE49-F238E27FC236}">
                <a16:creationId xmlns:a16="http://schemas.microsoft.com/office/drawing/2014/main" id="{B6B13582-7542-487D-9F33-90168F725841}"/>
              </a:ext>
            </a:extLst>
          </p:cNvPr>
          <p:cNvSpPr>
            <a:spLocks noGrp="1"/>
          </p:cNvSpPr>
          <p:nvPr>
            <p:ph type="body" sz="quarter" idx="10"/>
          </p:nvPr>
        </p:nvSpPr>
        <p:spPr/>
        <p:txBody>
          <a:bodyPr/>
          <a:lstStyle/>
          <a:p>
            <a:r>
              <a:rPr lang="en-US" dirty="0"/>
              <a:t>Positive Attitude</a:t>
            </a:r>
          </a:p>
        </p:txBody>
      </p:sp>
      <p:sp>
        <p:nvSpPr>
          <p:cNvPr id="4" name="Text Placeholder 3">
            <a:extLst>
              <a:ext uri="{FF2B5EF4-FFF2-40B4-BE49-F238E27FC236}">
                <a16:creationId xmlns:a16="http://schemas.microsoft.com/office/drawing/2014/main" id="{BA966BDD-DF89-4939-8FE4-6272FE6D29E6}"/>
              </a:ext>
            </a:extLst>
          </p:cNvPr>
          <p:cNvSpPr>
            <a:spLocks noGrp="1"/>
          </p:cNvSpPr>
          <p:nvPr>
            <p:ph type="body" sz="quarter" idx="11"/>
          </p:nvPr>
        </p:nvSpPr>
        <p:spPr/>
        <p:txBody>
          <a:bodyPr/>
          <a:lstStyle/>
          <a:p>
            <a:r>
              <a:rPr lang="en-US" dirty="0"/>
              <a:t>Good Work Habits</a:t>
            </a:r>
          </a:p>
        </p:txBody>
      </p:sp>
      <p:sp>
        <p:nvSpPr>
          <p:cNvPr id="5" name="Text Placeholder 4">
            <a:extLst>
              <a:ext uri="{FF2B5EF4-FFF2-40B4-BE49-F238E27FC236}">
                <a16:creationId xmlns:a16="http://schemas.microsoft.com/office/drawing/2014/main" id="{A7D730DD-1ABD-4EE4-A452-F67F5D728C68}"/>
              </a:ext>
            </a:extLst>
          </p:cNvPr>
          <p:cNvSpPr>
            <a:spLocks noGrp="1"/>
          </p:cNvSpPr>
          <p:nvPr>
            <p:ph type="body" sz="quarter" idx="12"/>
          </p:nvPr>
        </p:nvSpPr>
        <p:spPr/>
        <p:txBody>
          <a:bodyPr/>
          <a:lstStyle/>
          <a:p>
            <a:r>
              <a:rPr lang="en-US" dirty="0"/>
              <a:t>Business Etiquette</a:t>
            </a:r>
          </a:p>
        </p:txBody>
      </p:sp>
    </p:spTree>
    <p:extLst>
      <p:ext uri="{BB962C8B-B14F-4D97-AF65-F5344CB8AC3E}">
        <p14:creationId xmlns:p14="http://schemas.microsoft.com/office/powerpoint/2010/main" val="19403231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78E053-86FB-440C-A63E-16ED481491FF}"/>
              </a:ext>
            </a:extLst>
          </p:cNvPr>
          <p:cNvSpPr>
            <a:spLocks noGrp="1"/>
          </p:cNvSpPr>
          <p:nvPr>
            <p:ph type="title"/>
          </p:nvPr>
        </p:nvSpPr>
        <p:spPr/>
        <p:txBody>
          <a:bodyPr/>
          <a:lstStyle/>
          <a:p>
            <a:r>
              <a:rPr lang="en-US" sz="3599" dirty="0"/>
              <a:t>Positive Attitudes</a:t>
            </a:r>
            <a:endParaRPr lang="en-US" dirty="0"/>
          </a:p>
        </p:txBody>
      </p:sp>
      <p:sp>
        <p:nvSpPr>
          <p:cNvPr id="3" name="Content Placeholder 2">
            <a:extLst>
              <a:ext uri="{FF2B5EF4-FFF2-40B4-BE49-F238E27FC236}">
                <a16:creationId xmlns:a16="http://schemas.microsoft.com/office/drawing/2014/main" id="{43A94694-18EE-491C-8A47-5C1621920946}"/>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Friendliness</a:t>
            </a:r>
          </a:p>
          <a:p>
            <a:pPr marL="457200" indent="-457200">
              <a:buClr>
                <a:schemeClr val="accent1"/>
              </a:buClr>
              <a:buFont typeface="Wingdings" panose="05000000000000000000" pitchFamily="2" charset="2"/>
              <a:buChar char="Ø"/>
            </a:pPr>
            <a:r>
              <a:rPr lang="en-US" sz="2800" dirty="0"/>
              <a:t>Self-motivation</a:t>
            </a:r>
          </a:p>
          <a:p>
            <a:pPr marL="457200" indent="-457200">
              <a:buClr>
                <a:schemeClr val="accent1"/>
              </a:buClr>
              <a:buFont typeface="Wingdings" panose="05000000000000000000" pitchFamily="2" charset="2"/>
              <a:buChar char="Ø"/>
            </a:pPr>
            <a:r>
              <a:rPr lang="en-US" sz="2800" dirty="0"/>
              <a:t>Teamwork</a:t>
            </a:r>
          </a:p>
          <a:p>
            <a:pPr marL="457200" indent="-457200">
              <a:buClr>
                <a:schemeClr val="accent1"/>
              </a:buClr>
              <a:buFont typeface="Wingdings" panose="05000000000000000000" pitchFamily="2" charset="2"/>
              <a:buChar char="Ø"/>
            </a:pPr>
            <a:r>
              <a:rPr lang="en-US" sz="2800" dirty="0"/>
              <a:t>Adaptability</a:t>
            </a:r>
          </a:p>
          <a:p>
            <a:endParaRPr lang="en-US" dirty="0"/>
          </a:p>
        </p:txBody>
      </p:sp>
      <p:pic>
        <p:nvPicPr>
          <p:cNvPr id="4" name="Content Placeholder 5">
            <a:extLst>
              <a:ext uri="{FF2B5EF4-FFF2-40B4-BE49-F238E27FC236}">
                <a16:creationId xmlns:a16="http://schemas.microsoft.com/office/drawing/2014/main" id="{4B5D0C42-5F2D-430A-A7E7-92E212071CE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7258" y="1049134"/>
            <a:ext cx="5953921" cy="5192017"/>
          </a:xfrm>
          <a:prstGeom prst="round1Rect">
            <a:avLst>
              <a:gd name="adj" fmla="val 5636"/>
            </a:avLst>
          </a:prstGeom>
        </p:spPr>
      </p:pic>
    </p:spTree>
    <p:extLst>
      <p:ext uri="{BB962C8B-B14F-4D97-AF65-F5344CB8AC3E}">
        <p14:creationId xmlns:p14="http://schemas.microsoft.com/office/powerpoint/2010/main" val="14810640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00E9A0-9232-4A01-9166-5997898019A8}"/>
              </a:ext>
            </a:extLst>
          </p:cNvPr>
          <p:cNvSpPr>
            <a:spLocks noGrp="1"/>
          </p:cNvSpPr>
          <p:nvPr>
            <p:ph type="title"/>
          </p:nvPr>
        </p:nvSpPr>
        <p:spPr/>
        <p:txBody>
          <a:bodyPr/>
          <a:lstStyle/>
          <a:p>
            <a:r>
              <a:rPr lang="en-US" sz="3599" dirty="0"/>
              <a:t>Good Work Habits</a:t>
            </a:r>
            <a:endParaRPr lang="en-US" dirty="0"/>
          </a:p>
        </p:txBody>
      </p:sp>
      <p:graphicFrame>
        <p:nvGraphicFramePr>
          <p:cNvPr id="4" name="Content Placeholder 4">
            <a:extLst>
              <a:ext uri="{FF2B5EF4-FFF2-40B4-BE49-F238E27FC236}">
                <a16:creationId xmlns:a16="http://schemas.microsoft.com/office/drawing/2014/main" id="{D7205C72-94B9-4BA0-9F4E-49A87C8459D9}"/>
              </a:ext>
            </a:extLst>
          </p:cNvPr>
          <p:cNvGraphicFramePr>
            <a:graphicFrameLocks noGrp="1"/>
          </p:cNvGraphicFramePr>
          <p:nvPr>
            <p:ph idx="1"/>
            <p:extLst/>
          </p:nvPr>
        </p:nvGraphicFramePr>
        <p:xfrm>
          <a:off x="1341088" y="1652350"/>
          <a:ext cx="9752808" cy="4818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4544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8B39AD-81A5-4C9E-9422-DB8515CCB640}"/>
              </a:ext>
            </a:extLst>
          </p:cNvPr>
          <p:cNvSpPr>
            <a:spLocks noGrp="1"/>
          </p:cNvSpPr>
          <p:nvPr>
            <p:ph type="title"/>
          </p:nvPr>
        </p:nvSpPr>
        <p:spPr/>
        <p:txBody>
          <a:bodyPr/>
          <a:lstStyle/>
          <a:p>
            <a:r>
              <a:rPr lang="en-US" dirty="0"/>
              <a:t>Business Etiquette</a:t>
            </a:r>
          </a:p>
        </p:txBody>
      </p:sp>
      <p:sp>
        <p:nvSpPr>
          <p:cNvPr id="3" name="Content Placeholder 2">
            <a:extLst>
              <a:ext uri="{FF2B5EF4-FFF2-40B4-BE49-F238E27FC236}">
                <a16:creationId xmlns:a16="http://schemas.microsoft.com/office/drawing/2014/main" id="{D488D10A-3F9B-403E-9B71-EE1A8EFD5056}"/>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799" dirty="0"/>
              <a:t>Proper behavior for business situations</a:t>
            </a:r>
          </a:p>
          <a:p>
            <a:pPr marL="457200" indent="-457200">
              <a:buClr>
                <a:schemeClr val="accent1"/>
              </a:buClr>
              <a:buFont typeface="Wingdings" panose="05000000000000000000" pitchFamily="2" charset="2"/>
              <a:buChar char="Ø"/>
            </a:pPr>
            <a:r>
              <a:rPr lang="en-US" sz="2799" dirty="0"/>
              <a:t>Can make a difference in making a sale or receiving a promotion</a:t>
            </a:r>
          </a:p>
          <a:p>
            <a:pPr marL="457200" indent="-457200">
              <a:buClr>
                <a:schemeClr val="accent1"/>
              </a:buClr>
              <a:buFont typeface="Wingdings" panose="05000000000000000000" pitchFamily="2" charset="2"/>
              <a:buChar char="Ø"/>
            </a:pPr>
            <a:r>
              <a:rPr lang="en-US" sz="2799" dirty="0"/>
              <a:t>Examples:</a:t>
            </a:r>
          </a:p>
          <a:p>
            <a:pPr lvl="2">
              <a:buFont typeface="Wingdings" panose="05000000000000000000" pitchFamily="2" charset="2"/>
              <a:buChar char="Ø"/>
            </a:pPr>
            <a:r>
              <a:rPr lang="en-US" sz="2599" dirty="0"/>
              <a:t>Confident handshakes</a:t>
            </a:r>
          </a:p>
          <a:p>
            <a:pPr lvl="2">
              <a:buFont typeface="Wingdings" panose="05000000000000000000" pitchFamily="2" charset="2"/>
              <a:buChar char="Ø"/>
            </a:pPr>
            <a:r>
              <a:rPr lang="en-US" sz="2599" dirty="0"/>
              <a:t>Introducing people correctly</a:t>
            </a:r>
          </a:p>
          <a:p>
            <a:pPr lvl="2">
              <a:buFont typeface="Wingdings" panose="05000000000000000000" pitchFamily="2" charset="2"/>
              <a:buChar char="Ø"/>
            </a:pPr>
            <a:r>
              <a:rPr lang="en-US" sz="2599" dirty="0"/>
              <a:t>Wearing appropriate clothes to a business meeting</a:t>
            </a:r>
          </a:p>
          <a:p>
            <a:endParaRPr lang="en-US" dirty="0"/>
          </a:p>
        </p:txBody>
      </p:sp>
      <p:pic>
        <p:nvPicPr>
          <p:cNvPr id="4" name="Content Placeholder 6">
            <a:extLst>
              <a:ext uri="{FF2B5EF4-FFF2-40B4-BE49-F238E27FC236}">
                <a16:creationId xmlns:a16="http://schemas.microsoft.com/office/drawing/2014/main" id="{BC373EF5-A55F-49B5-9090-5A17374DB2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52334" y="1688694"/>
            <a:ext cx="4470351" cy="4197769"/>
          </a:xfrm>
          <a:prstGeom prst="rect">
            <a:avLst/>
          </a:prstGeom>
        </p:spPr>
      </p:pic>
    </p:spTree>
    <p:extLst>
      <p:ext uri="{BB962C8B-B14F-4D97-AF65-F5344CB8AC3E}">
        <p14:creationId xmlns:p14="http://schemas.microsoft.com/office/powerpoint/2010/main" val="29646285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3C6AA-F958-4FBA-949F-049D985A2D5B}"/>
              </a:ext>
            </a:extLst>
          </p:cNvPr>
          <p:cNvSpPr>
            <a:spLocks noGrp="1"/>
          </p:cNvSpPr>
          <p:nvPr>
            <p:ph type="title"/>
          </p:nvPr>
        </p:nvSpPr>
        <p:spPr/>
        <p:txBody>
          <a:bodyPr/>
          <a:lstStyle/>
          <a:p>
            <a:r>
              <a:rPr lang="en-US" dirty="0"/>
              <a:t>Questions?</a:t>
            </a:r>
          </a:p>
        </p:txBody>
      </p:sp>
      <p:pic>
        <p:nvPicPr>
          <p:cNvPr id="4" name="Picture 2">
            <a:extLst>
              <a:ext uri="{FF2B5EF4-FFF2-40B4-BE49-F238E27FC236}">
                <a16:creationId xmlns:a16="http://schemas.microsoft.com/office/drawing/2014/main" id="{F5E88B14-3A46-4046-AAD0-561534587F9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096697" y="694471"/>
            <a:ext cx="7909557" cy="5649683"/>
          </a:xfrm>
          <a:prstGeom prst="rect">
            <a:avLst/>
          </a:prstGeom>
          <a:noFill/>
          <a:ln w="9525">
            <a:noFill/>
            <a:miter lim="800000"/>
            <a:headEnd/>
            <a:tailEnd/>
          </a:ln>
          <a:effectLst/>
        </p:spPr>
      </p:pic>
    </p:spTree>
    <p:extLst>
      <p:ext uri="{BB962C8B-B14F-4D97-AF65-F5344CB8AC3E}">
        <p14:creationId xmlns:p14="http://schemas.microsoft.com/office/powerpoint/2010/main" val="9943059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72A71-1968-4434-88DD-90D69D0B19F5}"/>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7859DFB5-5B55-4EE9-8150-F527737B3337}"/>
              </a:ext>
            </a:extLst>
          </p:cNvPr>
          <p:cNvSpPr>
            <a:spLocks noGrp="1"/>
          </p:cNvSpPr>
          <p:nvPr>
            <p:ph sz="half" idx="1"/>
          </p:nvPr>
        </p:nvSpPr>
        <p:spPr/>
        <p:txBody>
          <a:bodyPr/>
          <a:lstStyle/>
          <a:p>
            <a:pPr marL="304747" lvl="0" indent="-304747" defTabSz="1218987">
              <a:lnSpc>
                <a:spcPct val="120000"/>
              </a:lnSpc>
              <a:spcBef>
                <a:spcPts val="0"/>
              </a:spcBef>
              <a:buClr>
                <a:srgbClr val="89C01C"/>
              </a:buClr>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Images:</a:t>
            </a:r>
          </a:p>
          <a:p>
            <a:pPr marL="304747" lvl="0" indent="-304747" defTabSz="1218987">
              <a:lnSpc>
                <a:spcPct val="120000"/>
              </a:lnSpc>
              <a:spcBef>
                <a:spcPts val="0"/>
              </a:spcBef>
              <a:buClr>
                <a:schemeClr val="accent1"/>
              </a:buClr>
              <a:buSzPct val="125000"/>
              <a:buFont typeface="Wingdings" panose="05000000000000000000" pitchFamily="2" charset="2"/>
              <a:buChar char="Ø"/>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Microsoft Office Clip Art: Used with permission from Microsoft.</a:t>
            </a:r>
          </a:p>
          <a:p>
            <a:pPr lvl="0" defTabSz="1218987">
              <a:lnSpc>
                <a:spcPct val="120000"/>
              </a:lnSpc>
              <a:spcBef>
                <a:spcPts val="0"/>
              </a:spcBef>
              <a:buClr>
                <a:srgbClr val="89C01C"/>
              </a:buClr>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Textbooks:</a:t>
            </a:r>
          </a:p>
          <a:p>
            <a:pPr marL="304747" lvl="0" indent="-304747" defTabSz="1218987">
              <a:lnSpc>
                <a:spcPct val="120000"/>
              </a:lnSpc>
              <a:spcBef>
                <a:spcPts val="0"/>
              </a:spcBef>
              <a:buClr>
                <a:schemeClr val="accent1"/>
              </a:buClr>
              <a:buSzPct val="125000"/>
              <a:buFont typeface="Wingdings" panose="05000000000000000000" pitchFamily="2" charset="2"/>
              <a:buChar char="Ø"/>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Reynolds, J.S. (2010). </a:t>
            </a:r>
            <a:r>
              <a:rPr lang="en-US" sz="16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Hospitality services: Food &amp; lodging</a:t>
            </a: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Tinley Park, IL: </a:t>
            </a:r>
            <a:r>
              <a:rPr lang="en-US"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Goodheart</a:t>
            </a: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-Willcox Company.</a:t>
            </a:r>
          </a:p>
          <a:p>
            <a:pPr marL="304747" lvl="0" indent="-304747" defTabSz="1218987">
              <a:lnSpc>
                <a:spcPct val="120000"/>
              </a:lnSpc>
              <a:spcBef>
                <a:spcPts val="0"/>
              </a:spcBef>
              <a:buClr>
                <a:schemeClr val="accent1"/>
              </a:buClr>
              <a:buSzPct val="125000"/>
              <a:buFont typeface="Wingdings" panose="05000000000000000000" pitchFamily="2" charset="2"/>
              <a:buChar char="Ø"/>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Littrell, J.J., Lorenz, J.H. &amp; Smith, H.T. (2009). </a:t>
            </a:r>
            <a:r>
              <a:rPr lang="en-US" sz="1600" i="1" dirty="0">
                <a:solidFill>
                  <a:srgbClr val="000000"/>
                </a:solidFill>
                <a:latin typeface="Open Sans" panose="020B0606030504020204" pitchFamily="34" charset="0"/>
                <a:ea typeface="Open Sans" panose="020B0606030504020204" pitchFamily="34" charset="0"/>
                <a:cs typeface="Open Sans" panose="020B0606030504020204" pitchFamily="34" charset="0"/>
              </a:rPr>
              <a:t>From school to work</a:t>
            </a: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 Tinley Park, IL: </a:t>
            </a:r>
            <a:r>
              <a:rPr lang="en-US" sz="1600"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Goodheart</a:t>
            </a: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-Willcox.</a:t>
            </a:r>
          </a:p>
          <a:p>
            <a:pPr lvl="0" defTabSz="1218987">
              <a:lnSpc>
                <a:spcPct val="120000"/>
              </a:lnSpc>
              <a:spcBef>
                <a:spcPts val="0"/>
              </a:spcBef>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Videos: </a:t>
            </a:r>
          </a:p>
          <a:p>
            <a:pPr marL="304747" lvl="0" indent="-304747" defTabSz="1218987">
              <a:lnSpc>
                <a:spcPct val="120000"/>
              </a:lnSpc>
              <a:spcBef>
                <a:spcPts val="0"/>
              </a:spcBef>
              <a:buClr>
                <a:schemeClr val="accent1"/>
              </a:buClr>
              <a:buSzPct val="125000"/>
              <a:buFont typeface="Wingdings" panose="05000000000000000000" pitchFamily="2" charset="2"/>
              <a:buChar char="Ø"/>
            </a:pPr>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How to Avoid Writing an Awful Cover Letter</a:t>
            </a:r>
          </a:p>
          <a:p>
            <a:pPr marL="339623" lvl="0" defTabSz="1218987">
              <a:lnSpc>
                <a:spcPct val="120000"/>
              </a:lnSpc>
              <a:spcBef>
                <a:spcPts val="0"/>
              </a:spcBef>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Your cover letter is the first contact that a potential employer has with you. To make a great impression, there are several cover letter mistakes that you should avoid if you'd like to hear the words "you're hired."</a:t>
            </a:r>
          </a:p>
          <a:p>
            <a:pPr marL="44437" lvl="0" indent="295186" defTabSz="1218987">
              <a:lnSpc>
                <a:spcPct val="120000"/>
              </a:lnSpc>
              <a:spcBef>
                <a:spcPts val="0"/>
              </a:spcBef>
            </a:pP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2"/>
              </a:rPr>
              <a:t>http://www.howcast.com/videos/432521-How-to-Avoid-Writing-an-Awful-Cover-Letter#</a:t>
            </a:r>
            <a:endPar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04747" lvl="0" indent="-304747" defTabSz="1218987">
              <a:lnSpc>
                <a:spcPct val="120000"/>
              </a:lnSpc>
              <a:spcBef>
                <a:spcPts val="0"/>
              </a:spcBef>
              <a:buClr>
                <a:schemeClr val="accent1"/>
              </a:buClr>
              <a:buSzPct val="125000"/>
              <a:buFont typeface="Wingdings" panose="05000000000000000000" pitchFamily="2" charset="2"/>
              <a:buChar char="Ø"/>
            </a:pPr>
            <a: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How to Write an Error-Free Résumé</a:t>
            </a:r>
            <a:br>
              <a:rPr lang="en-US" sz="1600" b="1"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t>Your résumé is often your first impression on a potential employer. With some careful planning you can make sure it’s a good one.</a:t>
            </a:r>
            <a:b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3"/>
              </a:rPr>
              <a:t>http://www.howcast.com/videos/307328-How-to-Write-an-ErrorFree-Resume#</a:t>
            </a:r>
            <a:endParaRPr lang="en-US" sz="16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2907992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3B7E-ABC5-4D7E-82A2-A4A68745825D}"/>
              </a:ext>
            </a:extLst>
          </p:cNvPr>
          <p:cNvSpPr>
            <a:spLocks noGrp="1"/>
          </p:cNvSpPr>
          <p:nvPr>
            <p:ph type="title"/>
          </p:nvPr>
        </p:nvSpPr>
        <p:spPr/>
        <p:txBody>
          <a:bodyPr/>
          <a:lstStyle/>
          <a:p>
            <a:r>
              <a:rPr lang="en-US" dirty="0"/>
              <a:t>References and Resources</a:t>
            </a:r>
          </a:p>
        </p:txBody>
      </p:sp>
      <p:sp>
        <p:nvSpPr>
          <p:cNvPr id="3" name="Content Placeholder 2">
            <a:extLst>
              <a:ext uri="{FF2B5EF4-FFF2-40B4-BE49-F238E27FC236}">
                <a16:creationId xmlns:a16="http://schemas.microsoft.com/office/drawing/2014/main" id="{266DAEE9-751C-4A9C-9102-2BA660E87B40}"/>
              </a:ext>
            </a:extLst>
          </p:cNvPr>
          <p:cNvSpPr>
            <a:spLocks noGrp="1"/>
          </p:cNvSpPr>
          <p:nvPr>
            <p:ph sz="half" idx="1"/>
          </p:nvPr>
        </p:nvSpPr>
        <p:spPr/>
        <p:txBody>
          <a:bodyPr/>
          <a:lstStyle/>
          <a:p>
            <a:pPr lvl="0" defTabSz="1218987">
              <a:spcBef>
                <a:spcPts val="0"/>
              </a:spcBef>
              <a:buClr>
                <a:srgbClr val="89C01C"/>
              </a:buClr>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Websites:</a:t>
            </a:r>
          </a:p>
          <a:p>
            <a:pPr marL="304747" lvl="0" indent="-304747" defTabSz="1218987">
              <a:spcBef>
                <a:spcPts val="0"/>
              </a:spcBef>
              <a:buClr>
                <a:schemeClr val="accent1"/>
              </a:buClr>
              <a:buFont typeface="Wingdings" panose="05000000000000000000" pitchFamily="2" charset="2"/>
              <a:buChar char="Ø"/>
            </a:pP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Careers in Culinary Arts: Connecting Skills, Techniques, and Employment</a:t>
            </a:r>
          </a:p>
          <a:p>
            <a:pPr marL="288838" lvl="0" defTabSz="1218987">
              <a:spcBef>
                <a:spcPts val="0"/>
              </a:spcBef>
              <a:buClr>
                <a:srgbClr val="89C01C"/>
              </a:buClr>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career do you see in your future? What education do you need for this career? How much money will you make? What skills will you need? In this lesson you will explore the answers to these questions as well as additional information regarding Hotel Management. Let’s get started!</a:t>
            </a:r>
          </a:p>
          <a:p>
            <a:pPr marL="44437" lvl="0" indent="244402" defTabSz="1218987">
              <a:spcBef>
                <a:spcPts val="0"/>
              </a:spcBef>
              <a:buClr>
                <a:srgbClr val="89C01C"/>
              </a:buClr>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2"/>
              </a:rPr>
              <a:t>http://cte.sfasu.edu/lesson-plans/careers-in-culinary-arts-connecting-skills-techniques-and-employment/</a:t>
            </a:r>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04747" lvl="0" indent="-304747" defTabSz="1218987">
              <a:spcBef>
                <a:spcPts val="0"/>
              </a:spcBef>
              <a:buClr>
                <a:schemeClr val="accent1"/>
              </a:buClr>
              <a:buFont typeface="Wingdings" panose="05000000000000000000" pitchFamily="2" charset="2"/>
              <a:buChar char="Ø"/>
            </a:pP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O*Net Online</a:t>
            </a:r>
          </a:p>
          <a:p>
            <a:pPr marL="288838" lvl="0" defTabSz="1218987">
              <a:spcBef>
                <a:spcPts val="0"/>
              </a:spcBef>
              <a:buClr>
                <a:srgbClr val="89C01C"/>
              </a:buClr>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Career Clusters contain occupations in the same field of work that require similar skills. Students, parents, and educators can use Career Clusters to help focus education plans towards obtaining the necessary knowledge, competencies, and training for success in a particular career pathway. </a:t>
            </a:r>
          </a:p>
          <a:p>
            <a:pPr marL="44437" lvl="0" indent="244402" defTabSz="1218987">
              <a:spcBef>
                <a:spcPts val="0"/>
              </a:spcBef>
              <a:buClr>
                <a:srgbClr val="89C01C"/>
              </a:buClr>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3"/>
              </a:rPr>
              <a:t>http://www.onetonline.org/find/career?c=9&amp;g=Go</a:t>
            </a:r>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304747" lvl="0" indent="-304747" defTabSz="1218987">
              <a:spcBef>
                <a:spcPts val="0"/>
              </a:spcBef>
              <a:buClr>
                <a:schemeClr val="accent1"/>
              </a:buClr>
              <a:buFont typeface="Wingdings" panose="05000000000000000000" pitchFamily="2" charset="2"/>
              <a:buChar char="Ø"/>
            </a:pP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Seven No-brainers for Job Interviews</a:t>
            </a:r>
          </a:p>
          <a:p>
            <a:pPr marL="287252" lvl="0" defTabSz="1218987">
              <a:spcBef>
                <a:spcPts val="0"/>
              </a:spcBef>
              <a:buClr>
                <a:srgbClr val="89C01C"/>
              </a:buClr>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A job interview can be intimidating, and you only have a short amount of time to make a good impression on the interviewer. There are definitely some tricks to having a good job interview and giving yourself the best chance to be hired.</a:t>
            </a:r>
          </a:p>
          <a:p>
            <a:pPr marL="44437" lvl="0" indent="242815" defTabSz="1218987">
              <a:spcBef>
                <a:spcPts val="0"/>
              </a:spcBef>
              <a:buClr>
                <a:srgbClr val="89C01C"/>
              </a:buClr>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4"/>
              </a:rPr>
              <a:t>http://www.emilypost.com/getting-the-job/the-interview/212-seven-no-brainers-for-job-interviews</a:t>
            </a:r>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marL="282490" lvl="0" indent="-238054" defTabSz="1218987">
              <a:spcBef>
                <a:spcPts val="0"/>
              </a:spcBef>
              <a:buClr>
                <a:schemeClr val="accent1"/>
              </a:buClr>
              <a:buFont typeface="Wingdings" panose="05000000000000000000" pitchFamily="2" charset="2"/>
              <a:buChar char="Ø"/>
            </a:pP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What Are the Benefits of Teenagers Having Jobs?</a:t>
            </a:r>
            <a:b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Even though balancing work and school can be a challenge, working at places such as grocery stores, restaurants and movie theaters can help teens become more mature individuals. Many teens become more responsible at home and school because of the values that they learn at their jobs. They will likely be more prepared for college, too, where they may have to balance work, school and activities. </a:t>
            </a:r>
            <a:b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b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5"/>
              </a:rPr>
              <a:t>http://www.ehow.com/about_5103914_benefits-teenagers-having-jobs.html</a:t>
            </a:r>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lvl="0" defTabSz="1218987">
              <a:spcBef>
                <a:spcPts val="0"/>
              </a:spcBef>
              <a:buClr>
                <a:srgbClr val="89C01C"/>
              </a:buClr>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YouTube™:</a:t>
            </a:r>
          </a:p>
          <a:p>
            <a:pPr marL="304747" lvl="0" indent="-304747" defTabSz="1218987">
              <a:spcBef>
                <a:spcPts val="0"/>
              </a:spcBef>
              <a:buClr>
                <a:schemeClr val="accent1"/>
              </a:buClr>
              <a:buFont typeface="Wingdings" panose="05000000000000000000" pitchFamily="2" charset="2"/>
              <a:buChar char="Ø"/>
            </a:pPr>
            <a:r>
              <a:rPr lang="en-US" sz="1200" b="1" dirty="0">
                <a:solidFill>
                  <a:srgbClr val="000000"/>
                </a:solidFill>
                <a:latin typeface="Open Sans" panose="020B0606030504020204" pitchFamily="34" charset="0"/>
                <a:ea typeface="Open Sans" panose="020B0606030504020204" pitchFamily="34" charset="0"/>
                <a:cs typeface="Open Sans" panose="020B0606030504020204" pitchFamily="34" charset="0"/>
              </a:rPr>
              <a:t>TED-Ed Talk: Put those smartphones away: Great tips for making your job interview count – Anna Post</a:t>
            </a:r>
          </a:p>
          <a:p>
            <a:pPr marL="342797" lvl="0" defTabSz="1218987">
              <a:spcBef>
                <a:spcPts val="0"/>
              </a:spcBef>
              <a:buClr>
                <a:srgbClr val="89C01C"/>
              </a:buClr>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primary event of the job search is the interview. This is your chance to apply your good manners and connect with a potential future employer, presenting yourself as the most qualified person for the job. The more prepared you are to speak eloquently about your life - your experiences, challenges and successes - the more likely you are prove yourself worthy of taking on the tasks within a workplace.</a:t>
            </a:r>
          </a:p>
          <a:p>
            <a:pPr marL="44437" lvl="0" indent="298360" defTabSz="1218987">
              <a:spcBef>
                <a:spcPts val="0"/>
              </a:spcBef>
              <a:buClr>
                <a:srgbClr val="89C01C"/>
              </a:buClr>
            </a:pPr>
            <a:r>
              <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hlinkClick r:id="rId6"/>
              </a:rPr>
              <a:t>http://youtu.be/NKBlWanXzGE</a:t>
            </a:r>
            <a:endParaRPr lang="en-US" sz="120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endParaRPr lang="en-US" dirty="0"/>
          </a:p>
        </p:txBody>
      </p:sp>
    </p:spTree>
    <p:extLst>
      <p:ext uri="{BB962C8B-B14F-4D97-AF65-F5344CB8AC3E}">
        <p14:creationId xmlns:p14="http://schemas.microsoft.com/office/powerpoint/2010/main" val="664481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C5A60-5F68-45A2-95C6-F22813152F77}"/>
              </a:ext>
            </a:extLst>
          </p:cNvPr>
          <p:cNvSpPr>
            <a:spLocks noGrp="1"/>
          </p:cNvSpPr>
          <p:nvPr>
            <p:ph type="title"/>
          </p:nvPr>
        </p:nvSpPr>
        <p:spPr/>
        <p:txBody>
          <a:bodyPr/>
          <a:lstStyle/>
          <a:p>
            <a:r>
              <a:rPr lang="en-US" dirty="0"/>
              <a:t>What is a job?</a:t>
            </a:r>
          </a:p>
        </p:txBody>
      </p:sp>
      <p:sp>
        <p:nvSpPr>
          <p:cNvPr id="3" name="Content Placeholder 2">
            <a:extLst>
              <a:ext uri="{FF2B5EF4-FFF2-40B4-BE49-F238E27FC236}">
                <a16:creationId xmlns:a16="http://schemas.microsoft.com/office/drawing/2014/main" id="{4E008B08-F56D-4682-813E-6A82BAAC992E}"/>
              </a:ext>
            </a:extLst>
          </p:cNvPr>
          <p:cNvSpPr>
            <a:spLocks noGrp="1"/>
          </p:cNvSpPr>
          <p:nvPr>
            <p:ph sz="half" idx="1"/>
          </p:nvPr>
        </p:nvSpPr>
        <p:spPr>
          <a:xfrm>
            <a:off x="740664" y="1420420"/>
            <a:ext cx="11055750" cy="441834"/>
          </a:xfrm>
        </p:spPr>
        <p:txBody>
          <a:bodyPr/>
          <a:lstStyle/>
          <a:p>
            <a:r>
              <a:rPr lang="en-US" sz="2800" dirty="0"/>
              <a:t>It is a paid position of regular employment</a:t>
            </a:r>
          </a:p>
          <a:p>
            <a:endParaRPr lang="en-US" dirty="0"/>
          </a:p>
        </p:txBody>
      </p:sp>
      <p:pic>
        <p:nvPicPr>
          <p:cNvPr id="4" name="Picture 3">
            <a:extLst>
              <a:ext uri="{FF2B5EF4-FFF2-40B4-BE49-F238E27FC236}">
                <a16:creationId xmlns:a16="http://schemas.microsoft.com/office/drawing/2014/main" id="{0F8282B0-AA16-45A0-B225-3986C77DA129}"/>
              </a:ext>
            </a:extLst>
          </p:cNvPr>
          <p:cNvPicPr>
            <a:picLocks noChangeAspect="1"/>
          </p:cNvPicPr>
          <p:nvPr/>
        </p:nvPicPr>
        <p:blipFill>
          <a:blip r:embed="rId3"/>
          <a:stretch>
            <a:fillRect/>
          </a:stretch>
        </p:blipFill>
        <p:spPr>
          <a:xfrm>
            <a:off x="4133591" y="2043771"/>
            <a:ext cx="3924818" cy="4197474"/>
          </a:xfrm>
          <a:prstGeom prst="rect">
            <a:avLst/>
          </a:prstGeom>
        </p:spPr>
      </p:pic>
    </p:spTree>
    <p:extLst>
      <p:ext uri="{BB962C8B-B14F-4D97-AF65-F5344CB8AC3E}">
        <p14:creationId xmlns:p14="http://schemas.microsoft.com/office/powerpoint/2010/main" val="19328520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52BD4-8EA9-4328-8D43-6603A8AC8F80}"/>
              </a:ext>
            </a:extLst>
          </p:cNvPr>
          <p:cNvSpPr>
            <a:spLocks noGrp="1"/>
          </p:cNvSpPr>
          <p:nvPr>
            <p:ph type="title"/>
          </p:nvPr>
        </p:nvSpPr>
        <p:spPr/>
        <p:txBody>
          <a:bodyPr/>
          <a:lstStyle/>
          <a:p>
            <a:r>
              <a:rPr lang="en-US" dirty="0"/>
              <a:t>Jobs in Culinary Arts</a:t>
            </a:r>
          </a:p>
        </p:txBody>
      </p:sp>
      <p:sp>
        <p:nvSpPr>
          <p:cNvPr id="3" name="Content Placeholder 2">
            <a:extLst>
              <a:ext uri="{FF2B5EF4-FFF2-40B4-BE49-F238E27FC236}">
                <a16:creationId xmlns:a16="http://schemas.microsoft.com/office/drawing/2014/main" id="{FD1871F4-4200-4A36-8C9E-87A13719BBDD}"/>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Bakers</a:t>
            </a:r>
          </a:p>
          <a:p>
            <a:pPr marL="457200" indent="-457200">
              <a:buClr>
                <a:schemeClr val="accent1"/>
              </a:buClr>
              <a:buFont typeface="Wingdings" panose="05000000000000000000" pitchFamily="2" charset="2"/>
              <a:buChar char="Ø"/>
            </a:pPr>
            <a:r>
              <a:rPr lang="en-US" dirty="0"/>
              <a:t>Baristas</a:t>
            </a:r>
          </a:p>
          <a:p>
            <a:pPr marL="457200" indent="-457200">
              <a:buClr>
                <a:schemeClr val="accent1"/>
              </a:buClr>
              <a:buFont typeface="Wingdings" panose="05000000000000000000" pitchFamily="2" charset="2"/>
              <a:buChar char="Ø"/>
            </a:pPr>
            <a:r>
              <a:rPr lang="en-US" dirty="0"/>
              <a:t>Chefs and Head Cooks</a:t>
            </a:r>
          </a:p>
          <a:p>
            <a:pPr marL="457200" indent="-457200">
              <a:buClr>
                <a:schemeClr val="accent1"/>
              </a:buClr>
              <a:buFont typeface="Wingdings" panose="05000000000000000000" pitchFamily="2" charset="2"/>
              <a:buChar char="Ø"/>
            </a:pPr>
            <a:r>
              <a:rPr lang="en-US" dirty="0"/>
              <a:t>Cooks</a:t>
            </a:r>
          </a:p>
          <a:p>
            <a:pPr marL="457200" indent="-457200">
              <a:buClr>
                <a:schemeClr val="accent1"/>
              </a:buClr>
              <a:buFont typeface="Wingdings" panose="05000000000000000000" pitchFamily="2" charset="2"/>
              <a:buChar char="Ø"/>
            </a:pPr>
            <a:r>
              <a:rPr lang="en-US" dirty="0"/>
              <a:t>Counter Attendants Cafeteria, Food Concession and Coffee Shop</a:t>
            </a:r>
          </a:p>
          <a:p>
            <a:pPr marL="457200" indent="-457200">
              <a:buClr>
                <a:schemeClr val="accent1"/>
              </a:buClr>
              <a:buFont typeface="Wingdings" panose="05000000000000000000" pitchFamily="2" charset="2"/>
              <a:buChar char="Ø"/>
            </a:pPr>
            <a:r>
              <a:rPr lang="en-US" dirty="0"/>
              <a:t>Dishwashers</a:t>
            </a:r>
          </a:p>
          <a:p>
            <a:endParaRPr lang="en-US" dirty="0"/>
          </a:p>
        </p:txBody>
      </p:sp>
      <p:sp>
        <p:nvSpPr>
          <p:cNvPr id="4" name="Content Placeholder 3">
            <a:extLst>
              <a:ext uri="{FF2B5EF4-FFF2-40B4-BE49-F238E27FC236}">
                <a16:creationId xmlns:a16="http://schemas.microsoft.com/office/drawing/2014/main" id="{AA1FB5A5-CE84-42F4-B4BC-843B705BFCF5}"/>
              </a:ext>
            </a:extLst>
          </p:cNvPr>
          <p:cNvSpPr>
            <a:spLocks noGrp="1"/>
          </p:cNvSpPr>
          <p:nvPr>
            <p:ph sz="half" idx="10"/>
          </p:nvPr>
        </p:nvSpPr>
        <p:spPr/>
        <p:txBody>
          <a:bodyPr/>
          <a:lstStyle/>
          <a:p>
            <a:pPr marL="457200" indent="-457200">
              <a:buClr>
                <a:schemeClr val="accent1"/>
              </a:buClr>
              <a:buFont typeface="Wingdings" panose="05000000000000000000" pitchFamily="2" charset="2"/>
              <a:buChar char="Ø"/>
            </a:pPr>
            <a:r>
              <a:rPr lang="en-US" dirty="0"/>
              <a:t>First-Line Supervisors</a:t>
            </a:r>
          </a:p>
          <a:p>
            <a:pPr marL="457200" indent="-457200">
              <a:buClr>
                <a:schemeClr val="accent1"/>
              </a:buClr>
              <a:buFont typeface="Wingdings" panose="05000000000000000000" pitchFamily="2" charset="2"/>
              <a:buChar char="Ø"/>
            </a:pPr>
            <a:r>
              <a:rPr lang="en-US" dirty="0"/>
              <a:t>Food Preparation Workers</a:t>
            </a:r>
          </a:p>
          <a:p>
            <a:pPr marL="457200" indent="-457200">
              <a:buClr>
                <a:schemeClr val="accent1"/>
              </a:buClr>
              <a:buFont typeface="Wingdings" panose="05000000000000000000" pitchFamily="2" charset="2"/>
              <a:buChar char="Ø"/>
            </a:pPr>
            <a:r>
              <a:rPr lang="en-US" dirty="0"/>
              <a:t>Food Service Managers</a:t>
            </a:r>
          </a:p>
          <a:p>
            <a:pPr marL="457200" indent="-457200">
              <a:buClr>
                <a:schemeClr val="accent1"/>
              </a:buClr>
              <a:buFont typeface="Wingdings" panose="05000000000000000000" pitchFamily="2" charset="2"/>
              <a:buChar char="Ø"/>
            </a:pPr>
            <a:r>
              <a:rPr lang="en-US" dirty="0"/>
              <a:t>Food Servers</a:t>
            </a:r>
          </a:p>
          <a:p>
            <a:pPr marL="457200" indent="-457200">
              <a:buClr>
                <a:schemeClr val="accent1"/>
              </a:buClr>
              <a:buFont typeface="Wingdings" panose="05000000000000000000" pitchFamily="2" charset="2"/>
              <a:buChar char="Ø"/>
            </a:pPr>
            <a:r>
              <a:rPr lang="en-US" dirty="0"/>
              <a:t>Hosts and Hostesses, Restaurant, Lounge and Coffee Shop</a:t>
            </a:r>
          </a:p>
          <a:p>
            <a:pPr marL="457200" indent="-457200">
              <a:buClr>
                <a:schemeClr val="accent1"/>
              </a:buClr>
              <a:buFont typeface="Wingdings" panose="05000000000000000000" pitchFamily="2" charset="2"/>
              <a:buChar char="Ø"/>
            </a:pPr>
            <a:r>
              <a:rPr lang="en-US" dirty="0"/>
              <a:t>Waiters and Waitresses</a:t>
            </a:r>
          </a:p>
          <a:p>
            <a:endParaRPr lang="en-US" dirty="0"/>
          </a:p>
        </p:txBody>
      </p:sp>
    </p:spTree>
    <p:extLst>
      <p:ext uri="{BB962C8B-B14F-4D97-AF65-F5344CB8AC3E}">
        <p14:creationId xmlns:p14="http://schemas.microsoft.com/office/powerpoint/2010/main" val="26161066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98645-FDE9-4274-873F-214797516FD5}"/>
              </a:ext>
            </a:extLst>
          </p:cNvPr>
          <p:cNvSpPr>
            <a:spLocks noGrp="1"/>
          </p:cNvSpPr>
          <p:nvPr>
            <p:ph type="title"/>
          </p:nvPr>
        </p:nvSpPr>
        <p:spPr/>
        <p:txBody>
          <a:bodyPr/>
          <a:lstStyle/>
          <a:p>
            <a:r>
              <a:rPr lang="en-US" dirty="0"/>
              <a:t>How does the search begin?</a:t>
            </a:r>
          </a:p>
        </p:txBody>
      </p:sp>
      <p:sp>
        <p:nvSpPr>
          <p:cNvPr id="3" name="Content Placeholder 2">
            <a:extLst>
              <a:ext uri="{FF2B5EF4-FFF2-40B4-BE49-F238E27FC236}">
                <a16:creationId xmlns:a16="http://schemas.microsoft.com/office/drawing/2014/main" id="{44926305-8730-4EDF-B40E-64B25CBED8A6}"/>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Businesses</a:t>
            </a:r>
          </a:p>
          <a:p>
            <a:pPr marL="457200" indent="-457200">
              <a:buClr>
                <a:schemeClr val="accent1"/>
              </a:buClr>
              <a:buFont typeface="Wingdings" panose="05000000000000000000" pitchFamily="2" charset="2"/>
              <a:buChar char="Ø"/>
            </a:pPr>
            <a:r>
              <a:rPr lang="en-US" sz="2800" dirty="0"/>
              <a:t>Internet</a:t>
            </a:r>
          </a:p>
          <a:p>
            <a:pPr marL="457200" indent="-457200">
              <a:buClr>
                <a:schemeClr val="accent1"/>
              </a:buClr>
              <a:buFont typeface="Wingdings" panose="05000000000000000000" pitchFamily="2" charset="2"/>
              <a:buChar char="Ø"/>
            </a:pPr>
            <a:r>
              <a:rPr lang="en-US" sz="2800" dirty="0"/>
              <a:t>Networking</a:t>
            </a:r>
          </a:p>
          <a:p>
            <a:pPr marL="457200" indent="-457200">
              <a:buClr>
                <a:schemeClr val="accent1"/>
              </a:buClr>
              <a:buFont typeface="Wingdings" panose="05000000000000000000" pitchFamily="2" charset="2"/>
              <a:buChar char="Ø"/>
            </a:pPr>
            <a:r>
              <a:rPr lang="en-US" sz="2800" dirty="0"/>
              <a:t>Want ads</a:t>
            </a:r>
          </a:p>
          <a:p>
            <a:endParaRPr lang="en-US" dirty="0"/>
          </a:p>
        </p:txBody>
      </p:sp>
      <p:pic>
        <p:nvPicPr>
          <p:cNvPr id="4" name="Picture 3">
            <a:extLst>
              <a:ext uri="{FF2B5EF4-FFF2-40B4-BE49-F238E27FC236}">
                <a16:creationId xmlns:a16="http://schemas.microsoft.com/office/drawing/2014/main" id="{B1FDD85F-FAAA-4601-B9C4-4D093C8AE07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4051" y="1650380"/>
            <a:ext cx="5059479" cy="4056244"/>
          </a:xfrm>
          <a:prstGeom prst="rect">
            <a:avLst/>
          </a:prstGeom>
        </p:spPr>
      </p:pic>
    </p:spTree>
    <p:extLst>
      <p:ext uri="{BB962C8B-B14F-4D97-AF65-F5344CB8AC3E}">
        <p14:creationId xmlns:p14="http://schemas.microsoft.com/office/powerpoint/2010/main" val="3118703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FBA79-A3B8-4F70-AE92-AFE89D03CED8}"/>
              </a:ext>
            </a:extLst>
          </p:cNvPr>
          <p:cNvSpPr>
            <a:spLocks noGrp="1"/>
          </p:cNvSpPr>
          <p:nvPr>
            <p:ph type="title"/>
          </p:nvPr>
        </p:nvSpPr>
        <p:spPr/>
        <p:txBody>
          <a:bodyPr/>
          <a:lstStyle/>
          <a:p>
            <a:r>
              <a:rPr lang="en-US" dirty="0"/>
              <a:t>Key Requirements</a:t>
            </a:r>
          </a:p>
        </p:txBody>
      </p:sp>
      <p:sp>
        <p:nvSpPr>
          <p:cNvPr id="3" name="Content Placeholder 2">
            <a:extLst>
              <a:ext uri="{FF2B5EF4-FFF2-40B4-BE49-F238E27FC236}">
                <a16:creationId xmlns:a16="http://schemas.microsoft.com/office/drawing/2014/main" id="{D8AD1D32-2032-4F71-B4F0-04B76ACFC5E9}"/>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sz="2800" dirty="0"/>
              <a:t>Résumé</a:t>
            </a:r>
          </a:p>
          <a:p>
            <a:pPr marL="457200" indent="-457200">
              <a:buClr>
                <a:schemeClr val="accent1"/>
              </a:buClr>
              <a:buFont typeface="Wingdings" panose="05000000000000000000" pitchFamily="2" charset="2"/>
              <a:buChar char="Ø"/>
            </a:pPr>
            <a:r>
              <a:rPr lang="en-US" sz="2800" dirty="0"/>
              <a:t>Portfolio</a:t>
            </a:r>
          </a:p>
          <a:p>
            <a:pPr marL="457200" indent="-457200">
              <a:buClr>
                <a:schemeClr val="accent1"/>
              </a:buClr>
              <a:buFont typeface="Wingdings" panose="05000000000000000000" pitchFamily="2" charset="2"/>
              <a:buChar char="Ø"/>
            </a:pPr>
            <a:r>
              <a:rPr lang="en-US" sz="2800" dirty="0"/>
              <a:t>Interview skills</a:t>
            </a:r>
          </a:p>
          <a:p>
            <a:endParaRPr lang="en-US" dirty="0"/>
          </a:p>
        </p:txBody>
      </p:sp>
      <p:pic>
        <p:nvPicPr>
          <p:cNvPr id="4" name="Content Placeholder 9">
            <a:extLst>
              <a:ext uri="{FF2B5EF4-FFF2-40B4-BE49-F238E27FC236}">
                <a16:creationId xmlns:a16="http://schemas.microsoft.com/office/drawing/2014/main" id="{E8928986-827A-4D62-942F-625A773D3D9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7495" y="2042748"/>
            <a:ext cx="3683535" cy="3759799"/>
          </a:xfrm>
          <a:prstGeom prst="rect">
            <a:avLst/>
          </a:prstGeom>
        </p:spPr>
      </p:pic>
    </p:spTree>
    <p:extLst>
      <p:ext uri="{BB962C8B-B14F-4D97-AF65-F5344CB8AC3E}">
        <p14:creationId xmlns:p14="http://schemas.microsoft.com/office/powerpoint/2010/main" val="297576417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D099F-3BD0-41F9-BC08-22DD3EAA3E30}"/>
              </a:ext>
            </a:extLst>
          </p:cNvPr>
          <p:cNvSpPr>
            <a:spLocks noGrp="1"/>
          </p:cNvSpPr>
          <p:nvPr>
            <p:ph type="title"/>
          </p:nvPr>
        </p:nvSpPr>
        <p:spPr/>
        <p:txBody>
          <a:bodyPr/>
          <a:lstStyle/>
          <a:p>
            <a:r>
              <a:rPr lang="en-US" dirty="0"/>
              <a:t>Résumé </a:t>
            </a:r>
          </a:p>
        </p:txBody>
      </p:sp>
      <p:sp>
        <p:nvSpPr>
          <p:cNvPr id="3" name="Content Placeholder 2">
            <a:extLst>
              <a:ext uri="{FF2B5EF4-FFF2-40B4-BE49-F238E27FC236}">
                <a16:creationId xmlns:a16="http://schemas.microsoft.com/office/drawing/2014/main" id="{FBF8878C-6AB0-4347-8ED1-E83C0E7B1325}"/>
              </a:ext>
            </a:extLst>
          </p:cNvPr>
          <p:cNvSpPr>
            <a:spLocks noGrp="1"/>
          </p:cNvSpPr>
          <p:nvPr>
            <p:ph sz="half" idx="1"/>
          </p:nvPr>
        </p:nvSpPr>
        <p:spPr>
          <a:xfrm>
            <a:off x="740664" y="1420420"/>
            <a:ext cx="11055750" cy="876300"/>
          </a:xfrm>
        </p:spPr>
        <p:txBody>
          <a:bodyPr/>
          <a:lstStyle/>
          <a:p>
            <a:r>
              <a:rPr lang="en-US" dirty="0"/>
              <a:t>A brief history of a person’s education, work experience and other qualifications</a:t>
            </a:r>
          </a:p>
          <a:p>
            <a:endParaRPr lang="en-US" dirty="0"/>
          </a:p>
        </p:txBody>
      </p:sp>
      <p:pic>
        <p:nvPicPr>
          <p:cNvPr id="4" name="Picture Placeholder 4">
            <a:extLst>
              <a:ext uri="{FF2B5EF4-FFF2-40B4-BE49-F238E27FC236}">
                <a16:creationId xmlns:a16="http://schemas.microsoft.com/office/drawing/2014/main" id="{552CF141-9263-4D9A-9D1B-134526B44FF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49130" y="2296720"/>
            <a:ext cx="3293739" cy="3696978"/>
          </a:xfrm>
          <a:prstGeom prst="round1Rect">
            <a:avLst>
              <a:gd name="adj" fmla="val 5636"/>
            </a:avLst>
          </a:prstGeom>
        </p:spPr>
      </p:pic>
    </p:spTree>
    <p:extLst>
      <p:ext uri="{BB962C8B-B14F-4D97-AF65-F5344CB8AC3E}">
        <p14:creationId xmlns:p14="http://schemas.microsoft.com/office/powerpoint/2010/main" val="636988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3084-39E1-4492-94A2-C4236CF9BA65}"/>
              </a:ext>
            </a:extLst>
          </p:cNvPr>
          <p:cNvSpPr>
            <a:spLocks noGrp="1"/>
          </p:cNvSpPr>
          <p:nvPr>
            <p:ph type="title"/>
          </p:nvPr>
        </p:nvSpPr>
        <p:spPr/>
        <p:txBody>
          <a:bodyPr/>
          <a:lstStyle/>
          <a:p>
            <a:r>
              <a:rPr lang="en-US" dirty="0"/>
              <a:t>Résumé Components</a:t>
            </a:r>
          </a:p>
        </p:txBody>
      </p:sp>
      <p:sp>
        <p:nvSpPr>
          <p:cNvPr id="3" name="Content Placeholder 2">
            <a:extLst>
              <a:ext uri="{FF2B5EF4-FFF2-40B4-BE49-F238E27FC236}">
                <a16:creationId xmlns:a16="http://schemas.microsoft.com/office/drawing/2014/main" id="{81AC803A-880E-4F99-B353-83FB1B3A1F7D}"/>
              </a:ext>
            </a:extLst>
          </p:cNvPr>
          <p:cNvSpPr>
            <a:spLocks noGrp="1"/>
          </p:cNvSpPr>
          <p:nvPr>
            <p:ph sz="half" idx="1"/>
          </p:nvPr>
        </p:nvSpPr>
        <p:spPr/>
        <p:txBody>
          <a:bodyPr/>
          <a:lstStyle/>
          <a:p>
            <a:pPr marL="457200" indent="-457200">
              <a:buClr>
                <a:schemeClr val="accent1"/>
              </a:buClr>
              <a:buFont typeface="Wingdings" panose="05000000000000000000" pitchFamily="2" charset="2"/>
              <a:buChar char="Ø"/>
            </a:pPr>
            <a:r>
              <a:rPr lang="en-US" dirty="0"/>
              <a:t>Name</a:t>
            </a:r>
          </a:p>
          <a:p>
            <a:pPr marL="457200" indent="-457200">
              <a:buClr>
                <a:schemeClr val="accent1"/>
              </a:buClr>
              <a:buFont typeface="Wingdings" panose="05000000000000000000" pitchFamily="2" charset="2"/>
              <a:buChar char="Ø"/>
            </a:pPr>
            <a:r>
              <a:rPr lang="en-US" dirty="0"/>
              <a:t>Objective</a:t>
            </a:r>
          </a:p>
          <a:p>
            <a:pPr marL="457200" indent="-457200">
              <a:buClr>
                <a:schemeClr val="accent1"/>
              </a:buClr>
              <a:buFont typeface="Wingdings" panose="05000000000000000000" pitchFamily="2" charset="2"/>
              <a:buChar char="Ø"/>
            </a:pPr>
            <a:r>
              <a:rPr lang="en-US" dirty="0"/>
              <a:t>Education</a:t>
            </a:r>
          </a:p>
          <a:p>
            <a:pPr marL="457200" indent="-457200">
              <a:buClr>
                <a:schemeClr val="accent1"/>
              </a:buClr>
              <a:buFont typeface="Wingdings" panose="05000000000000000000" pitchFamily="2" charset="2"/>
              <a:buChar char="Ø"/>
            </a:pPr>
            <a:r>
              <a:rPr lang="en-US" dirty="0"/>
              <a:t>Work experience</a:t>
            </a:r>
          </a:p>
          <a:p>
            <a:pPr marL="457200" indent="-457200">
              <a:buClr>
                <a:schemeClr val="accent1"/>
              </a:buClr>
              <a:buFont typeface="Wingdings" panose="05000000000000000000" pitchFamily="2" charset="2"/>
              <a:buChar char="Ø"/>
            </a:pPr>
            <a:r>
              <a:rPr lang="en-US" dirty="0"/>
              <a:t>Activities and interests</a:t>
            </a:r>
          </a:p>
          <a:p>
            <a:pPr marL="457200" indent="-457200">
              <a:buClr>
                <a:schemeClr val="accent1"/>
              </a:buClr>
              <a:buFont typeface="Wingdings" panose="05000000000000000000" pitchFamily="2" charset="2"/>
              <a:buChar char="Ø"/>
            </a:pPr>
            <a:r>
              <a:rPr lang="en-US" dirty="0"/>
              <a:t>Honors</a:t>
            </a:r>
          </a:p>
          <a:p>
            <a:pPr marL="457200" indent="-457200">
              <a:buClr>
                <a:schemeClr val="accent1"/>
              </a:buClr>
              <a:buFont typeface="Wingdings" panose="05000000000000000000" pitchFamily="2" charset="2"/>
              <a:buChar char="Ø"/>
            </a:pPr>
            <a:r>
              <a:rPr lang="en-US" dirty="0"/>
              <a:t>References</a:t>
            </a:r>
          </a:p>
          <a:p>
            <a:endParaRPr lang="en-US" dirty="0"/>
          </a:p>
        </p:txBody>
      </p:sp>
      <p:pic>
        <p:nvPicPr>
          <p:cNvPr id="4" name="Picture 3">
            <a:extLst>
              <a:ext uri="{FF2B5EF4-FFF2-40B4-BE49-F238E27FC236}">
                <a16:creationId xmlns:a16="http://schemas.microsoft.com/office/drawing/2014/main" id="{15A65439-0FA0-44F3-898D-8DD19A1432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01625" y="1283509"/>
            <a:ext cx="4198355" cy="2443949"/>
          </a:xfrm>
          <a:prstGeom prst="rect">
            <a:avLst/>
          </a:prstGeom>
        </p:spPr>
      </p:pic>
      <p:sp>
        <p:nvSpPr>
          <p:cNvPr id="5" name="Rectangle 4">
            <a:extLst>
              <a:ext uri="{FF2B5EF4-FFF2-40B4-BE49-F238E27FC236}">
                <a16:creationId xmlns:a16="http://schemas.microsoft.com/office/drawing/2014/main" id="{F4E18D4A-83CD-47E2-A47C-F42B526F7A22}"/>
              </a:ext>
            </a:extLst>
          </p:cNvPr>
          <p:cNvSpPr/>
          <p:nvPr/>
        </p:nvSpPr>
        <p:spPr>
          <a:xfrm>
            <a:off x="6911402" y="3787579"/>
            <a:ext cx="3578800" cy="369332"/>
          </a:xfrm>
          <a:prstGeom prst="rect">
            <a:avLst/>
          </a:prstGeom>
        </p:spPr>
        <p:txBody>
          <a:bodyPr wrap="none">
            <a:spAutoFit/>
          </a:bodyPr>
          <a:lstStyle/>
          <a:p>
            <a:pPr marL="45706" indent="0" algn="ctr">
              <a:buNone/>
            </a:pPr>
            <a:r>
              <a:rPr lang="en-US" dirty="0">
                <a:hlinkClick r:id="rId4"/>
              </a:rPr>
              <a:t>How to Write an Error-Free Résumé</a:t>
            </a:r>
            <a:endParaRPr lang="en-US" dirty="0"/>
          </a:p>
        </p:txBody>
      </p:sp>
      <p:sp>
        <p:nvSpPr>
          <p:cNvPr id="6" name="TextBox 5">
            <a:extLst>
              <a:ext uri="{FF2B5EF4-FFF2-40B4-BE49-F238E27FC236}">
                <a16:creationId xmlns:a16="http://schemas.microsoft.com/office/drawing/2014/main" id="{4FDC202B-F80C-4FDD-9814-65A64D23959E}"/>
              </a:ext>
            </a:extLst>
          </p:cNvPr>
          <p:cNvSpPr txBox="1"/>
          <p:nvPr/>
        </p:nvSpPr>
        <p:spPr>
          <a:xfrm>
            <a:off x="7681686" y="4217032"/>
            <a:ext cx="2038232" cy="461417"/>
          </a:xfrm>
          <a:prstGeom prst="rect">
            <a:avLst/>
          </a:prstGeom>
          <a:noFill/>
          <a:ln>
            <a:noFill/>
          </a:ln>
        </p:spPr>
        <p:txBody>
          <a:bodyPr wrap="none" rtlCol="0" anchor="ctr" anchorCtr="1">
            <a:spAutoFit/>
          </a:bodyPr>
          <a:lstStyle/>
          <a:p>
            <a:r>
              <a:rPr lang="en-US" sz="2399" dirty="0"/>
              <a:t>(click on link)</a:t>
            </a:r>
          </a:p>
        </p:txBody>
      </p:sp>
    </p:spTree>
    <p:extLst>
      <p:ext uri="{BB962C8B-B14F-4D97-AF65-F5344CB8AC3E}">
        <p14:creationId xmlns:p14="http://schemas.microsoft.com/office/powerpoint/2010/main" val="173151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8C3069-33B4-48B3-B82B-7D01AC9D83FA}"/>
              </a:ext>
            </a:extLst>
          </p:cNvPr>
          <p:cNvSpPr>
            <a:spLocks noGrp="1"/>
          </p:cNvSpPr>
          <p:nvPr>
            <p:ph type="title"/>
          </p:nvPr>
        </p:nvSpPr>
        <p:spPr/>
        <p:txBody>
          <a:bodyPr/>
          <a:lstStyle/>
          <a:p>
            <a:r>
              <a:rPr lang="en-US" dirty="0"/>
              <a:t>Cover Letter</a:t>
            </a:r>
          </a:p>
        </p:txBody>
      </p:sp>
      <p:sp>
        <p:nvSpPr>
          <p:cNvPr id="3" name="Content Placeholder 2">
            <a:extLst>
              <a:ext uri="{FF2B5EF4-FFF2-40B4-BE49-F238E27FC236}">
                <a16:creationId xmlns:a16="http://schemas.microsoft.com/office/drawing/2014/main" id="{02235A1B-30D6-447F-9009-3FB42AE64262}"/>
              </a:ext>
            </a:extLst>
          </p:cNvPr>
          <p:cNvSpPr>
            <a:spLocks noGrp="1"/>
          </p:cNvSpPr>
          <p:nvPr>
            <p:ph sz="half" idx="1"/>
          </p:nvPr>
        </p:nvSpPr>
        <p:spPr>
          <a:xfrm>
            <a:off x="740664" y="1420420"/>
            <a:ext cx="11055750" cy="876300"/>
          </a:xfrm>
        </p:spPr>
        <p:txBody>
          <a:bodyPr/>
          <a:lstStyle/>
          <a:p>
            <a:r>
              <a:rPr lang="en-US" dirty="0"/>
              <a:t>A document sent with your résumé to provide additional information on your skills and experience</a:t>
            </a:r>
          </a:p>
          <a:p>
            <a:endParaRPr lang="en-US" dirty="0"/>
          </a:p>
        </p:txBody>
      </p:sp>
      <p:pic>
        <p:nvPicPr>
          <p:cNvPr id="4" name="Picture 3">
            <a:extLst>
              <a:ext uri="{FF2B5EF4-FFF2-40B4-BE49-F238E27FC236}">
                <a16:creationId xmlns:a16="http://schemas.microsoft.com/office/drawing/2014/main" id="{6BEAC096-F9EA-4AB0-BF29-38442D5B39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3801" y="2291642"/>
            <a:ext cx="4252950" cy="2871282"/>
          </a:xfrm>
          <a:prstGeom prst="rect">
            <a:avLst/>
          </a:prstGeom>
        </p:spPr>
      </p:pic>
      <p:sp>
        <p:nvSpPr>
          <p:cNvPr id="5" name="Rectangle 4">
            <a:extLst>
              <a:ext uri="{FF2B5EF4-FFF2-40B4-BE49-F238E27FC236}">
                <a16:creationId xmlns:a16="http://schemas.microsoft.com/office/drawing/2014/main" id="{3FC64F62-A254-4FB8-BE59-C0545461C90F}"/>
              </a:ext>
            </a:extLst>
          </p:cNvPr>
          <p:cNvSpPr/>
          <p:nvPr/>
        </p:nvSpPr>
        <p:spPr>
          <a:xfrm>
            <a:off x="3935248" y="5252914"/>
            <a:ext cx="4321503" cy="369332"/>
          </a:xfrm>
          <a:prstGeom prst="rect">
            <a:avLst/>
          </a:prstGeom>
        </p:spPr>
        <p:txBody>
          <a:bodyPr wrap="none">
            <a:spAutoFit/>
          </a:bodyPr>
          <a:lstStyle/>
          <a:p>
            <a:pPr marL="45706" indent="0" algn="ctr">
              <a:buNone/>
            </a:pPr>
            <a:r>
              <a:rPr lang="en-US" dirty="0">
                <a:hlinkClick r:id="rId4"/>
              </a:rPr>
              <a:t>How to Avoid Writing an Awful Cover Letter</a:t>
            </a:r>
            <a:endParaRPr lang="en-US" dirty="0"/>
          </a:p>
        </p:txBody>
      </p:sp>
      <p:sp>
        <p:nvSpPr>
          <p:cNvPr id="6" name="TextBox 5">
            <a:extLst>
              <a:ext uri="{FF2B5EF4-FFF2-40B4-BE49-F238E27FC236}">
                <a16:creationId xmlns:a16="http://schemas.microsoft.com/office/drawing/2014/main" id="{0893AA51-AD6C-40A6-91D7-D2628E5E3539}"/>
              </a:ext>
            </a:extLst>
          </p:cNvPr>
          <p:cNvSpPr txBox="1"/>
          <p:nvPr/>
        </p:nvSpPr>
        <p:spPr>
          <a:xfrm>
            <a:off x="5249423" y="5622246"/>
            <a:ext cx="2038232" cy="461417"/>
          </a:xfrm>
          <a:prstGeom prst="rect">
            <a:avLst/>
          </a:prstGeom>
          <a:noFill/>
          <a:ln>
            <a:noFill/>
          </a:ln>
        </p:spPr>
        <p:txBody>
          <a:bodyPr wrap="none" rtlCol="0" anchor="ctr" anchorCtr="1">
            <a:spAutoFit/>
          </a:bodyPr>
          <a:lstStyle/>
          <a:p>
            <a:r>
              <a:rPr lang="en-US" sz="2399" dirty="0"/>
              <a:t>(click on link)</a:t>
            </a:r>
          </a:p>
        </p:txBody>
      </p:sp>
    </p:spTree>
    <p:extLst>
      <p:ext uri="{BB962C8B-B14F-4D97-AF65-F5344CB8AC3E}">
        <p14:creationId xmlns:p14="http://schemas.microsoft.com/office/powerpoint/2010/main" val="3571370133"/>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3DCA1A3-838F-4DE4-BC5B-8F48DBF5CD1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71B5C7F-2497-4FAB-9E2E-E6A7EB669C3E}">
  <ds:schemaRefs>
    <ds:schemaRef ds:uri="http://purl.org/dc/elements/1.1/"/>
    <ds:schemaRef ds:uri="56ea17bb-c96d-4826-b465-01eec0dd23dd"/>
    <ds:schemaRef ds:uri="http://schemas.microsoft.com/office/infopath/2007/PartnerControls"/>
    <ds:schemaRef ds:uri="http://schemas.microsoft.com/office/2006/metadata/properties"/>
    <ds:schemaRef ds:uri="http://www.w3.org/XML/1998/namespace"/>
    <ds:schemaRef ds:uri="http://purl.org/dc/terms/"/>
    <ds:schemaRef ds:uri="http://schemas.microsoft.com/office/2006/documentManagement/types"/>
    <ds:schemaRef ds:uri="http://schemas.openxmlformats.org/package/2006/metadata/core-properties"/>
    <ds:schemaRef ds:uri="05d88611-e516-4d1a-b12e-39107e78b3d0"/>
    <ds:schemaRef ds:uri="http://schemas.microsoft.com/sharepoint/v3"/>
    <ds:schemaRef ds:uri="http://purl.org/dc/dcmitype/"/>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108</TotalTime>
  <Words>2114</Words>
  <Application>Microsoft Office PowerPoint</Application>
  <PresentationFormat>Widescreen</PresentationFormat>
  <Paragraphs>260</Paragraphs>
  <Slides>21</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21</vt:i4>
      </vt:variant>
    </vt:vector>
  </HeadingPairs>
  <TitlesOfParts>
    <vt:vector size="29" baseType="lpstr">
      <vt:lpstr>.AppleSystemUIFont</vt:lpstr>
      <vt:lpstr>Arial</vt:lpstr>
      <vt:lpstr>Calibri</vt:lpstr>
      <vt:lpstr>Open Sans</vt:lpstr>
      <vt:lpstr>Open Sans SemiBold</vt:lpstr>
      <vt:lpstr>Wingdings</vt:lpstr>
      <vt:lpstr>2_Office Theme</vt:lpstr>
      <vt:lpstr>3_Office Theme</vt:lpstr>
      <vt:lpstr>Get That Job! Résumés, Portfolios and Interview Skills</vt:lpstr>
      <vt:lpstr>PowerPoint Presentation</vt:lpstr>
      <vt:lpstr>What is a job?</vt:lpstr>
      <vt:lpstr>Jobs in Culinary Arts</vt:lpstr>
      <vt:lpstr>How does the search begin?</vt:lpstr>
      <vt:lpstr>Key Requirements</vt:lpstr>
      <vt:lpstr>Résumé </vt:lpstr>
      <vt:lpstr>Résumé Components</vt:lpstr>
      <vt:lpstr>Cover Letter</vt:lpstr>
      <vt:lpstr>Portfolio</vt:lpstr>
      <vt:lpstr>Portfolio Components</vt:lpstr>
      <vt:lpstr>Interview Skills</vt:lpstr>
      <vt:lpstr>Interview</vt:lpstr>
      <vt:lpstr>Seven No-brainers for Job Interviews – Anna Post</vt:lpstr>
      <vt:lpstr>Self-Responsibility and Self-Management</vt:lpstr>
      <vt:lpstr>Positive Attitudes</vt:lpstr>
      <vt:lpstr>Good Work Habits</vt:lpstr>
      <vt:lpstr>Business Etiquette</vt:lpstr>
      <vt:lpstr>Questions?</vt:lpstr>
      <vt:lpstr>References and Resources</vt:lpstr>
      <vt:lpstr>References and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Caroline Bentley</cp:lastModifiedBy>
  <cp:revision>11</cp:revision>
  <cp:lastPrinted>2017-07-07T16:17:37Z</cp:lastPrinted>
  <dcterms:created xsi:type="dcterms:W3CDTF">2017-07-11T23:58:30Z</dcterms:created>
  <dcterms:modified xsi:type="dcterms:W3CDTF">2017-11-28T14:55:50Z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