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1"/>
  </p:notesMasterIdLst>
  <p:sldIdLst>
    <p:sldId id="321" r:id="rId6"/>
    <p:sldId id="319" r:id="rId7"/>
    <p:sldId id="323" r:id="rId8"/>
    <p:sldId id="324" r:id="rId9"/>
    <p:sldId id="325" r:id="rId10"/>
    <p:sldId id="326" r:id="rId11"/>
    <p:sldId id="327" r:id="rId12"/>
    <p:sldId id="328" r:id="rId13"/>
    <p:sldId id="330" r:id="rId14"/>
    <p:sldId id="329" r:id="rId15"/>
    <p:sldId id="331" r:id="rId16"/>
    <p:sldId id="332" r:id="rId17"/>
    <p:sldId id="333" r:id="rId18"/>
    <p:sldId id="334" r:id="rId19"/>
    <p:sldId id="335"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05" d="100"/>
          <a:sy n="105" d="100"/>
        </p:scale>
        <p:origin x="62" y="17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powerful lesson that can not only teach your students about international foods but can also allow your students to share their passions about the foods they know best. </a:t>
            </a:r>
          </a:p>
          <a:p>
            <a:endParaRPr lang="en-US" dirty="0"/>
          </a:p>
          <a:p>
            <a:r>
              <a:rPr lang="en-US" dirty="0"/>
              <a:t>This will help you learn about your students and get to know them as well.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890772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Mexican cuisine often utilizes fresh vegetable preparation and varying types of peppers in dishes. </a:t>
            </a:r>
          </a:p>
          <a:p>
            <a:endParaRPr lang="en-US" dirty="0"/>
          </a:p>
          <a:p>
            <a:r>
              <a:rPr lang="en-US" dirty="0"/>
              <a:t>Prepared foods use varying flavors, textures and cooking methods that result in a number of unique dishes that are unlike those of other cultures.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00119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tried any of these? </a:t>
            </a:r>
          </a:p>
          <a:p>
            <a:endParaRPr lang="en-US" dirty="0"/>
          </a:p>
          <a:p>
            <a:r>
              <a:rPr lang="en-US" dirty="0"/>
              <a:t>Which is your favorite?</a:t>
            </a:r>
          </a:p>
          <a:p>
            <a:endParaRPr lang="en-US" dirty="0"/>
          </a:p>
          <a:p>
            <a:r>
              <a:rPr lang="en-US" dirty="0"/>
              <a:t>We will find out more about these cuisines as we continue our lesson.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83090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hyperlink to view video:</a:t>
            </a:r>
          </a:p>
          <a:p>
            <a:r>
              <a:rPr lang="en-US" dirty="0"/>
              <a:t>Our Global Kitchen: Food, Nature, Culture</a:t>
            </a:r>
          </a:p>
          <a:p>
            <a:r>
              <a:rPr lang="en-US" dirty="0"/>
              <a:t>American Museum of Natural History</a:t>
            </a:r>
          </a:p>
          <a:p>
            <a:r>
              <a:rPr lang="en-US" dirty="0"/>
              <a:t>In the new exhibition Our Global Kitchen: Food, Nature, Culture, the American Museum of Natural History explores the complex and intricate food system that brings what we eat from farm to fork.</a:t>
            </a:r>
          </a:p>
          <a:p>
            <a:r>
              <a:rPr lang="en-US" dirty="0"/>
              <a:t>https://www.youtube.com/watch?v=a1dQlyNVpTI</a:t>
            </a:r>
          </a:p>
          <a:p>
            <a:endParaRPr lang="en-US" dirty="0"/>
          </a:p>
          <a:p>
            <a:r>
              <a:rPr lang="en-US" dirty="0"/>
              <a:t>We will be discussing cuisines, cultures and international cuisines in this lesson.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15317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Cuisine is a characteristic style of cooking practices and traditions, often associated with a specific culture. </a:t>
            </a:r>
          </a:p>
          <a:p>
            <a:endParaRPr lang="en-US" dirty="0"/>
          </a:p>
          <a:p>
            <a:r>
              <a:rPr lang="en-US" dirty="0"/>
              <a:t>Cuisines are often named after the geographic areas or regions from which they originate.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51725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Advertising - encourages people to choose certain foods that often appear on television, Internet, radio, posters, magazines and newspapers</a:t>
            </a:r>
          </a:p>
          <a:p>
            <a:r>
              <a:rPr lang="en-US" dirty="0"/>
              <a:t>Availability – ingredients that are accessible locally or through trade</a:t>
            </a:r>
          </a:p>
          <a:p>
            <a:r>
              <a:rPr lang="en-US" dirty="0"/>
              <a:t>Climate - determines the native raw materials that are available to cook</a:t>
            </a:r>
          </a:p>
          <a:p>
            <a:r>
              <a:rPr lang="en-US" dirty="0"/>
              <a:t>Cost - an amount that has to be paid or spent to buy food items</a:t>
            </a:r>
          </a:p>
          <a:p>
            <a:r>
              <a:rPr lang="en-US" dirty="0"/>
              <a:t>Economic conditions - regulate trade in delicacies and imported foodstuffs</a:t>
            </a:r>
          </a:p>
          <a:p>
            <a:r>
              <a:rPr lang="en-US" dirty="0"/>
              <a:t>Religion - certain foods are required or prohibited</a:t>
            </a:r>
          </a:p>
          <a:p>
            <a:endParaRPr lang="en-US" dirty="0"/>
          </a:p>
          <a:p>
            <a:r>
              <a:rPr lang="en-US" dirty="0"/>
              <a:t>Cultural practices and religious beliefs play a major role in the food choices that we make.</a:t>
            </a:r>
          </a:p>
          <a:p>
            <a:endParaRPr lang="en-US" dirty="0"/>
          </a:p>
          <a:p>
            <a:r>
              <a:rPr lang="en-US" dirty="0"/>
              <a:t>Culture is the customary beliefs, social forms and material traits of a racial, religious or social group.</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402150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practices and religious beliefs play a major role in the food choices that we make.</a:t>
            </a:r>
          </a:p>
          <a:p>
            <a:endParaRPr lang="en-US" dirty="0"/>
          </a:p>
          <a:p>
            <a:r>
              <a:rPr lang="en-US" dirty="0"/>
              <a:t>Culture is the customary beliefs, social forms and material traits of a racial, religious or social group.</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45982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researching many cuisines in this lesson.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884233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Cuisine varies from region to region as well as with different regions of the country producing vastly different cuisines.</a:t>
            </a:r>
          </a:p>
          <a:p>
            <a:endParaRPr lang="en-US" dirty="0"/>
          </a:p>
          <a:p>
            <a:r>
              <a:rPr lang="en-US" dirty="0"/>
              <a:t>Dishes such as pizza, hot dogs and tacos are born from dishes of other cultures but have eventually become Americanized and accepted as American Food. </a:t>
            </a:r>
          </a:p>
          <a:p>
            <a:endParaRPr lang="en-US" dirty="0"/>
          </a:p>
          <a:p>
            <a:r>
              <a:rPr lang="en-US" dirty="0"/>
              <a:t>Can you name any other foods in the American cuisine?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877421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is an extremely important component of the Japanese culture.  </a:t>
            </a:r>
          </a:p>
          <a:p>
            <a:endParaRPr lang="en-US" dirty="0"/>
          </a:p>
          <a:p>
            <a:r>
              <a:rPr lang="en-US" dirty="0"/>
              <a:t>The side dishes often consist of rice, pickled vegetables and vegetables cooked in broth. </a:t>
            </a:r>
          </a:p>
          <a:p>
            <a:endParaRPr lang="en-US" dirty="0"/>
          </a:p>
          <a:p>
            <a:r>
              <a:rPr lang="en-US" dirty="0"/>
              <a:t>Typically fish is the featured protein.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4660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Italian cuisine is one of the most widely imitated cuisines globally. </a:t>
            </a:r>
          </a:p>
          <a:p>
            <a:endParaRPr lang="en-US" dirty="0"/>
          </a:p>
          <a:p>
            <a:r>
              <a:rPr lang="en-US" dirty="0"/>
              <a:t>Typically, meals are centered around grains and vegetables with meats as an accent. </a:t>
            </a:r>
          </a:p>
          <a:p>
            <a:endParaRPr lang="en-US" dirty="0"/>
          </a:p>
          <a:p>
            <a:r>
              <a:rPr lang="en-US" dirty="0"/>
              <a:t>What foods do you associate with Italian cuisine?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811188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www.amnh.org/exhibitions/past-exhibitions/our-global-kitchen-food-nature-culture/about-the-exhibi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Global Cultures and International Cuisines </a:t>
            </a:r>
          </a:p>
          <a:p>
            <a:endParaRPr lang="en-US" dirty="0"/>
          </a:p>
          <a:p>
            <a:pPr lvl="1"/>
            <a:r>
              <a:rPr lang="en-US" dirty="0"/>
              <a:t>Culinary Arts</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Japanese Cuisines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Known for:</a:t>
            </a:r>
          </a:p>
          <a:p>
            <a:pPr lvl="2"/>
            <a:r>
              <a:rPr lang="en-US" sz="2400" dirty="0"/>
              <a:t>Emphasis on seasonality of food</a:t>
            </a:r>
          </a:p>
          <a:p>
            <a:pPr lvl="2"/>
            <a:r>
              <a:rPr lang="en-US" sz="2400" dirty="0"/>
              <a:t>Quality ingredients</a:t>
            </a:r>
          </a:p>
          <a:p>
            <a:pPr lvl="2"/>
            <a:r>
              <a:rPr lang="en-US" sz="2400" dirty="0"/>
              <a:t>Presentation </a:t>
            </a:r>
          </a:p>
          <a:p>
            <a:pPr lvl="1"/>
            <a:endParaRPr lang="en-US" dirty="0"/>
          </a:p>
        </p:txBody>
      </p:sp>
      <p:pic>
        <p:nvPicPr>
          <p:cNvPr id="4" name="Picture 3">
            <a:extLst>
              <a:ext uri="{FF2B5EF4-FFF2-40B4-BE49-F238E27FC236}">
                <a16:creationId xmlns:a16="http://schemas.microsoft.com/office/drawing/2014/main" id="{CD3107EA-5E96-4CB9-9266-09B49B75B8E6}"/>
              </a:ext>
            </a:extLst>
          </p:cNvPr>
          <p:cNvPicPr>
            <a:picLocks noChangeAspect="1"/>
          </p:cNvPicPr>
          <p:nvPr/>
        </p:nvPicPr>
        <p:blipFill>
          <a:blip r:embed="rId3"/>
          <a:stretch>
            <a:fillRect/>
          </a:stretch>
        </p:blipFill>
        <p:spPr>
          <a:xfrm>
            <a:off x="3188535" y="3787579"/>
            <a:ext cx="2505673" cy="2085013"/>
          </a:xfrm>
          <a:prstGeom prst="rect">
            <a:avLst/>
          </a:prstGeom>
        </p:spPr>
      </p:pic>
      <p:pic>
        <p:nvPicPr>
          <p:cNvPr id="5" name="Picture 4">
            <a:extLst>
              <a:ext uri="{FF2B5EF4-FFF2-40B4-BE49-F238E27FC236}">
                <a16:creationId xmlns:a16="http://schemas.microsoft.com/office/drawing/2014/main" id="{E4D33452-8F01-452A-986D-2071880A245D}"/>
              </a:ext>
            </a:extLst>
          </p:cNvPr>
          <p:cNvPicPr>
            <a:picLocks noChangeAspect="1"/>
          </p:cNvPicPr>
          <p:nvPr/>
        </p:nvPicPr>
        <p:blipFill>
          <a:blip r:embed="rId4"/>
          <a:stretch>
            <a:fillRect/>
          </a:stretch>
        </p:blipFill>
        <p:spPr>
          <a:xfrm>
            <a:off x="7959620" y="3429000"/>
            <a:ext cx="2048434" cy="2591025"/>
          </a:xfrm>
          <a:prstGeom prst="rect">
            <a:avLst/>
          </a:prstGeom>
        </p:spPr>
      </p:pic>
      <p:pic>
        <p:nvPicPr>
          <p:cNvPr id="6" name="Picture 5">
            <a:extLst>
              <a:ext uri="{FF2B5EF4-FFF2-40B4-BE49-F238E27FC236}">
                <a16:creationId xmlns:a16="http://schemas.microsoft.com/office/drawing/2014/main" id="{E4B85A16-A657-4A35-A861-0211E7C0E447}"/>
              </a:ext>
            </a:extLst>
          </p:cNvPr>
          <p:cNvPicPr>
            <a:picLocks noChangeAspect="1"/>
          </p:cNvPicPr>
          <p:nvPr/>
        </p:nvPicPr>
        <p:blipFill>
          <a:blip r:embed="rId5"/>
          <a:stretch>
            <a:fillRect/>
          </a:stretch>
        </p:blipFill>
        <p:spPr>
          <a:xfrm>
            <a:off x="7704051" y="650197"/>
            <a:ext cx="1279786" cy="891837"/>
          </a:xfrm>
          <a:prstGeom prst="rect">
            <a:avLst/>
          </a:prstGeom>
        </p:spPr>
      </p:pic>
    </p:spTree>
    <p:extLst>
      <p:ext uri="{BB962C8B-B14F-4D97-AF65-F5344CB8AC3E}">
        <p14:creationId xmlns:p14="http://schemas.microsoft.com/office/powerpoint/2010/main" val="107764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Mexican Cuisine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Known for:</a:t>
            </a:r>
          </a:p>
          <a:p>
            <a:pPr lvl="2"/>
            <a:r>
              <a:rPr lang="en-US" sz="2400" dirty="0"/>
              <a:t>Its intense and varied flavors</a:t>
            </a:r>
          </a:p>
          <a:p>
            <a:pPr lvl="2"/>
            <a:r>
              <a:rPr lang="en-US" sz="2400" dirty="0"/>
              <a:t>Colorful decorations</a:t>
            </a:r>
          </a:p>
          <a:p>
            <a:pPr lvl="2"/>
            <a:r>
              <a:rPr lang="en-US" sz="2400" dirty="0"/>
              <a:t>Variety of spices</a:t>
            </a:r>
          </a:p>
          <a:p>
            <a:pPr lvl="1"/>
            <a:endParaRPr lang="en-US" dirty="0"/>
          </a:p>
        </p:txBody>
      </p:sp>
      <p:pic>
        <p:nvPicPr>
          <p:cNvPr id="5" name="Picture 4">
            <a:extLst>
              <a:ext uri="{FF2B5EF4-FFF2-40B4-BE49-F238E27FC236}">
                <a16:creationId xmlns:a16="http://schemas.microsoft.com/office/drawing/2014/main" id="{A1907761-57A3-411E-ADA4-624C61757912}"/>
              </a:ext>
            </a:extLst>
          </p:cNvPr>
          <p:cNvPicPr>
            <a:picLocks noChangeAspect="1"/>
          </p:cNvPicPr>
          <p:nvPr/>
        </p:nvPicPr>
        <p:blipFill>
          <a:blip r:embed="rId3"/>
          <a:stretch>
            <a:fillRect/>
          </a:stretch>
        </p:blipFill>
        <p:spPr>
          <a:xfrm>
            <a:off x="7453052" y="577498"/>
            <a:ext cx="1554615" cy="890093"/>
          </a:xfrm>
          <a:prstGeom prst="rect">
            <a:avLst/>
          </a:prstGeom>
        </p:spPr>
      </p:pic>
      <p:pic>
        <p:nvPicPr>
          <p:cNvPr id="6" name="Picture 5">
            <a:extLst>
              <a:ext uri="{FF2B5EF4-FFF2-40B4-BE49-F238E27FC236}">
                <a16:creationId xmlns:a16="http://schemas.microsoft.com/office/drawing/2014/main" id="{2AFD5AB8-1865-4AB8-AD55-9B578C014D40}"/>
              </a:ext>
            </a:extLst>
          </p:cNvPr>
          <p:cNvPicPr>
            <a:picLocks noChangeAspect="1"/>
          </p:cNvPicPr>
          <p:nvPr/>
        </p:nvPicPr>
        <p:blipFill>
          <a:blip r:embed="rId4"/>
          <a:stretch>
            <a:fillRect/>
          </a:stretch>
        </p:blipFill>
        <p:spPr>
          <a:xfrm>
            <a:off x="3557521" y="3729586"/>
            <a:ext cx="2523963" cy="2523963"/>
          </a:xfrm>
          <a:prstGeom prst="rect">
            <a:avLst/>
          </a:prstGeom>
        </p:spPr>
      </p:pic>
      <p:pic>
        <p:nvPicPr>
          <p:cNvPr id="7" name="Picture 6">
            <a:extLst>
              <a:ext uri="{FF2B5EF4-FFF2-40B4-BE49-F238E27FC236}">
                <a16:creationId xmlns:a16="http://schemas.microsoft.com/office/drawing/2014/main" id="{4BBDEE48-CA32-4833-844D-D66C9F8BA44D}"/>
              </a:ext>
            </a:extLst>
          </p:cNvPr>
          <p:cNvPicPr>
            <a:picLocks noChangeAspect="1"/>
          </p:cNvPicPr>
          <p:nvPr/>
        </p:nvPicPr>
        <p:blipFill>
          <a:blip r:embed="rId5"/>
          <a:stretch>
            <a:fillRect/>
          </a:stretch>
        </p:blipFill>
        <p:spPr>
          <a:xfrm>
            <a:off x="7170817" y="4162439"/>
            <a:ext cx="2523963" cy="1658256"/>
          </a:xfrm>
          <a:prstGeom prst="rect">
            <a:avLst/>
          </a:prstGeom>
        </p:spPr>
      </p:pic>
    </p:spTree>
    <p:extLst>
      <p:ext uri="{BB962C8B-B14F-4D97-AF65-F5344CB8AC3E}">
        <p14:creationId xmlns:p14="http://schemas.microsoft.com/office/powerpoint/2010/main" val="28793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Other Identifiable Cuisines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Chinese</a:t>
            </a:r>
          </a:p>
          <a:p>
            <a:pPr lvl="1"/>
            <a:r>
              <a:rPr lang="en-US" dirty="0"/>
              <a:t>French</a:t>
            </a:r>
          </a:p>
          <a:p>
            <a:pPr lvl="1"/>
            <a:r>
              <a:rPr lang="en-US" dirty="0"/>
              <a:t>German</a:t>
            </a:r>
          </a:p>
          <a:p>
            <a:pPr lvl="1"/>
            <a:r>
              <a:rPr lang="en-US" dirty="0"/>
              <a:t>Greek</a:t>
            </a:r>
          </a:p>
          <a:p>
            <a:pPr lvl="1"/>
            <a:r>
              <a:rPr lang="en-US" dirty="0"/>
              <a:t>Indian</a:t>
            </a:r>
          </a:p>
          <a:p>
            <a:pPr lvl="1"/>
            <a:endParaRPr lang="en-US" dirty="0"/>
          </a:p>
        </p:txBody>
      </p:sp>
      <p:sp>
        <p:nvSpPr>
          <p:cNvPr id="4" name="Content Placeholder 3">
            <a:extLst>
              <a:ext uri="{FF2B5EF4-FFF2-40B4-BE49-F238E27FC236}">
                <a16:creationId xmlns:a16="http://schemas.microsoft.com/office/drawing/2014/main" id="{F7599E31-0ACE-4B49-8942-FBC11E9133F3}"/>
              </a:ext>
            </a:extLst>
          </p:cNvPr>
          <p:cNvSpPr>
            <a:spLocks noGrp="1"/>
          </p:cNvSpPr>
          <p:nvPr>
            <p:ph sz="half" idx="10"/>
          </p:nvPr>
        </p:nvSpPr>
        <p:spPr/>
        <p:txBody>
          <a:bodyPr/>
          <a:lstStyle/>
          <a:p>
            <a:pPr lvl="1"/>
            <a:r>
              <a:rPr lang="en-US" dirty="0"/>
              <a:t>Jamaican</a:t>
            </a:r>
          </a:p>
          <a:p>
            <a:pPr lvl="1"/>
            <a:r>
              <a:rPr lang="en-US" dirty="0"/>
              <a:t>Moroccan</a:t>
            </a:r>
          </a:p>
          <a:p>
            <a:pPr lvl="1"/>
            <a:r>
              <a:rPr lang="en-US" dirty="0"/>
              <a:t>Russian</a:t>
            </a:r>
          </a:p>
          <a:p>
            <a:pPr lvl="1"/>
            <a:r>
              <a:rPr lang="en-US" dirty="0"/>
              <a:t>Spanish</a:t>
            </a:r>
          </a:p>
          <a:p>
            <a:pPr lvl="1"/>
            <a:r>
              <a:rPr lang="en-US" dirty="0"/>
              <a:t>Thai</a:t>
            </a:r>
          </a:p>
          <a:p>
            <a:pPr lvl="1"/>
            <a:endParaRPr lang="en-US" dirty="0"/>
          </a:p>
        </p:txBody>
      </p:sp>
    </p:spTree>
    <p:extLst>
      <p:ext uri="{BB962C8B-B14F-4D97-AF65-F5344CB8AC3E}">
        <p14:creationId xmlns:p14="http://schemas.microsoft.com/office/powerpoint/2010/main" val="374010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3239A838-F0ED-449F-A011-BC27091398C6}"/>
              </a:ext>
            </a:extLst>
          </p:cNvPr>
          <p:cNvPicPr>
            <a:picLocks noChangeAspect="1"/>
          </p:cNvPicPr>
          <p:nvPr/>
        </p:nvPicPr>
        <p:blipFill>
          <a:blip r:embed="rId2"/>
          <a:stretch>
            <a:fillRect/>
          </a:stretch>
        </p:blipFill>
        <p:spPr>
          <a:xfrm>
            <a:off x="5659752" y="2066426"/>
            <a:ext cx="2164268" cy="2725148"/>
          </a:xfrm>
          <a:prstGeom prst="rect">
            <a:avLst/>
          </a:prstGeom>
        </p:spPr>
      </p:pic>
    </p:spTree>
    <p:extLst>
      <p:ext uri="{BB962C8B-B14F-4D97-AF65-F5344CB8AC3E}">
        <p14:creationId xmlns:p14="http://schemas.microsoft.com/office/powerpoint/2010/main" val="139561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Culinary essentials. (2010). Woodland Hills, CA: Glencoe/McGraw Hill.</a:t>
            </a:r>
          </a:p>
          <a:p>
            <a:pPr lvl="2"/>
            <a:r>
              <a:rPr lang="en-US" sz="2000" dirty="0"/>
              <a:t>Foundations of restaurant management &amp; culinary arts: Level one. (2011) Boston, MA: Prentice Hill.</a:t>
            </a:r>
          </a:p>
          <a:p>
            <a:pPr lvl="1"/>
            <a:r>
              <a:rPr lang="en-US" sz="2000" dirty="0"/>
              <a:t>Website(s):</a:t>
            </a:r>
          </a:p>
          <a:p>
            <a:pPr lvl="2"/>
            <a:r>
              <a:rPr lang="en-US" sz="2000" dirty="0"/>
              <a:t>Our Global Kitchen: Food, Nature, Culture</a:t>
            </a:r>
          </a:p>
          <a:p>
            <a:pPr lvl="2"/>
            <a:r>
              <a:rPr lang="en-US" sz="2000" dirty="0"/>
              <a:t>Take a journey around the world and through time. Stroll through an ancient market, cook a virtual meal, peek inside the dining rooms of illustrious individuals—and consider some of the most challenging issues of our time. </a:t>
            </a:r>
          </a:p>
          <a:p>
            <a:pPr lvl="2"/>
            <a:r>
              <a:rPr lang="en-US" sz="2000" dirty="0"/>
              <a:t>http://www.amnh.org/exhibitions/past-exhibitions/our-global-kitchen-food-nature-culture</a:t>
            </a:r>
          </a:p>
          <a:p>
            <a:pPr lvl="1"/>
            <a:endParaRPr lang="en-US" dirty="0"/>
          </a:p>
        </p:txBody>
      </p:sp>
    </p:spTree>
    <p:extLst>
      <p:ext uri="{BB962C8B-B14F-4D97-AF65-F5344CB8AC3E}">
        <p14:creationId xmlns:p14="http://schemas.microsoft.com/office/powerpoint/2010/main" val="27024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YouTube™:</a:t>
            </a:r>
          </a:p>
          <a:p>
            <a:pPr lvl="2"/>
            <a:r>
              <a:rPr lang="en-US" sz="2000" dirty="0"/>
              <a:t>Our Global Kitchen: Food, Nature, Culture</a:t>
            </a:r>
          </a:p>
          <a:p>
            <a:pPr lvl="2"/>
            <a:r>
              <a:rPr lang="en-US" sz="2000" dirty="0"/>
              <a:t>American Museum of Natural History</a:t>
            </a:r>
          </a:p>
          <a:p>
            <a:pPr lvl="2"/>
            <a:r>
              <a:rPr lang="en-US" sz="2000" dirty="0"/>
              <a:t>In the new exhibition Our Global Kitchen: Food, Nature, Culture, the American Museum of Natural History explores the complex and intricate food system that brings what we eat from farm to fork.</a:t>
            </a:r>
          </a:p>
          <a:p>
            <a:pPr lvl="2"/>
            <a:r>
              <a:rPr lang="en-US" sz="2000" dirty="0"/>
              <a:t>https://www.youtube.com/watch?v=a1dQlyNVpTI</a:t>
            </a:r>
          </a:p>
          <a:p>
            <a:pPr lvl="1"/>
            <a:endParaRPr lang="en-US" dirty="0"/>
          </a:p>
        </p:txBody>
      </p:sp>
    </p:spTree>
    <p:extLst>
      <p:ext uri="{BB962C8B-B14F-4D97-AF65-F5344CB8AC3E}">
        <p14:creationId xmlns:p14="http://schemas.microsoft.com/office/powerpoint/2010/main" val="229632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Cuisines</a:t>
            </a:r>
          </a:p>
          <a:p>
            <a:pPr lvl="1"/>
            <a:r>
              <a:rPr lang="en-US" dirty="0"/>
              <a:t>Cultures</a:t>
            </a:r>
          </a:p>
          <a:p>
            <a:pPr lvl="1"/>
            <a:r>
              <a:rPr lang="en-US" dirty="0"/>
              <a:t>International Cuisines</a:t>
            </a:r>
          </a:p>
        </p:txBody>
      </p:sp>
      <p:pic>
        <p:nvPicPr>
          <p:cNvPr id="4" name="Picture 3">
            <a:extLst>
              <a:ext uri="{FF2B5EF4-FFF2-40B4-BE49-F238E27FC236}">
                <a16:creationId xmlns:a16="http://schemas.microsoft.com/office/drawing/2014/main" id="{24F48358-9D14-4234-9CA1-0CE14C57BAE6}"/>
              </a:ext>
            </a:extLst>
          </p:cNvPr>
          <p:cNvPicPr>
            <a:picLocks noChangeAspect="1"/>
          </p:cNvPicPr>
          <p:nvPr/>
        </p:nvPicPr>
        <p:blipFill rotWithShape="1">
          <a:blip r:embed="rId3"/>
          <a:srcRect l="26802" t="33640" r="28750" b="25183"/>
          <a:stretch/>
        </p:blipFill>
        <p:spPr>
          <a:xfrm>
            <a:off x="4771604" y="2539010"/>
            <a:ext cx="4091838" cy="2497138"/>
          </a:xfrm>
          <a:prstGeom prst="rect">
            <a:avLst/>
          </a:prstGeom>
        </p:spPr>
      </p:pic>
      <p:sp>
        <p:nvSpPr>
          <p:cNvPr id="5" name="Rectangle 4">
            <a:extLst>
              <a:ext uri="{FF2B5EF4-FFF2-40B4-BE49-F238E27FC236}">
                <a16:creationId xmlns:a16="http://schemas.microsoft.com/office/drawing/2014/main" id="{BF6C77AE-D930-448E-B338-A9D13C3A5723}"/>
              </a:ext>
            </a:extLst>
          </p:cNvPr>
          <p:cNvSpPr/>
          <p:nvPr/>
        </p:nvSpPr>
        <p:spPr>
          <a:xfrm>
            <a:off x="3917905" y="5173059"/>
            <a:ext cx="5604418" cy="297517"/>
          </a:xfrm>
          <a:prstGeom prst="rect">
            <a:avLst/>
          </a:prstGeom>
        </p:spPr>
        <p:txBody>
          <a:bodyPr wrap="none">
            <a:spAutoFit/>
          </a:bodyPr>
          <a:lstStyle/>
          <a:p>
            <a:pPr lvl="0" algn="ctr" defTabSz="914400">
              <a:lnSpc>
                <a:spcPts val="1600"/>
              </a:lnSpc>
              <a:buClr>
                <a:srgbClr val="F0A22E"/>
              </a:buClr>
              <a:buSzPct val="80000"/>
            </a:pPr>
            <a:r>
              <a:rPr lang="en-US" sz="2400" dirty="0">
                <a:solidFill>
                  <a:srgbClr val="777777"/>
                </a:solidFill>
                <a:latin typeface="Century Gothic" panose="020B0502020202020204"/>
                <a:hlinkClick r:id="rId4"/>
              </a:rPr>
              <a:t>American Museum of Natural History</a:t>
            </a:r>
            <a:endParaRPr lang="en-US" sz="2400" dirty="0">
              <a:solidFill>
                <a:srgbClr val="777777"/>
              </a:solidFill>
              <a:latin typeface="Century Gothic" panose="020B0502020202020204"/>
            </a:endParaRPr>
          </a:p>
        </p:txBody>
      </p:sp>
      <p:pic>
        <p:nvPicPr>
          <p:cNvPr id="6" name="Picture 5">
            <a:extLst>
              <a:ext uri="{FF2B5EF4-FFF2-40B4-BE49-F238E27FC236}">
                <a16:creationId xmlns:a16="http://schemas.microsoft.com/office/drawing/2014/main" id="{7CF5C0F8-C882-43D5-B4B2-5C806814155D}"/>
              </a:ext>
            </a:extLst>
          </p:cNvPr>
          <p:cNvPicPr>
            <a:picLocks noChangeAspect="1"/>
          </p:cNvPicPr>
          <p:nvPr/>
        </p:nvPicPr>
        <p:blipFill>
          <a:blip r:embed="rId5"/>
          <a:stretch>
            <a:fillRect/>
          </a:stretch>
        </p:blipFill>
        <p:spPr>
          <a:xfrm>
            <a:off x="5948767" y="5607487"/>
            <a:ext cx="1737511" cy="493819"/>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Cuisine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Foods and methods of preparation traditional to a region or population</a:t>
            </a:r>
          </a:p>
          <a:p>
            <a:pPr lvl="1"/>
            <a:endParaRPr lang="en-US" dirty="0"/>
          </a:p>
        </p:txBody>
      </p:sp>
      <p:pic>
        <p:nvPicPr>
          <p:cNvPr id="4" name="Picture 3">
            <a:extLst>
              <a:ext uri="{FF2B5EF4-FFF2-40B4-BE49-F238E27FC236}">
                <a16:creationId xmlns:a16="http://schemas.microsoft.com/office/drawing/2014/main" id="{27C95A91-EEB5-4A73-8638-F7F00BB6C464}"/>
              </a:ext>
            </a:extLst>
          </p:cNvPr>
          <p:cNvPicPr>
            <a:picLocks noChangeAspect="1"/>
          </p:cNvPicPr>
          <p:nvPr/>
        </p:nvPicPr>
        <p:blipFill>
          <a:blip r:embed="rId3"/>
          <a:stretch>
            <a:fillRect/>
          </a:stretch>
        </p:blipFill>
        <p:spPr>
          <a:xfrm>
            <a:off x="2912903" y="3126582"/>
            <a:ext cx="2621507" cy="2578832"/>
          </a:xfrm>
          <a:prstGeom prst="rect">
            <a:avLst/>
          </a:prstGeom>
        </p:spPr>
      </p:pic>
      <p:pic>
        <p:nvPicPr>
          <p:cNvPr id="5" name="Picture 4">
            <a:extLst>
              <a:ext uri="{FF2B5EF4-FFF2-40B4-BE49-F238E27FC236}">
                <a16:creationId xmlns:a16="http://schemas.microsoft.com/office/drawing/2014/main" id="{2D6E296E-8CB0-45AF-9B2C-E37F29ABD891}"/>
              </a:ext>
            </a:extLst>
          </p:cNvPr>
          <p:cNvPicPr>
            <a:picLocks noChangeAspect="1"/>
          </p:cNvPicPr>
          <p:nvPr/>
        </p:nvPicPr>
        <p:blipFill>
          <a:blip r:embed="rId4"/>
          <a:stretch>
            <a:fillRect/>
          </a:stretch>
        </p:blipFill>
        <p:spPr>
          <a:xfrm>
            <a:off x="6879770" y="3126582"/>
            <a:ext cx="3066554" cy="2456901"/>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Major Factors That Shape Cuisine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Advertising</a:t>
            </a:r>
          </a:p>
          <a:p>
            <a:pPr lvl="1"/>
            <a:r>
              <a:rPr lang="en-US" dirty="0"/>
              <a:t>Availability</a:t>
            </a:r>
          </a:p>
          <a:p>
            <a:pPr lvl="1"/>
            <a:r>
              <a:rPr lang="en-US" dirty="0"/>
              <a:t>Climate</a:t>
            </a:r>
          </a:p>
          <a:p>
            <a:pPr lvl="1"/>
            <a:r>
              <a:rPr lang="en-US" dirty="0"/>
              <a:t>Cost</a:t>
            </a:r>
          </a:p>
          <a:p>
            <a:pPr lvl="1"/>
            <a:r>
              <a:rPr lang="en-US" dirty="0"/>
              <a:t>Economic Conditions</a:t>
            </a:r>
          </a:p>
          <a:p>
            <a:pPr lvl="1"/>
            <a:r>
              <a:rPr lang="en-US" dirty="0"/>
              <a:t>Religion</a:t>
            </a:r>
          </a:p>
          <a:p>
            <a:pPr lvl="1"/>
            <a:endParaRPr lang="en-US" dirty="0"/>
          </a:p>
        </p:txBody>
      </p:sp>
      <p:pic>
        <p:nvPicPr>
          <p:cNvPr id="4" name="Picture 3">
            <a:extLst>
              <a:ext uri="{FF2B5EF4-FFF2-40B4-BE49-F238E27FC236}">
                <a16:creationId xmlns:a16="http://schemas.microsoft.com/office/drawing/2014/main" id="{D3027BE9-C093-40D6-9BC5-DC0A5C044A61}"/>
              </a:ext>
            </a:extLst>
          </p:cNvPr>
          <p:cNvPicPr>
            <a:picLocks noChangeAspect="1"/>
          </p:cNvPicPr>
          <p:nvPr/>
        </p:nvPicPr>
        <p:blipFill>
          <a:blip r:embed="rId3"/>
          <a:stretch>
            <a:fillRect/>
          </a:stretch>
        </p:blipFill>
        <p:spPr>
          <a:xfrm>
            <a:off x="5216803" y="3298371"/>
            <a:ext cx="2567929" cy="2381629"/>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Culture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Behaviors and beliefs characteristic of a particular social, ethnic or age group</a:t>
            </a:r>
          </a:p>
          <a:p>
            <a:pPr lvl="1"/>
            <a:endParaRPr lang="en-US" dirty="0"/>
          </a:p>
        </p:txBody>
      </p:sp>
      <p:pic>
        <p:nvPicPr>
          <p:cNvPr id="4" name="Picture 3">
            <a:extLst>
              <a:ext uri="{FF2B5EF4-FFF2-40B4-BE49-F238E27FC236}">
                <a16:creationId xmlns:a16="http://schemas.microsoft.com/office/drawing/2014/main" id="{D1FA7751-AADC-4649-BB4A-998F097A75AC}"/>
              </a:ext>
            </a:extLst>
          </p:cNvPr>
          <p:cNvPicPr>
            <a:picLocks noChangeAspect="1"/>
          </p:cNvPicPr>
          <p:nvPr/>
        </p:nvPicPr>
        <p:blipFill>
          <a:blip r:embed="rId3"/>
          <a:stretch>
            <a:fillRect/>
          </a:stretch>
        </p:blipFill>
        <p:spPr>
          <a:xfrm>
            <a:off x="4947260" y="3069772"/>
            <a:ext cx="2798464" cy="2567012"/>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International</a:t>
            </a:r>
            <a:br>
              <a:rPr lang="en-US" dirty="0"/>
            </a:br>
            <a:r>
              <a:rPr lang="en-US" dirty="0"/>
              <a:t>Cuisines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s-ES" dirty="0"/>
              <a:t>American </a:t>
            </a:r>
          </a:p>
          <a:p>
            <a:pPr lvl="1"/>
            <a:r>
              <a:rPr lang="es-ES" dirty="0" err="1"/>
              <a:t>Italian</a:t>
            </a:r>
            <a:endParaRPr lang="es-ES" dirty="0"/>
          </a:p>
          <a:p>
            <a:pPr lvl="1"/>
            <a:r>
              <a:rPr lang="es-ES" dirty="0" err="1"/>
              <a:t>Japanese</a:t>
            </a:r>
            <a:endParaRPr lang="es-ES" dirty="0"/>
          </a:p>
          <a:p>
            <a:pPr lvl="1"/>
            <a:r>
              <a:rPr lang="es-ES" dirty="0" err="1"/>
              <a:t>Mexican</a:t>
            </a:r>
            <a:endParaRPr lang="es-ES" dirty="0"/>
          </a:p>
          <a:p>
            <a:pPr lvl="1"/>
            <a:r>
              <a:rPr lang="es-ES" dirty="0" err="1"/>
              <a:t>Other</a:t>
            </a:r>
            <a:endParaRPr lang="es-ES" dirty="0"/>
          </a:p>
          <a:p>
            <a:pPr lvl="1"/>
            <a:endParaRPr lang="en-US" dirty="0"/>
          </a:p>
        </p:txBody>
      </p:sp>
      <p:pic>
        <p:nvPicPr>
          <p:cNvPr id="4" name="Picture 3">
            <a:extLst>
              <a:ext uri="{FF2B5EF4-FFF2-40B4-BE49-F238E27FC236}">
                <a16:creationId xmlns:a16="http://schemas.microsoft.com/office/drawing/2014/main" id="{F5B24EB7-131A-43EC-A00A-94917F7A353E}"/>
              </a:ext>
            </a:extLst>
          </p:cNvPr>
          <p:cNvPicPr>
            <a:picLocks noChangeAspect="1"/>
          </p:cNvPicPr>
          <p:nvPr/>
        </p:nvPicPr>
        <p:blipFill>
          <a:blip r:embed="rId3"/>
          <a:stretch>
            <a:fillRect/>
          </a:stretch>
        </p:blipFill>
        <p:spPr>
          <a:xfrm>
            <a:off x="5180756" y="2315029"/>
            <a:ext cx="2651314" cy="3025106"/>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American Cuisine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endParaRPr lang="en-US" dirty="0"/>
          </a:p>
          <a:p>
            <a:pPr lvl="1"/>
            <a:r>
              <a:rPr lang="en-US" dirty="0"/>
              <a:t>A combination of all the traditional cuisines of immigrant inhabitants</a:t>
            </a:r>
          </a:p>
          <a:p>
            <a:pPr lvl="1"/>
            <a:endParaRPr lang="en-US" dirty="0"/>
          </a:p>
        </p:txBody>
      </p:sp>
      <p:pic>
        <p:nvPicPr>
          <p:cNvPr id="4" name="Picture 3">
            <a:extLst>
              <a:ext uri="{FF2B5EF4-FFF2-40B4-BE49-F238E27FC236}">
                <a16:creationId xmlns:a16="http://schemas.microsoft.com/office/drawing/2014/main" id="{62BBA097-B83E-4CA2-9E62-739AC8547CF8}"/>
              </a:ext>
            </a:extLst>
          </p:cNvPr>
          <p:cNvPicPr>
            <a:picLocks noChangeAspect="1"/>
          </p:cNvPicPr>
          <p:nvPr/>
        </p:nvPicPr>
        <p:blipFill>
          <a:blip r:embed="rId3"/>
          <a:stretch>
            <a:fillRect/>
          </a:stretch>
        </p:blipFill>
        <p:spPr>
          <a:xfrm>
            <a:off x="7235370" y="774699"/>
            <a:ext cx="1380965" cy="987098"/>
          </a:xfrm>
          <a:prstGeom prst="rect">
            <a:avLst/>
          </a:prstGeom>
        </p:spPr>
      </p:pic>
      <p:pic>
        <p:nvPicPr>
          <p:cNvPr id="5" name="Picture 4">
            <a:extLst>
              <a:ext uri="{FF2B5EF4-FFF2-40B4-BE49-F238E27FC236}">
                <a16:creationId xmlns:a16="http://schemas.microsoft.com/office/drawing/2014/main" id="{05F618AC-93D5-4575-9A34-E307C12B9AD2}"/>
              </a:ext>
            </a:extLst>
          </p:cNvPr>
          <p:cNvPicPr>
            <a:picLocks noChangeAspect="1"/>
          </p:cNvPicPr>
          <p:nvPr/>
        </p:nvPicPr>
        <p:blipFill>
          <a:blip r:embed="rId4"/>
          <a:stretch>
            <a:fillRect/>
          </a:stretch>
        </p:blipFill>
        <p:spPr>
          <a:xfrm>
            <a:off x="3028878" y="3462305"/>
            <a:ext cx="2505673" cy="1975275"/>
          </a:xfrm>
          <a:prstGeom prst="rect">
            <a:avLst/>
          </a:prstGeom>
        </p:spPr>
      </p:pic>
      <p:pic>
        <p:nvPicPr>
          <p:cNvPr id="6" name="Picture 5">
            <a:extLst>
              <a:ext uri="{FF2B5EF4-FFF2-40B4-BE49-F238E27FC236}">
                <a16:creationId xmlns:a16="http://schemas.microsoft.com/office/drawing/2014/main" id="{B381979A-C1CE-4831-AEBF-0F331F728D59}"/>
              </a:ext>
            </a:extLst>
          </p:cNvPr>
          <p:cNvPicPr>
            <a:picLocks noChangeAspect="1"/>
          </p:cNvPicPr>
          <p:nvPr/>
        </p:nvPicPr>
        <p:blipFill>
          <a:blip r:embed="rId5"/>
          <a:stretch>
            <a:fillRect/>
          </a:stretch>
        </p:blipFill>
        <p:spPr>
          <a:xfrm>
            <a:off x="6891636" y="3877086"/>
            <a:ext cx="2408129" cy="1603387"/>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Italian Cuisine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endParaRPr lang="en-US" dirty="0"/>
          </a:p>
          <a:p>
            <a:pPr lvl="1"/>
            <a:r>
              <a:rPr lang="en-US" dirty="0"/>
              <a:t>Reflects the cultural variety of its regions and its diverse history</a:t>
            </a:r>
          </a:p>
          <a:p>
            <a:pPr lvl="1"/>
            <a:endParaRPr lang="en-US" dirty="0"/>
          </a:p>
        </p:txBody>
      </p:sp>
      <p:pic>
        <p:nvPicPr>
          <p:cNvPr id="4" name="Picture 3">
            <a:extLst>
              <a:ext uri="{FF2B5EF4-FFF2-40B4-BE49-F238E27FC236}">
                <a16:creationId xmlns:a16="http://schemas.microsoft.com/office/drawing/2014/main" id="{62054563-B192-44E4-B9F4-5BCCD4EF08C5}"/>
              </a:ext>
            </a:extLst>
          </p:cNvPr>
          <p:cNvPicPr>
            <a:picLocks noChangeAspect="1"/>
          </p:cNvPicPr>
          <p:nvPr/>
        </p:nvPicPr>
        <p:blipFill>
          <a:blip r:embed="rId3"/>
          <a:stretch>
            <a:fillRect/>
          </a:stretch>
        </p:blipFill>
        <p:spPr>
          <a:xfrm>
            <a:off x="6814541" y="521833"/>
            <a:ext cx="1466078" cy="970429"/>
          </a:xfrm>
          <a:prstGeom prst="rect">
            <a:avLst/>
          </a:prstGeom>
        </p:spPr>
      </p:pic>
      <p:pic>
        <p:nvPicPr>
          <p:cNvPr id="5" name="Picture 4">
            <a:extLst>
              <a:ext uri="{FF2B5EF4-FFF2-40B4-BE49-F238E27FC236}">
                <a16:creationId xmlns:a16="http://schemas.microsoft.com/office/drawing/2014/main" id="{88340029-F572-4B19-8419-1166A4C2F55B}"/>
              </a:ext>
            </a:extLst>
          </p:cNvPr>
          <p:cNvPicPr>
            <a:picLocks noChangeAspect="1"/>
          </p:cNvPicPr>
          <p:nvPr/>
        </p:nvPicPr>
        <p:blipFill>
          <a:blip r:embed="rId4"/>
          <a:stretch>
            <a:fillRect/>
          </a:stretch>
        </p:blipFill>
        <p:spPr>
          <a:xfrm>
            <a:off x="3415687" y="3712829"/>
            <a:ext cx="2414225" cy="1609483"/>
          </a:xfrm>
          <a:prstGeom prst="rect">
            <a:avLst/>
          </a:prstGeom>
        </p:spPr>
      </p:pic>
      <p:pic>
        <p:nvPicPr>
          <p:cNvPr id="6" name="Picture 5">
            <a:extLst>
              <a:ext uri="{FF2B5EF4-FFF2-40B4-BE49-F238E27FC236}">
                <a16:creationId xmlns:a16="http://schemas.microsoft.com/office/drawing/2014/main" id="{3838C536-8E48-4C3B-930F-151C85FDAF6F}"/>
              </a:ext>
            </a:extLst>
          </p:cNvPr>
          <p:cNvPicPr>
            <a:picLocks noChangeAspect="1"/>
          </p:cNvPicPr>
          <p:nvPr/>
        </p:nvPicPr>
        <p:blipFill>
          <a:blip r:embed="rId5"/>
          <a:stretch>
            <a:fillRect/>
          </a:stretch>
        </p:blipFill>
        <p:spPr>
          <a:xfrm>
            <a:off x="7344556" y="3682345"/>
            <a:ext cx="2481287" cy="1670449"/>
          </a:xfrm>
          <a:prstGeom prst="rect">
            <a:avLst/>
          </a:prstGeom>
        </p:spPr>
      </p:pic>
    </p:spTree>
    <p:extLst>
      <p:ext uri="{BB962C8B-B14F-4D97-AF65-F5344CB8AC3E}">
        <p14:creationId xmlns:p14="http://schemas.microsoft.com/office/powerpoint/2010/main" val="47632574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http://purl.org/dc/dcmitype/"/>
    <ds:schemaRef ds:uri="05d88611-e516-4d1a-b12e-39107e78b3d0"/>
    <ds:schemaRef ds:uri="http://schemas.microsoft.com/office/2006/metadata/properties"/>
    <ds:schemaRef ds:uri="http://www.w3.org/XML/1998/namespace"/>
    <ds:schemaRef ds:uri="http://purl.org/dc/terms/"/>
    <ds:schemaRef ds:uri="http://schemas.microsoft.com/sharepoint/v3"/>
    <ds:schemaRef ds:uri="http://schemas.microsoft.com/office/2006/documentManagement/types"/>
    <ds:schemaRef ds:uri="http://schemas.openxmlformats.org/package/2006/metadata/core-properties"/>
    <ds:schemaRef ds:uri="http://schemas.microsoft.com/office/infopath/2007/PartnerControls"/>
    <ds:schemaRef ds:uri="56ea17bb-c96d-4826-b465-01eec0dd23dd"/>
    <ds:schemaRef ds:uri="http://purl.org/dc/elements/1.1/"/>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177</TotalTime>
  <Words>704</Words>
  <Application>Microsoft Office PowerPoint</Application>
  <PresentationFormat>Widescreen</PresentationFormat>
  <Paragraphs>130</Paragraphs>
  <Slides>15</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.AppleSystemUIFont</vt:lpstr>
      <vt:lpstr>Arial</vt:lpstr>
      <vt:lpstr>Calibri</vt:lpstr>
      <vt:lpstr>Century Gothic</vt:lpstr>
      <vt:lpstr>Open Sans</vt:lpstr>
      <vt:lpstr>Open Sans SemiBold</vt:lpstr>
      <vt:lpstr>2_Office Theme</vt:lpstr>
      <vt:lpstr>3_Office Theme</vt:lpstr>
      <vt:lpstr>PowerPoint Presentation</vt:lpstr>
      <vt:lpstr>PowerPoint Presentation</vt:lpstr>
      <vt:lpstr>PowerPoint Presentation</vt:lpstr>
      <vt:lpstr>Cuisine</vt:lpstr>
      <vt:lpstr>Major Factors That Shape Cuisine</vt:lpstr>
      <vt:lpstr>Culture</vt:lpstr>
      <vt:lpstr>International Cuisines</vt:lpstr>
      <vt:lpstr>American Cuisine</vt:lpstr>
      <vt:lpstr>Italian Cuisine</vt:lpstr>
      <vt:lpstr>Japanese Cuisines</vt:lpstr>
      <vt:lpstr>Mexican Cuisine</vt:lpstr>
      <vt:lpstr>Other Identifiable Cuisines</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6</cp:revision>
  <cp:lastPrinted>2017-07-07T16:17:37Z</cp:lastPrinted>
  <dcterms:created xsi:type="dcterms:W3CDTF">2017-07-11T23:58:30Z</dcterms:created>
  <dcterms:modified xsi:type="dcterms:W3CDTF">2017-11-17T22:45:38Z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