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0"/>
  </p:notesMasterIdLst>
  <p:handoutMasterIdLst>
    <p:handoutMasterId r:id="rId21"/>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47537" autoAdjust="0"/>
  </p:normalViewPr>
  <p:slideViewPr>
    <p:cSldViewPr snapToGrid="0">
      <p:cViewPr varScale="1">
        <p:scale>
          <a:sx n="32" d="100"/>
          <a:sy n="32" d="100"/>
        </p:scale>
        <p:origin x="1996" y="2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We will be looking at a brief history of food and trends of the times from Ancient Greek and Roman times up to through the Industrial Revolution.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547694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205060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When America was young, and people began traveling to and through the country, a need for places to stay overnight became important. In 1634, Cole’s Inn in Boston offered travelers food and lodging. </a:t>
            </a:r>
          </a:p>
          <a:p>
            <a:r>
              <a:rPr lang="en-US" sz="1200" b="0" i="0" u="none" strike="noStrike" kern="1200" baseline="0" dirty="0">
                <a:solidFill>
                  <a:schemeClr val="tx1"/>
                </a:solidFill>
                <a:latin typeface="+mn-lt"/>
                <a:ea typeface="+mn-ea"/>
                <a:cs typeface="+mn-cs"/>
              </a:rPr>
              <a:t>The California Gold Rush of the 1800’s introduced a style of food service. Since there were so many people needing to eat, a way had to be devised to feed a lot of people in a short amount of time, thus cafeteria style service emerged. </a:t>
            </a:r>
          </a:p>
          <a:p>
            <a:r>
              <a:rPr lang="en-US" sz="1200" b="0" i="0" u="none" strike="noStrike" kern="1200" baseline="0" dirty="0">
                <a:solidFill>
                  <a:schemeClr val="tx1"/>
                </a:solidFill>
                <a:latin typeface="+mn-lt"/>
                <a:ea typeface="+mn-ea"/>
                <a:cs typeface="+mn-cs"/>
              </a:rPr>
              <a:t>As railroads starting making their way across the United States, there was a need for food and lodging at the cities where the railroads stopped. </a:t>
            </a:r>
          </a:p>
          <a:p>
            <a:r>
              <a:rPr lang="en-US" sz="1200" b="0" i="0" u="none" strike="noStrike" kern="1200" baseline="0">
                <a:solidFill>
                  <a:schemeClr val="tx1"/>
                </a:solidFill>
                <a:latin typeface="+mn-lt"/>
                <a:ea typeface="+mn-ea"/>
                <a:cs typeface="+mn-cs"/>
              </a:rPr>
              <a:t>Fast food began in the 1930’s with the opening of the first White Castle; the 1940’s and 1950’s saw further growth in fast food service when McDonald’s and others began opening.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32291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75988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318489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049299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Both civilizations enjoyed the social aspects of dining. </a:t>
            </a:r>
          </a:p>
          <a:p>
            <a:r>
              <a:rPr lang="en-US" sz="1200" b="0" i="0" u="none" strike="noStrike" kern="1200" baseline="0" dirty="0">
                <a:solidFill>
                  <a:schemeClr val="tx1"/>
                </a:solidFill>
                <a:latin typeface="+mn-lt"/>
                <a:ea typeface="+mn-ea"/>
                <a:cs typeface="+mn-cs"/>
              </a:rPr>
              <a:t>Food was very important for both civilizations. Eating was also very social for both. </a:t>
            </a:r>
          </a:p>
          <a:p>
            <a:r>
              <a:rPr lang="en-US" sz="1200" b="0" i="0" u="none" strike="noStrike" kern="1200" baseline="0" dirty="0">
                <a:solidFill>
                  <a:schemeClr val="tx1"/>
                </a:solidFill>
                <a:latin typeface="+mn-lt"/>
                <a:ea typeface="+mn-ea"/>
                <a:cs typeface="+mn-cs"/>
              </a:rPr>
              <a:t>The Greeks had private clubs called “</a:t>
            </a:r>
            <a:r>
              <a:rPr lang="en-US" sz="1200" b="0" i="0" u="none" strike="noStrike" kern="1200" baseline="0" dirty="0" err="1">
                <a:solidFill>
                  <a:schemeClr val="tx1"/>
                </a:solidFill>
                <a:latin typeface="+mn-lt"/>
                <a:ea typeface="+mn-ea"/>
                <a:cs typeface="+mn-cs"/>
              </a:rPr>
              <a:t>Lesche</a:t>
            </a:r>
            <a:r>
              <a:rPr lang="en-US" sz="1200" b="0" i="0" u="none" strike="noStrike" kern="1200" baseline="0" dirty="0">
                <a:solidFill>
                  <a:schemeClr val="tx1"/>
                </a:solidFill>
                <a:latin typeface="+mn-lt"/>
                <a:ea typeface="+mn-ea"/>
                <a:cs typeface="+mn-cs"/>
              </a:rPr>
              <a:t>” and </a:t>
            </a:r>
            <a:r>
              <a:rPr lang="en-US" sz="1200" b="0" i="0" u="none" strike="noStrike" kern="1200" baseline="0" dirty="0" err="1">
                <a:solidFill>
                  <a:schemeClr val="tx1"/>
                </a:solidFill>
                <a:latin typeface="+mn-lt"/>
                <a:ea typeface="+mn-ea"/>
                <a:cs typeface="+mn-cs"/>
              </a:rPr>
              <a:t>Phatnai</a:t>
            </a:r>
            <a:r>
              <a:rPr lang="en-US" sz="1200" b="0" i="0" u="none" strike="noStrike" kern="1200" baseline="0" dirty="0">
                <a:solidFill>
                  <a:schemeClr val="tx1"/>
                </a:solidFill>
                <a:latin typeface="+mn-lt"/>
                <a:ea typeface="+mn-ea"/>
                <a:cs typeface="+mn-cs"/>
              </a:rPr>
              <a:t> clubs which catered to travelers, traders, &amp; visiting diplomats. They ate reclined on couches, enjoyed music, poetry, &amp; dancing. </a:t>
            </a:r>
          </a:p>
          <a:p>
            <a:r>
              <a:rPr lang="en-US" sz="1200" b="0" i="0" u="none" strike="noStrike" kern="1200" baseline="0" dirty="0">
                <a:solidFill>
                  <a:schemeClr val="tx1"/>
                </a:solidFill>
                <a:latin typeface="+mn-lt"/>
                <a:ea typeface="+mn-ea"/>
                <a:cs typeface="+mn-cs"/>
              </a:rPr>
              <a:t>The Romans conquered the Greek lands around the Mediterranean Sea. There was a clear division between the “common” people and the aristocrats. The common people ate barley, olive oil, pine nuts, and fish. While the aristocrats held enormous banquets filled w/exotic foods such as humming bird tongues &amp; camel’s heels. Often more than 100 types of fish were served w/ wild boar, ostrich, ducks, peacocks, venison. </a:t>
            </a:r>
          </a:p>
          <a:p>
            <a:r>
              <a:rPr lang="en-US" sz="1200" b="0" i="0" u="none" strike="noStrike" kern="1200" baseline="0" dirty="0">
                <a:solidFill>
                  <a:schemeClr val="tx1"/>
                </a:solidFill>
                <a:latin typeface="+mn-lt"/>
                <a:ea typeface="+mn-ea"/>
                <a:cs typeface="+mn-cs"/>
              </a:rPr>
              <a:t>The Romans main meal was called “</a:t>
            </a:r>
            <a:r>
              <a:rPr lang="en-US" sz="1200" b="0" i="0" u="none" strike="noStrike" kern="1200" baseline="0" dirty="0" err="1">
                <a:solidFill>
                  <a:schemeClr val="tx1"/>
                </a:solidFill>
                <a:latin typeface="+mn-lt"/>
                <a:ea typeface="+mn-ea"/>
                <a:cs typeface="+mn-cs"/>
              </a:rPr>
              <a:t>cenna</a:t>
            </a:r>
            <a:r>
              <a:rPr lang="en-US" sz="1200" b="0" i="0" u="none" strike="noStrike" kern="1200" baseline="0" dirty="0">
                <a:solidFill>
                  <a:schemeClr val="tx1"/>
                </a:solidFill>
                <a:latin typeface="+mn-lt"/>
                <a:ea typeface="+mn-ea"/>
                <a:cs typeface="+mn-cs"/>
              </a:rPr>
              <a:t>.” Public dining was undignified, and only men in lowest classes went to taverns. </a:t>
            </a:r>
          </a:p>
          <a:p>
            <a:r>
              <a:rPr lang="en-US" sz="1200" b="0" i="0" u="none" strike="noStrike" kern="1200" baseline="0" dirty="0">
                <a:solidFill>
                  <a:schemeClr val="tx1"/>
                </a:solidFill>
                <a:latin typeface="+mn-lt"/>
                <a:ea typeface="+mn-ea"/>
                <a:cs typeface="+mn-cs"/>
              </a:rPr>
              <a:t>The desire for exotic foods &amp; spices increased trade &amp; stretched the Roman Empire further East &amp; North. </a:t>
            </a:r>
          </a:p>
          <a:p>
            <a:r>
              <a:rPr lang="en-US" sz="1200" b="0" i="0" u="none" strike="noStrike" kern="1200" baseline="0" dirty="0">
                <a:solidFill>
                  <a:schemeClr val="tx1"/>
                </a:solidFill>
                <a:latin typeface="+mn-lt"/>
                <a:ea typeface="+mn-ea"/>
                <a:cs typeface="+mn-cs"/>
              </a:rPr>
              <a:t>The 1st Early cookbook was written during Roman times. Marcus </a:t>
            </a:r>
            <a:r>
              <a:rPr lang="en-US" sz="1200" b="0" i="0" u="none" strike="noStrike" kern="1200" baseline="0" dirty="0" err="1">
                <a:solidFill>
                  <a:schemeClr val="tx1"/>
                </a:solidFill>
                <a:latin typeface="+mn-lt"/>
                <a:ea typeface="+mn-ea"/>
                <a:cs typeface="+mn-cs"/>
              </a:rPr>
              <a:t>Apicius</a:t>
            </a:r>
            <a:r>
              <a:rPr lang="en-US" sz="1200" b="0" i="0" u="none" strike="noStrike" kern="1200" baseline="0" dirty="0">
                <a:solidFill>
                  <a:schemeClr val="tx1"/>
                </a:solidFill>
                <a:latin typeface="+mn-lt"/>
                <a:ea typeface="+mn-ea"/>
                <a:cs typeface="+mn-cs"/>
              </a:rPr>
              <a:t> wrote </a:t>
            </a:r>
            <a:r>
              <a:rPr lang="en-US" sz="1200" b="0" i="1" u="none" strike="noStrike" kern="1200" baseline="0" dirty="0">
                <a:solidFill>
                  <a:schemeClr val="tx1"/>
                </a:solidFill>
                <a:latin typeface="+mn-lt"/>
                <a:ea typeface="+mn-ea"/>
                <a:cs typeface="+mn-cs"/>
              </a:rPr>
              <a:t>De Re </a:t>
            </a:r>
            <a:r>
              <a:rPr lang="en-US" sz="1200" b="0" i="1" u="none" strike="noStrike" kern="1200" baseline="0" dirty="0" err="1">
                <a:solidFill>
                  <a:schemeClr val="tx1"/>
                </a:solidFill>
                <a:latin typeface="+mn-lt"/>
                <a:ea typeface="+mn-ea"/>
                <a:cs typeface="+mn-cs"/>
              </a:rPr>
              <a:t>Coquinaria</a:t>
            </a:r>
            <a:r>
              <a:rPr lang="en-US" sz="1200" b="0" i="0" u="none" strike="noStrike" kern="1200" baseline="0" dirty="0">
                <a:solidFill>
                  <a:schemeClr val="tx1"/>
                </a:solidFill>
                <a:latin typeface="+mn-lt"/>
                <a:ea typeface="+mn-ea"/>
                <a:cs typeface="+mn-cs"/>
              </a:rPr>
              <a:t>. It is the foundation of modern day cooking and many recipes are still used today.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Social classes were very evident in the Middle Ages. The Serfs worked the fields and they ate bread from wheat, peas (dried), turnips, onions, cabbage (sauerkraut), and pork. The landowners had large banquets; all the food arrived at the same time. During the Middle Ages people ate with their fingers. “Trenchers” – large slices of stale bread – were used for plates and were eaten at the end of the meal or given to dogs who ate scraps &amp; bones off the floor. </a:t>
            </a:r>
          </a:p>
          <a:p>
            <a:r>
              <a:rPr lang="en-US" sz="1200" b="0" i="0" u="none" strike="noStrike" kern="1200" baseline="0" dirty="0">
                <a:solidFill>
                  <a:schemeClr val="tx1"/>
                </a:solidFill>
                <a:latin typeface="+mn-lt"/>
                <a:ea typeface="+mn-ea"/>
                <a:cs typeface="+mn-cs"/>
              </a:rPr>
              <a:t>During the Renaissance the aristocracy craved spices and instructed their cooks to use large amounts of spices to show off their wealth. Herbs, such as sage, rosemary, and thyme were also being used in cooking. </a:t>
            </a:r>
          </a:p>
          <a:p>
            <a:r>
              <a:rPr lang="en-US" sz="1200" b="0" i="0" u="none" strike="noStrike" kern="1200" baseline="0" dirty="0">
                <a:solidFill>
                  <a:schemeClr val="tx1"/>
                </a:solidFill>
                <a:latin typeface="+mn-lt"/>
                <a:ea typeface="+mn-ea"/>
                <a:cs typeface="+mn-cs"/>
              </a:rPr>
              <a:t>Food preparation was now called “haute cuisine,” another name for grand cuisine which included elaborate preparations and presentations. </a:t>
            </a:r>
          </a:p>
          <a:p>
            <a:r>
              <a:rPr lang="en-US" sz="1200" b="0" i="0" u="none" strike="noStrike" kern="1200" baseline="0" dirty="0">
                <a:solidFill>
                  <a:schemeClr val="tx1"/>
                </a:solidFill>
                <a:latin typeface="+mn-lt"/>
                <a:ea typeface="+mn-ea"/>
                <a:cs typeface="+mn-cs"/>
              </a:rPr>
              <a:t>Also during this time a higher style of eating began in Italy.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58110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During the French Revolution cooking guilds were formed to organize merchants &amp; maintain standards: </a:t>
            </a:r>
          </a:p>
          <a:p>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Chaine</a:t>
            </a:r>
            <a:r>
              <a:rPr lang="en-US" sz="1200" b="0" i="0" u="none" strike="noStrike" kern="1200" baseline="0" dirty="0">
                <a:solidFill>
                  <a:schemeClr val="tx1"/>
                </a:solidFill>
                <a:latin typeface="+mn-lt"/>
                <a:ea typeface="+mn-ea"/>
                <a:cs typeface="+mn-cs"/>
              </a:rPr>
              <a:t> de Rotisseries (roasters) </a:t>
            </a:r>
          </a:p>
          <a:p>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Chaine</a:t>
            </a:r>
            <a:r>
              <a:rPr lang="en-US" sz="1200" b="0" i="0" u="none" strike="noStrike" kern="1200" baseline="0" dirty="0">
                <a:solidFill>
                  <a:schemeClr val="tx1"/>
                </a:solidFill>
                <a:latin typeface="+mn-lt"/>
                <a:ea typeface="+mn-ea"/>
                <a:cs typeface="+mn-cs"/>
              </a:rPr>
              <a:t> de traiteurs (caterers) </a:t>
            </a:r>
          </a:p>
          <a:p>
            <a:r>
              <a:rPr lang="en-US" sz="1200" b="0" i="0" u="none" strike="noStrike" kern="1200" baseline="0" dirty="0">
                <a:solidFill>
                  <a:schemeClr val="tx1"/>
                </a:solidFill>
                <a:latin typeface="+mn-lt"/>
                <a:ea typeface="+mn-ea"/>
                <a:cs typeface="+mn-cs"/>
              </a:rPr>
              <a:t>The first restaurant opened in 1765 – by </a:t>
            </a:r>
            <a:r>
              <a:rPr lang="en-US" sz="1200" b="1" i="0" u="none" strike="noStrike" kern="1200" baseline="0" dirty="0">
                <a:solidFill>
                  <a:schemeClr val="tx1"/>
                </a:solidFill>
                <a:latin typeface="+mn-lt"/>
                <a:ea typeface="+mn-ea"/>
                <a:cs typeface="+mn-cs"/>
              </a:rPr>
              <a:t>Boulanger </a:t>
            </a:r>
            <a:r>
              <a:rPr lang="en-US" sz="1200" b="0" i="0" u="none" strike="noStrike" kern="1200" baseline="0" dirty="0">
                <a:solidFill>
                  <a:schemeClr val="tx1"/>
                </a:solidFill>
                <a:latin typeface="+mn-lt"/>
                <a:ea typeface="+mn-ea"/>
                <a:cs typeface="+mn-cs"/>
              </a:rPr>
              <a:t>served hot soups in his café which he called “</a:t>
            </a:r>
            <a:r>
              <a:rPr lang="en-US" sz="1200" b="0" i="0" u="none" strike="noStrike" kern="1200" baseline="0" dirty="0" err="1">
                <a:solidFill>
                  <a:schemeClr val="tx1"/>
                </a:solidFill>
                <a:latin typeface="+mn-lt"/>
                <a:ea typeface="+mn-ea"/>
                <a:cs typeface="+mn-cs"/>
              </a:rPr>
              <a:t>Restorante</a:t>
            </a:r>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The end of the French Revolution brought an end of French nobility, thus chefs had no one to work for and were out of work. </a:t>
            </a:r>
          </a:p>
          <a:p>
            <a:r>
              <a:rPr lang="en-US" sz="1200" b="0" i="0" u="none" strike="noStrike" kern="1200" baseline="0" dirty="0">
                <a:solidFill>
                  <a:schemeClr val="tx1"/>
                </a:solidFill>
                <a:latin typeface="+mn-lt"/>
                <a:ea typeface="+mn-ea"/>
                <a:cs typeface="+mn-cs"/>
              </a:rPr>
              <a:t>Looking for work, these unemployed chefs opened restaurants. Within 30 years, Paris had over 500 restaurants serving meals.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482005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Prior to the Industrial Revolution, most Americans lived in the countryside as farmers and ranchers. With no work in the countryside, families moved to the cities to work in the new factories. Since there were still not many restaurants for employees, they had to live close to the factories so they could go home for lunch and/or dinner. </a:t>
            </a:r>
          </a:p>
          <a:p>
            <a:r>
              <a:rPr lang="en-US" sz="1200" b="0" i="0" u="none" strike="noStrike" kern="1200" baseline="0" dirty="0">
                <a:solidFill>
                  <a:schemeClr val="tx1"/>
                </a:solidFill>
                <a:latin typeface="+mn-lt"/>
                <a:ea typeface="+mn-ea"/>
                <a:cs typeface="+mn-cs"/>
              </a:rPr>
              <a:t>For those who were still farming, chemical fertilizers and pesticides were invented during the industrial revolution to increase crop yield. During this time the farmers began to rotate crops in order to allow the soil to regain nutrients from season to season. </a:t>
            </a:r>
          </a:p>
          <a:p>
            <a:r>
              <a:rPr lang="en-US" sz="1200" b="0" i="0" u="none" strike="noStrike" kern="1200" baseline="0" dirty="0">
                <a:solidFill>
                  <a:schemeClr val="tx1"/>
                </a:solidFill>
                <a:latin typeface="+mn-lt"/>
                <a:ea typeface="+mn-ea"/>
                <a:cs typeface="+mn-cs"/>
              </a:rPr>
              <a:t>Interestingly, the wealthy ate aged meat, cheeses, sauces and wine. Due to the lack of “healthy” food in their diet they suffered from gout. It was the “working class” that ate healthier during the Industrial Revolution. They ate the vegetables, fruits, and whole grain breads. </a:t>
            </a:r>
          </a:p>
          <a:p>
            <a:r>
              <a:rPr lang="en-US" sz="1200" b="0" i="0" u="none" strike="noStrike" kern="1200" baseline="0" dirty="0">
                <a:solidFill>
                  <a:schemeClr val="tx1"/>
                </a:solidFill>
                <a:latin typeface="+mn-lt"/>
                <a:ea typeface="+mn-ea"/>
                <a:cs typeface="+mn-cs"/>
              </a:rPr>
              <a:t>Many people moved to the cities during the Industrial Revolution, and the sanitation was not ready to handle all the waste. Often the sewer system backed up creating unsanitary conditions. </a:t>
            </a:r>
          </a:p>
          <a:p>
            <a:r>
              <a:rPr lang="en-US" sz="1200" b="0" i="0" u="none" strike="noStrike" kern="1200" baseline="0" dirty="0">
                <a:solidFill>
                  <a:schemeClr val="tx1"/>
                </a:solidFill>
                <a:latin typeface="+mn-lt"/>
                <a:ea typeface="+mn-ea"/>
                <a:cs typeface="+mn-cs"/>
              </a:rPr>
              <a:t>An important discovery during this time was vitamins, especially helpful to the upper class, as their diet was not very healthy.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45777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•Louis Pasteur invented a process which heated food quickly to destroy bacteria. </a:t>
            </a:r>
          </a:p>
          <a:p>
            <a:r>
              <a:rPr lang="en-US" sz="1200" b="0" i="0" u="none" strike="noStrike" kern="1200" baseline="0" dirty="0">
                <a:solidFill>
                  <a:schemeClr val="tx1"/>
                </a:solidFill>
                <a:latin typeface="+mn-lt"/>
                <a:ea typeface="+mn-ea"/>
                <a:cs typeface="+mn-cs"/>
              </a:rPr>
              <a:t>• Nicholas </a:t>
            </a:r>
            <a:r>
              <a:rPr lang="en-US" sz="1200" b="0" i="0" u="none" strike="noStrike" kern="1200" baseline="0" dirty="0" err="1">
                <a:solidFill>
                  <a:schemeClr val="tx1"/>
                </a:solidFill>
                <a:latin typeface="+mn-lt"/>
                <a:ea typeface="+mn-ea"/>
                <a:cs typeface="+mn-cs"/>
              </a:rPr>
              <a:t>Appert</a:t>
            </a:r>
            <a:r>
              <a:rPr lang="en-US" sz="1200" b="0" i="0" u="none" strike="noStrike" kern="1200" baseline="0" dirty="0">
                <a:solidFill>
                  <a:schemeClr val="tx1"/>
                </a:solidFill>
                <a:latin typeface="+mn-lt"/>
                <a:ea typeface="+mn-ea"/>
                <a:cs typeface="+mn-cs"/>
              </a:rPr>
              <a:t> took 15 years to develop the food preservation method of canning. Napoleon Bonaparte would pay 12,000 F. to the person who developed an effective way to preserve food for his army. </a:t>
            </a:r>
          </a:p>
          <a:p>
            <a:r>
              <a:rPr lang="en-US" sz="1200" b="0" i="0" u="none" strike="noStrike" kern="1200" baseline="0" dirty="0">
                <a:solidFill>
                  <a:schemeClr val="tx1"/>
                </a:solidFill>
                <a:latin typeface="+mn-lt"/>
                <a:ea typeface="+mn-ea"/>
                <a:cs typeface="+mn-cs"/>
              </a:rPr>
              <a:t>• Catherine de Medici was an Italian Aristocrat. She married Henry II of France. When she moved to France she introduced the French to the use of silverware. The Italians were preparing and presenting elaborate food (Haute Cuisine), but it was Catherine de Medici that brought Haute Cuisine to France, and the French embraced the methods and took them to a higher level. Along with haute cuisine, she also brought various recipes from Italy for her French chefs to prepare for her.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959655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a:solidFill>
                  <a:schemeClr val="tx1"/>
                </a:solidFill>
                <a:latin typeface="+mn-lt"/>
                <a:ea typeface="+mn-ea"/>
                <a:cs typeface="+mn-cs"/>
              </a:rPr>
              <a:t>Careme</a:t>
            </a:r>
            <a:r>
              <a:rPr lang="en-US" sz="1200" b="0" i="0" u="none" strike="noStrike" kern="1200" baseline="0" dirty="0">
                <a:solidFill>
                  <a:schemeClr val="tx1"/>
                </a:solidFill>
                <a:latin typeface="+mn-lt"/>
                <a:ea typeface="+mn-ea"/>
                <a:cs typeface="+mn-cs"/>
              </a:rPr>
              <a:t> was famous in the early 19th century cooking for the wealthy and royalty. It was his cookbooks that made him famous. </a:t>
            </a:r>
          </a:p>
          <a:p>
            <a:r>
              <a:rPr lang="en-US" sz="1200" b="0" i="0" u="none" strike="noStrike" kern="1200" baseline="0" dirty="0">
                <a:solidFill>
                  <a:schemeClr val="tx1"/>
                </a:solidFill>
                <a:latin typeface="+mn-lt"/>
                <a:ea typeface="+mn-ea"/>
                <a:cs typeface="+mn-cs"/>
              </a:rPr>
              <a:t>He is remembered as “the chef of kings, and the king of chefs.” He is most well known for perfecting sauces and the father of Grand Cuisine.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412630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Auguste Escoffier refined haute cuisine to classical cuisine and made French cuisine world famous. Three of his most noted achievements are: </a:t>
            </a:r>
          </a:p>
          <a:p>
            <a:r>
              <a:rPr lang="en-US" sz="1200" b="0" i="0" u="none" strike="noStrike" kern="1200" baseline="0" dirty="0">
                <a:solidFill>
                  <a:schemeClr val="tx1"/>
                </a:solidFill>
                <a:latin typeface="+mn-lt"/>
                <a:ea typeface="+mn-ea"/>
                <a:cs typeface="+mn-cs"/>
              </a:rPr>
              <a:t>• revolutionizing and modernizing the menu, </a:t>
            </a:r>
          </a:p>
          <a:p>
            <a:r>
              <a:rPr lang="en-US" sz="1200" b="0" i="0" u="none" strike="noStrike" kern="1200" baseline="0" dirty="0">
                <a:solidFill>
                  <a:schemeClr val="tx1"/>
                </a:solidFill>
                <a:latin typeface="+mn-lt"/>
                <a:ea typeface="+mn-ea"/>
                <a:cs typeface="+mn-cs"/>
              </a:rPr>
              <a:t>• simplified the menu by writing down the order in which the food would be served </a:t>
            </a:r>
          </a:p>
          <a:p>
            <a:r>
              <a:rPr lang="en-US" sz="1200" b="0" i="0" u="none" strike="noStrike" kern="1200" baseline="0" dirty="0">
                <a:solidFill>
                  <a:schemeClr val="tx1"/>
                </a:solidFill>
                <a:latin typeface="+mn-lt"/>
                <a:ea typeface="+mn-ea"/>
                <a:cs typeface="+mn-cs"/>
              </a:rPr>
              <a:t>• also developed the first a la carte menu </a:t>
            </a:r>
          </a:p>
          <a:p>
            <a:r>
              <a:rPr lang="en-US" sz="1200" b="0" i="0" u="none" strike="noStrike" kern="1200" baseline="0" dirty="0">
                <a:solidFill>
                  <a:schemeClr val="tx1"/>
                </a:solidFill>
                <a:latin typeface="+mn-lt"/>
                <a:ea typeface="+mn-ea"/>
                <a:cs typeface="+mn-cs"/>
              </a:rPr>
              <a:t>• the art of cooking, and </a:t>
            </a:r>
          </a:p>
          <a:p>
            <a:r>
              <a:rPr lang="en-US" sz="1200" b="0" i="0" u="none" strike="noStrike" kern="1200" baseline="0" dirty="0">
                <a:solidFill>
                  <a:schemeClr val="tx1"/>
                </a:solidFill>
                <a:latin typeface="+mn-lt"/>
                <a:ea typeface="+mn-ea"/>
                <a:cs typeface="+mn-cs"/>
              </a:rPr>
              <a:t>• organization of the professional kitchen (the kitchen brigade system) </a:t>
            </a:r>
          </a:p>
          <a:p>
            <a:r>
              <a:rPr lang="en-US" sz="1200" b="0" i="0" u="none" strike="noStrike" kern="1200" baseline="0" dirty="0">
                <a:solidFill>
                  <a:schemeClr val="tx1"/>
                </a:solidFill>
                <a:latin typeface="+mn-lt"/>
                <a:ea typeface="+mn-ea"/>
                <a:cs typeface="+mn-cs"/>
              </a:rPr>
              <a:t>•</a:t>
            </a:r>
            <a:r>
              <a:rPr lang="en-US" sz="1200" b="1" i="0" u="none" strike="noStrike" kern="1200" baseline="0" dirty="0">
                <a:solidFill>
                  <a:schemeClr val="tx1"/>
                </a:solidFill>
                <a:latin typeface="+mn-lt"/>
                <a:ea typeface="+mn-ea"/>
                <a:cs typeface="+mn-cs"/>
              </a:rPr>
              <a:t>History of Auguste Escoffier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•This short video covers some of the historical relevance of the great chef Auguste Escoffier and his impact on the modern kitchen. Also highlighted are the culinary schools that bear his name: Auguste Escoffier School of Culinary Arts </a:t>
            </a:r>
          </a:p>
          <a:p>
            <a:r>
              <a:rPr lang="en-US" sz="1200" b="0" i="0" u="none" strike="noStrike" kern="1200" baseline="0" dirty="0">
                <a:solidFill>
                  <a:schemeClr val="tx1"/>
                </a:solidFill>
                <a:latin typeface="+mn-lt"/>
                <a:ea typeface="+mn-ea"/>
                <a:cs typeface="+mn-cs"/>
              </a:rPr>
              <a:t>•http://youtu.be/A6T7d2yB-2I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8641894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foodnetwork.com/chefs/index.html"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A6T7d2yB-2I&amp;feature=youtu.be"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Historical Culinary Trendsetters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Julia Child (1912-2004)</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Revolutionized American cuisine through her French cooking school, award-winning cookbooks, and world-renowned television programs by presenting an approachable version of sophisticated French cooking to her eager audience for four decades</a:t>
            </a:r>
          </a:p>
        </p:txBody>
      </p:sp>
      <p:pic>
        <p:nvPicPr>
          <p:cNvPr id="4" name="Picture 3">
            <a:extLst>
              <a:ext uri="{FF2B5EF4-FFF2-40B4-BE49-F238E27FC236}">
                <a16:creationId xmlns:a16="http://schemas.microsoft.com/office/drawing/2014/main" id="{962D7086-CF18-4370-87F9-322A1194194E}"/>
              </a:ext>
            </a:extLst>
          </p:cNvPr>
          <p:cNvPicPr>
            <a:picLocks noChangeAspect="1"/>
          </p:cNvPicPr>
          <p:nvPr/>
        </p:nvPicPr>
        <p:blipFill>
          <a:blip r:embed="rId3"/>
          <a:stretch>
            <a:fillRect/>
          </a:stretch>
        </p:blipFill>
        <p:spPr>
          <a:xfrm>
            <a:off x="4665345" y="3261042"/>
            <a:ext cx="2495550" cy="1819275"/>
          </a:xfrm>
          <a:prstGeom prst="rect">
            <a:avLst/>
          </a:prstGeom>
        </p:spPr>
      </p:pic>
    </p:spTree>
    <p:extLst>
      <p:ext uri="{BB962C8B-B14F-4D97-AF65-F5344CB8AC3E}">
        <p14:creationId xmlns:p14="http://schemas.microsoft.com/office/powerpoint/2010/main" val="38482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Historical Notes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1634 - Cole’s Inn, Boston opened</a:t>
            </a:r>
          </a:p>
          <a:p>
            <a:pPr lvl="1"/>
            <a:r>
              <a:rPr lang="en-US" dirty="0"/>
              <a:t>1800’s - California Gold Rush and building of the railroads</a:t>
            </a:r>
          </a:p>
          <a:p>
            <a:pPr lvl="1"/>
            <a:r>
              <a:rPr lang="en-US" dirty="0"/>
              <a:t>1921 - first White Castle opened</a:t>
            </a:r>
          </a:p>
          <a:p>
            <a:pPr lvl="1"/>
            <a:r>
              <a:rPr lang="en-US" dirty="0"/>
              <a:t>1940’s and 1950’s - other fast food opened</a:t>
            </a:r>
          </a:p>
        </p:txBody>
      </p:sp>
    </p:spTree>
    <p:extLst>
      <p:ext uri="{BB962C8B-B14F-4D97-AF65-F5344CB8AC3E}">
        <p14:creationId xmlns:p14="http://schemas.microsoft.com/office/powerpoint/2010/main" val="2800005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68258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Clip Art</a:t>
            </a:r>
          </a:p>
          <a:p>
            <a:pPr lvl="2"/>
            <a:r>
              <a:rPr lang="en-US" sz="2000" dirty="0"/>
              <a:t>Wikipedia Commons</a:t>
            </a:r>
          </a:p>
          <a:p>
            <a:pPr lvl="1"/>
            <a:r>
              <a:rPr lang="en-US" sz="2000" dirty="0"/>
              <a:t>Textbooks:</a:t>
            </a:r>
          </a:p>
          <a:p>
            <a:pPr lvl="2"/>
            <a:r>
              <a:rPr lang="en-US" sz="2000" dirty="0" err="1"/>
              <a:t>Gisslen</a:t>
            </a:r>
            <a:r>
              <a:rPr lang="en-US" sz="2000" dirty="0"/>
              <a:t>, W. (2011). Professional cooking. Hoboken, NJ: John Wiley &amp; Sons</a:t>
            </a:r>
          </a:p>
          <a:p>
            <a:pPr lvl="2"/>
            <a:r>
              <a:rPr lang="en-US" sz="2000" dirty="0"/>
              <a:t>Culinary essentials. (2010). Woodland Hills, CA: Glencoe/McGraw Hill</a:t>
            </a:r>
          </a:p>
          <a:p>
            <a:pPr lvl="2"/>
            <a:r>
              <a:rPr lang="en-US" sz="2000" dirty="0"/>
              <a:t>Foundations of restaurant management &amp; culinary arts: Level one. (2011). Boston, MA: Prentice Hall</a:t>
            </a:r>
          </a:p>
          <a:p>
            <a:pPr lvl="1"/>
            <a:r>
              <a:rPr lang="en-US" sz="2000" dirty="0"/>
              <a:t>Websites:</a:t>
            </a:r>
          </a:p>
          <a:p>
            <a:pPr lvl="2"/>
            <a:r>
              <a:rPr lang="en-US" sz="2000" dirty="0"/>
              <a:t>Bio. True Story</a:t>
            </a:r>
            <a:br>
              <a:rPr lang="en-US" sz="2000" dirty="0"/>
            </a:br>
            <a:r>
              <a:rPr lang="en-US" sz="2000" dirty="0"/>
              <a:t>Famous Chefs</a:t>
            </a:r>
            <a:br>
              <a:rPr lang="en-US" sz="2000" dirty="0"/>
            </a:br>
            <a:r>
              <a:rPr lang="en-US" sz="2000" dirty="0"/>
              <a:t>Browse notable chefs such as Julia Child, Auguste Escoffier, and Gordon Ramsay</a:t>
            </a:r>
            <a:br>
              <a:rPr lang="en-US" sz="2000" dirty="0"/>
            </a:br>
            <a:r>
              <a:rPr lang="en-US" sz="2000" dirty="0"/>
              <a:t>http://www.biography.com/people/groups/chefs/all</a:t>
            </a:r>
          </a:p>
        </p:txBody>
      </p:sp>
    </p:spTree>
    <p:extLst>
      <p:ext uri="{BB962C8B-B14F-4D97-AF65-F5344CB8AC3E}">
        <p14:creationId xmlns:p14="http://schemas.microsoft.com/office/powerpoint/2010/main" val="1961503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err="1"/>
              <a:t>FoodNetwork</a:t>
            </a:r>
            <a:br>
              <a:rPr lang="en-US" sz="2000" dirty="0"/>
            </a:br>
            <a:r>
              <a:rPr lang="en-US" sz="2000" dirty="0"/>
              <a:t>Connects viewers to the power and joy of food</a:t>
            </a:r>
            <a:br>
              <a:rPr lang="en-US" sz="2000" dirty="0"/>
            </a:br>
            <a:r>
              <a:rPr lang="en-US" sz="2000" dirty="0">
                <a:hlinkClick r:id="rId3"/>
              </a:rPr>
              <a:t>http://www.foodnetwork.com/chefs/index.html</a:t>
            </a:r>
            <a:endParaRPr lang="en-US" sz="2000" dirty="0"/>
          </a:p>
          <a:p>
            <a:pPr lvl="2"/>
            <a:r>
              <a:rPr lang="en-US" sz="2000" dirty="0"/>
              <a:t>The Food Timeline</a:t>
            </a:r>
            <a:br>
              <a:rPr lang="en-US" sz="2000" dirty="0"/>
            </a:br>
            <a:r>
              <a:rPr lang="en-US" sz="2000" dirty="0"/>
              <a:t>Food history presents a fascinating buffet of popular lore and contradictory facts.</a:t>
            </a:r>
            <a:br>
              <a:rPr lang="en-US" sz="2000" dirty="0"/>
            </a:br>
            <a:r>
              <a:rPr lang="en-US" sz="2000" dirty="0"/>
              <a:t>http://www.foodtimeline.org</a:t>
            </a:r>
          </a:p>
          <a:p>
            <a:pPr lvl="2"/>
            <a:r>
              <a:rPr lang="en-US" sz="2000" dirty="0"/>
              <a:t>The History of Ballpark Food</a:t>
            </a:r>
            <a:br>
              <a:rPr lang="en-US" sz="2000" dirty="0"/>
            </a:br>
            <a:r>
              <a:rPr lang="en-US" sz="2000" dirty="0"/>
              <a:t>In ballparks and beyond, Americans consume more than 20 billion hot dogs and 600 million pounds of peanuts a year. http://www.history.com/news/2011/03/31/the-history-of-ballpark-food/</a:t>
            </a:r>
          </a:p>
          <a:p>
            <a:pPr lvl="2"/>
            <a:r>
              <a:rPr lang="en-US" sz="2000" dirty="0"/>
              <a:t>The History of Food and ?....</a:t>
            </a:r>
            <a:br>
              <a:rPr lang="en-US" sz="2000" dirty="0"/>
            </a:br>
            <a:r>
              <a:rPr lang="en-US" sz="2000" dirty="0"/>
              <a:t>International Guild of Hospitality &amp; Restaurant Managers Indexed by subject and timeline. http://www.hospitalityguild.com/History/history_of_food10.htm</a:t>
            </a:r>
          </a:p>
        </p:txBody>
      </p:sp>
    </p:spTree>
    <p:extLst>
      <p:ext uri="{BB962C8B-B14F-4D97-AF65-F5344CB8AC3E}">
        <p14:creationId xmlns:p14="http://schemas.microsoft.com/office/powerpoint/2010/main" val="392386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Greeks &amp; Romans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Enjoyed eating socially</a:t>
            </a:r>
          </a:p>
          <a:p>
            <a:pPr lvl="1"/>
            <a:r>
              <a:rPr lang="en-US" dirty="0"/>
              <a:t>Hosted banquets</a:t>
            </a:r>
          </a:p>
          <a:p>
            <a:pPr lvl="1"/>
            <a:r>
              <a:rPr lang="en-US" dirty="0"/>
              <a:t>Greeks – private clubs “</a:t>
            </a:r>
            <a:r>
              <a:rPr lang="en-US" dirty="0" err="1"/>
              <a:t>lesche</a:t>
            </a:r>
            <a:r>
              <a:rPr lang="en-US" dirty="0"/>
              <a:t>”</a:t>
            </a:r>
          </a:p>
          <a:p>
            <a:pPr lvl="1"/>
            <a:r>
              <a:rPr lang="en-US" dirty="0"/>
              <a:t>Romans main meal – “</a:t>
            </a:r>
            <a:r>
              <a:rPr lang="en-US" dirty="0" err="1"/>
              <a:t>cenna</a:t>
            </a:r>
            <a:r>
              <a:rPr lang="en-US" dirty="0"/>
              <a:t>”</a:t>
            </a:r>
          </a:p>
          <a:p>
            <a:pPr lvl="1"/>
            <a:r>
              <a:rPr lang="en-US" dirty="0"/>
              <a:t>1st Early Cookbook – De Re </a:t>
            </a:r>
            <a:r>
              <a:rPr lang="en-US" dirty="0" err="1"/>
              <a:t>Coquinaria</a:t>
            </a:r>
            <a:r>
              <a:rPr lang="en-US" dirty="0"/>
              <a:t> – by Marcus </a:t>
            </a:r>
            <a:r>
              <a:rPr lang="en-US" dirty="0" err="1"/>
              <a:t>Apicius</a:t>
            </a:r>
            <a:endParaRPr lang="en-US" dirty="0"/>
          </a:p>
        </p:txBody>
      </p:sp>
      <p:pic>
        <p:nvPicPr>
          <p:cNvPr id="4" name="Picture 3">
            <a:extLst>
              <a:ext uri="{FF2B5EF4-FFF2-40B4-BE49-F238E27FC236}">
                <a16:creationId xmlns:a16="http://schemas.microsoft.com/office/drawing/2014/main" id="{3617ED5D-9270-4478-9882-73F5B8F45851}"/>
              </a:ext>
            </a:extLst>
          </p:cNvPr>
          <p:cNvPicPr>
            <a:picLocks noChangeAspect="1"/>
          </p:cNvPicPr>
          <p:nvPr/>
        </p:nvPicPr>
        <p:blipFill>
          <a:blip r:embed="rId3"/>
          <a:stretch>
            <a:fillRect/>
          </a:stretch>
        </p:blipFill>
        <p:spPr>
          <a:xfrm>
            <a:off x="4572000" y="4323155"/>
            <a:ext cx="2153566" cy="1968494"/>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732329"/>
            <a:ext cx="10059452" cy="876300"/>
          </a:xfrm>
        </p:spPr>
        <p:txBody>
          <a:bodyPr/>
          <a:lstStyle/>
          <a:p>
            <a:r>
              <a:rPr lang="en-US" dirty="0"/>
              <a:t>Middle Ages 800 AD-1300 AD</a:t>
            </a:r>
            <a:br>
              <a:rPr lang="en-US" dirty="0"/>
            </a:br>
            <a:r>
              <a:rPr lang="en-US" dirty="0"/>
              <a:t>Renaissance 1500 AD–1600 AD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2070660"/>
            <a:ext cx="10741802" cy="4734318"/>
          </a:xfrm>
        </p:spPr>
        <p:txBody>
          <a:bodyPr/>
          <a:lstStyle/>
          <a:p>
            <a:pPr lvl="1"/>
            <a:r>
              <a:rPr lang="en-US" dirty="0"/>
              <a:t>Serfs worked fields/Landowners had banquets</a:t>
            </a:r>
          </a:p>
          <a:p>
            <a:pPr lvl="1"/>
            <a:r>
              <a:rPr lang="en-US" dirty="0"/>
              <a:t>Ate with fingers, knives and “trenchers”</a:t>
            </a:r>
          </a:p>
          <a:p>
            <a:pPr lvl="1"/>
            <a:r>
              <a:rPr lang="en-US" dirty="0"/>
              <a:t>Aristocracy craved spices</a:t>
            </a:r>
          </a:p>
          <a:p>
            <a:pPr lvl="1"/>
            <a:r>
              <a:rPr lang="en-US" dirty="0"/>
              <a:t>Food Prep system now called “Haute Cuisine”</a:t>
            </a:r>
          </a:p>
          <a:p>
            <a:pPr lvl="1"/>
            <a:r>
              <a:rPr lang="en-US" dirty="0"/>
              <a:t>Coffee Houses opened – major cities</a:t>
            </a:r>
          </a:p>
        </p:txBody>
      </p:sp>
    </p:spTree>
    <p:extLst>
      <p:ext uri="{BB962C8B-B14F-4D97-AF65-F5344CB8AC3E}">
        <p14:creationId xmlns:p14="http://schemas.microsoft.com/office/powerpoint/2010/main" val="4055322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French Revolution 1789-1799</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Guilds were formed</a:t>
            </a:r>
          </a:p>
          <a:p>
            <a:pPr lvl="1"/>
            <a:r>
              <a:rPr lang="en-US" dirty="0"/>
              <a:t>First Restaurant 1765 - Boulanger</a:t>
            </a:r>
          </a:p>
          <a:p>
            <a:pPr lvl="1"/>
            <a:r>
              <a:rPr lang="en-US" dirty="0"/>
              <a:t>End of Revolution – Chefs out of work</a:t>
            </a:r>
          </a:p>
          <a:p>
            <a:pPr lvl="1"/>
            <a:r>
              <a:rPr lang="en-US" dirty="0"/>
              <a:t>Paris - 500 restaurants in 30 years</a:t>
            </a:r>
          </a:p>
        </p:txBody>
      </p:sp>
      <p:pic>
        <p:nvPicPr>
          <p:cNvPr id="4" name="Picture 3">
            <a:extLst>
              <a:ext uri="{FF2B5EF4-FFF2-40B4-BE49-F238E27FC236}">
                <a16:creationId xmlns:a16="http://schemas.microsoft.com/office/drawing/2014/main" id="{F7917DD7-D733-4436-A577-0AB151E996DC}"/>
              </a:ext>
            </a:extLst>
          </p:cNvPr>
          <p:cNvPicPr>
            <a:picLocks noChangeAspect="1"/>
          </p:cNvPicPr>
          <p:nvPr/>
        </p:nvPicPr>
        <p:blipFill>
          <a:blip r:embed="rId3"/>
          <a:stretch>
            <a:fillRect/>
          </a:stretch>
        </p:blipFill>
        <p:spPr>
          <a:xfrm>
            <a:off x="4643754" y="3899339"/>
            <a:ext cx="1985397" cy="1973141"/>
          </a:xfrm>
          <a:prstGeom prst="rect">
            <a:avLst/>
          </a:prstGeom>
        </p:spPr>
      </p:pic>
    </p:spTree>
    <p:extLst>
      <p:ext uri="{BB962C8B-B14F-4D97-AF65-F5344CB8AC3E}">
        <p14:creationId xmlns:p14="http://schemas.microsoft.com/office/powerpoint/2010/main" val="762705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Industrial Revolution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Families moved to cities for work</a:t>
            </a:r>
          </a:p>
          <a:p>
            <a:pPr lvl="1"/>
            <a:r>
              <a:rPr lang="en-US" dirty="0"/>
              <a:t>People needed to live close to factories</a:t>
            </a:r>
          </a:p>
          <a:p>
            <a:pPr lvl="1"/>
            <a:r>
              <a:rPr lang="en-US" dirty="0"/>
              <a:t>Chemical fertilizers and pesticides invented</a:t>
            </a:r>
          </a:p>
          <a:p>
            <a:pPr lvl="1"/>
            <a:r>
              <a:rPr lang="en-US" dirty="0"/>
              <a:t>Wealthy ate aged meat, cheese and sauces</a:t>
            </a:r>
          </a:p>
          <a:p>
            <a:pPr lvl="1"/>
            <a:r>
              <a:rPr lang="en-US" dirty="0"/>
              <a:t>“Poor Man’s Food” veggies and whole</a:t>
            </a:r>
          </a:p>
          <a:p>
            <a:pPr lvl="1"/>
            <a:r>
              <a:rPr lang="en-US" dirty="0"/>
              <a:t>grains</a:t>
            </a:r>
          </a:p>
        </p:txBody>
      </p:sp>
      <p:pic>
        <p:nvPicPr>
          <p:cNvPr id="4" name="Picture 3">
            <a:extLst>
              <a:ext uri="{FF2B5EF4-FFF2-40B4-BE49-F238E27FC236}">
                <a16:creationId xmlns:a16="http://schemas.microsoft.com/office/drawing/2014/main" id="{FD532553-53E8-47E8-9C2C-C10F9E79B86E}"/>
              </a:ext>
            </a:extLst>
          </p:cNvPr>
          <p:cNvPicPr>
            <a:picLocks noChangeAspect="1"/>
          </p:cNvPicPr>
          <p:nvPr/>
        </p:nvPicPr>
        <p:blipFill rotWithShape="1">
          <a:blip r:embed="rId3"/>
          <a:srcRect t="3717"/>
          <a:stretch/>
        </p:blipFill>
        <p:spPr>
          <a:xfrm>
            <a:off x="5425649" y="4874578"/>
            <a:ext cx="1736833" cy="1280160"/>
          </a:xfrm>
          <a:prstGeom prst="rect">
            <a:avLst/>
          </a:prstGeom>
        </p:spPr>
      </p:pic>
    </p:spTree>
    <p:extLst>
      <p:ext uri="{BB962C8B-B14F-4D97-AF65-F5344CB8AC3E}">
        <p14:creationId xmlns:p14="http://schemas.microsoft.com/office/powerpoint/2010/main" val="349504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b="0" dirty="0"/>
            </a:br>
            <a:r>
              <a:rPr lang="en-US" dirty="0"/>
              <a:t>Famous Chefs and Entrepreneurs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Louis Pasteur – invented pasteurization</a:t>
            </a:r>
          </a:p>
          <a:p>
            <a:pPr lvl="1"/>
            <a:r>
              <a:rPr lang="en-US" dirty="0"/>
              <a:t>Nicholas </a:t>
            </a:r>
            <a:r>
              <a:rPr lang="en-US" dirty="0" err="1"/>
              <a:t>Appert</a:t>
            </a:r>
            <a:r>
              <a:rPr lang="en-US" dirty="0"/>
              <a:t> – father of “canning”</a:t>
            </a:r>
          </a:p>
          <a:p>
            <a:pPr lvl="1"/>
            <a:r>
              <a:rPr lang="en-US" dirty="0"/>
              <a:t>Catherine de Medici (Italian) married Henry II (France)</a:t>
            </a:r>
          </a:p>
          <a:p>
            <a:pPr lvl="2"/>
            <a:r>
              <a:rPr lang="en-US" sz="2400" dirty="0"/>
              <a:t>Introduced silverware to the French</a:t>
            </a:r>
          </a:p>
          <a:p>
            <a:pPr lvl="2"/>
            <a:r>
              <a:rPr lang="en-US" sz="2400" dirty="0"/>
              <a:t>Brought Haute Cuisine to France</a:t>
            </a:r>
          </a:p>
          <a:p>
            <a:pPr lvl="2"/>
            <a:r>
              <a:rPr lang="en-US" sz="2400" dirty="0"/>
              <a:t>Brought spinach, artichoke, and ice cream recipes</a:t>
            </a:r>
          </a:p>
        </p:txBody>
      </p:sp>
    </p:spTree>
    <p:extLst>
      <p:ext uri="{BB962C8B-B14F-4D97-AF65-F5344CB8AC3E}">
        <p14:creationId xmlns:p14="http://schemas.microsoft.com/office/powerpoint/2010/main" val="721970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b="0" dirty="0"/>
            </a:br>
            <a:br>
              <a:rPr lang="en-US" b="0" dirty="0"/>
            </a:br>
            <a:r>
              <a:rPr lang="en-US" dirty="0"/>
              <a:t>Marie-Antione </a:t>
            </a:r>
            <a:r>
              <a:rPr lang="en-US" dirty="0" err="1"/>
              <a:t>Careme</a:t>
            </a:r>
            <a:r>
              <a:rPr lang="en-US" dirty="0"/>
              <a:t> – 1784-1883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Born into poor family</a:t>
            </a:r>
          </a:p>
          <a:p>
            <a:pPr lvl="1"/>
            <a:r>
              <a:rPr lang="en-US" dirty="0"/>
              <a:t>Learned basics in small restaurant</a:t>
            </a:r>
          </a:p>
          <a:p>
            <a:pPr lvl="1"/>
            <a:r>
              <a:rPr lang="en-US" dirty="0"/>
              <a:t>Perfected sauce recipes for “Grand Cuisine”</a:t>
            </a:r>
          </a:p>
        </p:txBody>
      </p:sp>
      <p:pic>
        <p:nvPicPr>
          <p:cNvPr id="4" name="Picture 3">
            <a:extLst>
              <a:ext uri="{FF2B5EF4-FFF2-40B4-BE49-F238E27FC236}">
                <a16:creationId xmlns:a16="http://schemas.microsoft.com/office/drawing/2014/main" id="{E48D829E-6973-493C-B5BA-23AA6ED24383}"/>
              </a:ext>
            </a:extLst>
          </p:cNvPr>
          <p:cNvPicPr>
            <a:picLocks noChangeAspect="1"/>
          </p:cNvPicPr>
          <p:nvPr/>
        </p:nvPicPr>
        <p:blipFill>
          <a:blip r:embed="rId3"/>
          <a:stretch>
            <a:fillRect/>
          </a:stretch>
        </p:blipFill>
        <p:spPr>
          <a:xfrm>
            <a:off x="8490865" y="2419080"/>
            <a:ext cx="2505150" cy="3300000"/>
          </a:xfrm>
          <a:prstGeom prst="rect">
            <a:avLst/>
          </a:prstGeom>
        </p:spPr>
      </p:pic>
    </p:spTree>
    <p:extLst>
      <p:ext uri="{BB962C8B-B14F-4D97-AF65-F5344CB8AC3E}">
        <p14:creationId xmlns:p14="http://schemas.microsoft.com/office/powerpoint/2010/main" val="4100141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b="0" dirty="0"/>
            </a:br>
            <a:br>
              <a:rPr lang="en-US" b="0" dirty="0"/>
            </a:br>
            <a:r>
              <a:rPr lang="en-US" dirty="0"/>
              <a:t>Georges – Auguste Escoffier 1847- 1935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7895336" cy="4734318"/>
          </a:xfrm>
        </p:spPr>
        <p:txBody>
          <a:bodyPr/>
          <a:lstStyle/>
          <a:p>
            <a:pPr lvl="1"/>
            <a:r>
              <a:rPr lang="en-US" dirty="0"/>
              <a:t>Refined Grand Cuisine to Classical Cuisine</a:t>
            </a:r>
          </a:p>
          <a:p>
            <a:pPr lvl="1"/>
            <a:r>
              <a:rPr lang="en-US" dirty="0"/>
              <a:t>Categorized 5 Mother Sauces</a:t>
            </a:r>
          </a:p>
          <a:p>
            <a:pPr lvl="1"/>
            <a:r>
              <a:rPr lang="en-US" dirty="0"/>
              <a:t>Invented kitchen brigade system</a:t>
            </a:r>
          </a:p>
          <a:p>
            <a:pPr lvl="1"/>
            <a:r>
              <a:rPr lang="en-US" dirty="0"/>
              <a:t>Established dress code for chefs</a:t>
            </a:r>
          </a:p>
          <a:p>
            <a:pPr lvl="1"/>
            <a:r>
              <a:rPr lang="en-US" dirty="0">
                <a:hlinkClick r:id="rId3"/>
              </a:rPr>
              <a:t>History Auguste Escoffier</a:t>
            </a:r>
            <a:endParaRPr lang="en-US" dirty="0"/>
          </a:p>
          <a:p>
            <a:pPr lvl="2"/>
            <a:r>
              <a:rPr lang="en-US" sz="2400" dirty="0"/>
              <a:t>This short video covers some of the historical relevance of the great chef Auguste Escoffier and his impact on the modern kitchen.</a:t>
            </a:r>
          </a:p>
        </p:txBody>
      </p:sp>
      <p:pic>
        <p:nvPicPr>
          <p:cNvPr id="4" name="Picture 3">
            <a:extLst>
              <a:ext uri="{FF2B5EF4-FFF2-40B4-BE49-F238E27FC236}">
                <a16:creationId xmlns:a16="http://schemas.microsoft.com/office/drawing/2014/main" id="{9122229D-C2B4-4549-8011-137486CD288F}"/>
              </a:ext>
            </a:extLst>
          </p:cNvPr>
          <p:cNvPicPr>
            <a:picLocks noChangeAspect="1"/>
          </p:cNvPicPr>
          <p:nvPr/>
        </p:nvPicPr>
        <p:blipFill>
          <a:blip r:embed="rId4"/>
          <a:stretch>
            <a:fillRect/>
          </a:stretch>
        </p:blipFill>
        <p:spPr>
          <a:xfrm>
            <a:off x="8940800" y="1774824"/>
            <a:ext cx="1859316" cy="2741299"/>
          </a:xfrm>
          <a:prstGeom prst="rect">
            <a:avLst/>
          </a:prstGeom>
        </p:spPr>
      </p:pic>
      <p:sp>
        <p:nvSpPr>
          <p:cNvPr id="5" name="Rectangle 4">
            <a:extLst>
              <a:ext uri="{FF2B5EF4-FFF2-40B4-BE49-F238E27FC236}">
                <a16:creationId xmlns:a16="http://schemas.microsoft.com/office/drawing/2014/main" id="{7F7CB4A7-7211-4EB4-B49B-03485074EE1C}"/>
              </a:ext>
            </a:extLst>
          </p:cNvPr>
          <p:cNvSpPr/>
          <p:nvPr/>
        </p:nvSpPr>
        <p:spPr>
          <a:xfrm>
            <a:off x="8737600" y="4208346"/>
            <a:ext cx="2600960" cy="615553"/>
          </a:xfrm>
          <a:prstGeom prst="rect">
            <a:avLst/>
          </a:prstGeom>
        </p:spPr>
        <p:txBody>
          <a:bodyPr wrap="square">
            <a:spAutoFit/>
          </a:bodyPr>
          <a:lstStyle/>
          <a:p>
            <a:endParaRPr lang="en-US" sz="2000" dirty="0">
              <a:solidFill>
                <a:srgbClr val="000000"/>
              </a:solidFill>
              <a:latin typeface="Open Sans"/>
            </a:endParaRPr>
          </a:p>
          <a:p>
            <a:r>
              <a:rPr lang="en-US" sz="1400" dirty="0">
                <a:latin typeface="Open Sans"/>
              </a:rPr>
              <a:t>Source: Wikipedia Commons </a:t>
            </a:r>
          </a:p>
        </p:txBody>
      </p:sp>
    </p:spTree>
    <p:extLst>
      <p:ext uri="{BB962C8B-B14F-4D97-AF65-F5344CB8AC3E}">
        <p14:creationId xmlns:p14="http://schemas.microsoft.com/office/powerpoint/2010/main" val="75742553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59</TotalTime>
  <Words>1631</Words>
  <Application>Microsoft Office PowerPoint</Application>
  <PresentationFormat>Widescreen</PresentationFormat>
  <Paragraphs>126</Paragraphs>
  <Slides>14</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.AppleSystemUIFont</vt:lpstr>
      <vt:lpstr>Arial</vt:lpstr>
      <vt:lpstr>Calibri</vt:lpstr>
      <vt:lpstr>Open Sans</vt:lpstr>
      <vt:lpstr>Open Sans SemiBold</vt:lpstr>
      <vt:lpstr>2_Office Theme</vt:lpstr>
      <vt:lpstr>3_Office Theme</vt:lpstr>
      <vt:lpstr>Historical Culinary Trendsetters</vt:lpstr>
      <vt:lpstr>PowerPoint Presentation</vt:lpstr>
      <vt:lpstr>Greeks &amp; Romans</vt:lpstr>
      <vt:lpstr>Middle Ages 800 AD-1300 AD Renaissance 1500 AD–1600 AD</vt:lpstr>
      <vt:lpstr>French Revolution 1789-1799</vt:lpstr>
      <vt:lpstr>Industrial Revolution</vt:lpstr>
      <vt:lpstr> Famous Chefs and Entrepreneurs </vt:lpstr>
      <vt:lpstr>  Marie-Antione Careme – 1784-1883 </vt:lpstr>
      <vt:lpstr>  Georges – Auguste Escoffier 1847- 1935 </vt:lpstr>
      <vt:lpstr>Julia Child (1912-2004)</vt:lpstr>
      <vt:lpstr>Other Historical Notes</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2018-01-20T21:48:55Z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