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7" r:id="rId21"/>
    <p:sldId id="336"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635" autoAdjust="0"/>
  </p:normalViewPr>
  <p:slideViewPr>
    <p:cSldViewPr snapToGrid="0">
      <p:cViewPr varScale="1">
        <p:scale>
          <a:sx n="50" d="100"/>
          <a:sy n="50" d="100"/>
        </p:scale>
        <p:origin x="1300" y="2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DE5B3-9200-46A4-83D7-D6870BD9CFF3}"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en-US"/>
        </a:p>
      </dgm:t>
    </dgm:pt>
    <dgm:pt modelId="{DCAFD41A-7A3B-49C0-9AB8-FC5F850F73E5}">
      <dgm:prSet phldrT="[Text]"/>
      <dgm:spPr/>
      <dgm:t>
        <a:bodyPr/>
        <a:lstStyle/>
        <a:p>
          <a:r>
            <a:rPr lang="en-US" b="1" dirty="0"/>
            <a:t>Marketing</a:t>
          </a:r>
          <a:r>
            <a:rPr lang="en-US" dirty="0"/>
            <a:t> </a:t>
          </a:r>
          <a:r>
            <a:rPr lang="en-US" b="1" dirty="0"/>
            <a:t>Mix</a:t>
          </a:r>
        </a:p>
      </dgm:t>
    </dgm:pt>
    <dgm:pt modelId="{772C6E95-F8DB-4DF9-B4B4-2A72D909D0FB}" type="parTrans" cxnId="{EFC6202B-AFFA-4D13-9AD4-2A503D27EE22}">
      <dgm:prSet/>
      <dgm:spPr/>
      <dgm:t>
        <a:bodyPr/>
        <a:lstStyle/>
        <a:p>
          <a:endParaRPr lang="en-US"/>
        </a:p>
      </dgm:t>
    </dgm:pt>
    <dgm:pt modelId="{980C8EBA-1231-44C7-BF3A-3B53D8FD717E}" type="sibTrans" cxnId="{EFC6202B-AFFA-4D13-9AD4-2A503D27EE22}">
      <dgm:prSet/>
      <dgm:spPr/>
      <dgm:t>
        <a:bodyPr/>
        <a:lstStyle/>
        <a:p>
          <a:endParaRPr lang="en-US"/>
        </a:p>
      </dgm:t>
    </dgm:pt>
    <dgm:pt modelId="{D0144E5C-4B9C-43BF-82F4-8F37C3F80576}">
      <dgm:prSet phldrT="[Text]"/>
      <dgm:spPr/>
      <dgm:t>
        <a:bodyPr/>
        <a:lstStyle/>
        <a:p>
          <a:r>
            <a:rPr lang="en-US" b="1" dirty="0"/>
            <a:t>Product</a:t>
          </a:r>
        </a:p>
      </dgm:t>
    </dgm:pt>
    <dgm:pt modelId="{BA83E477-5523-4E27-840C-5BAA798D9D0F}" type="parTrans" cxnId="{CBFE28D3-0318-4269-B605-C7FA1DF98CA7}">
      <dgm:prSet/>
      <dgm:spPr/>
      <dgm:t>
        <a:bodyPr/>
        <a:lstStyle/>
        <a:p>
          <a:endParaRPr lang="en-US"/>
        </a:p>
      </dgm:t>
    </dgm:pt>
    <dgm:pt modelId="{721ABC9E-9939-4493-9E89-95CC14AB9F36}" type="sibTrans" cxnId="{CBFE28D3-0318-4269-B605-C7FA1DF98CA7}">
      <dgm:prSet/>
      <dgm:spPr/>
      <dgm:t>
        <a:bodyPr/>
        <a:lstStyle/>
        <a:p>
          <a:endParaRPr lang="en-US"/>
        </a:p>
      </dgm:t>
    </dgm:pt>
    <dgm:pt modelId="{D3B28F1E-E292-4C27-A356-574E878DD7B2}">
      <dgm:prSet phldrT="[Text]"/>
      <dgm:spPr/>
      <dgm:t>
        <a:bodyPr/>
        <a:lstStyle/>
        <a:p>
          <a:r>
            <a:rPr lang="en-US" b="1" dirty="0"/>
            <a:t>Place</a:t>
          </a:r>
        </a:p>
        <a:p>
          <a:r>
            <a:rPr lang="en-US" b="1" dirty="0"/>
            <a:t>(Distribution)</a:t>
          </a:r>
        </a:p>
      </dgm:t>
    </dgm:pt>
    <dgm:pt modelId="{4CB11D7D-41D5-4B42-8746-F1A95BB0FBEC}" type="parTrans" cxnId="{1ED81198-3154-44ED-90C6-9334A6838A9C}">
      <dgm:prSet/>
      <dgm:spPr/>
      <dgm:t>
        <a:bodyPr/>
        <a:lstStyle/>
        <a:p>
          <a:endParaRPr lang="en-US"/>
        </a:p>
      </dgm:t>
    </dgm:pt>
    <dgm:pt modelId="{B7FA0B83-B347-4CAB-B6AF-A5EAEAC883B1}" type="sibTrans" cxnId="{1ED81198-3154-44ED-90C6-9334A6838A9C}">
      <dgm:prSet/>
      <dgm:spPr/>
      <dgm:t>
        <a:bodyPr/>
        <a:lstStyle/>
        <a:p>
          <a:endParaRPr lang="en-US"/>
        </a:p>
      </dgm:t>
    </dgm:pt>
    <dgm:pt modelId="{CB545068-AC79-417F-B6DB-56615172D9F3}">
      <dgm:prSet phldrT="[Text]"/>
      <dgm:spPr/>
      <dgm:t>
        <a:bodyPr/>
        <a:lstStyle/>
        <a:p>
          <a:r>
            <a:rPr lang="en-US" b="1" dirty="0"/>
            <a:t>Price</a:t>
          </a:r>
        </a:p>
      </dgm:t>
    </dgm:pt>
    <dgm:pt modelId="{40C6CFD7-0E58-4AE5-AA1E-9651614E80F5}" type="parTrans" cxnId="{46DA105A-7101-4C96-8DEF-3CB278B1E603}">
      <dgm:prSet/>
      <dgm:spPr/>
      <dgm:t>
        <a:bodyPr/>
        <a:lstStyle/>
        <a:p>
          <a:endParaRPr lang="en-US"/>
        </a:p>
      </dgm:t>
    </dgm:pt>
    <dgm:pt modelId="{77CC3C55-FF52-4EC6-BAF1-5417AC054260}" type="sibTrans" cxnId="{46DA105A-7101-4C96-8DEF-3CB278B1E603}">
      <dgm:prSet/>
      <dgm:spPr/>
      <dgm:t>
        <a:bodyPr/>
        <a:lstStyle/>
        <a:p>
          <a:endParaRPr lang="en-US"/>
        </a:p>
      </dgm:t>
    </dgm:pt>
    <dgm:pt modelId="{03A4E547-9189-440E-A47F-36BA6FA8EE51}">
      <dgm:prSet phldrT="[Text]"/>
      <dgm:spPr/>
      <dgm:t>
        <a:bodyPr/>
        <a:lstStyle/>
        <a:p>
          <a:r>
            <a:rPr lang="en-US" b="1" dirty="0"/>
            <a:t>Promotion</a:t>
          </a:r>
        </a:p>
      </dgm:t>
    </dgm:pt>
    <dgm:pt modelId="{4547A0A8-A0B9-4889-89FE-E199DB56A3DA}" type="parTrans" cxnId="{F2A93B37-0C40-4FC2-8BEF-C521B96A0EE2}">
      <dgm:prSet/>
      <dgm:spPr/>
      <dgm:t>
        <a:bodyPr/>
        <a:lstStyle/>
        <a:p>
          <a:endParaRPr lang="en-US"/>
        </a:p>
      </dgm:t>
    </dgm:pt>
    <dgm:pt modelId="{30C85B2F-AD06-41EB-9935-6534AF3160B5}" type="sibTrans" cxnId="{F2A93B37-0C40-4FC2-8BEF-C521B96A0EE2}">
      <dgm:prSet/>
      <dgm:spPr/>
      <dgm:t>
        <a:bodyPr/>
        <a:lstStyle/>
        <a:p>
          <a:endParaRPr lang="en-US"/>
        </a:p>
      </dgm:t>
    </dgm:pt>
    <dgm:pt modelId="{59709493-8278-436D-BC54-83008063AE55}" type="pres">
      <dgm:prSet presAssocID="{F77DE5B3-9200-46A4-83D7-D6870BD9CFF3}" presName="diagram" presStyleCnt="0">
        <dgm:presLayoutVars>
          <dgm:chMax val="1"/>
          <dgm:dir/>
          <dgm:animLvl val="ctr"/>
          <dgm:resizeHandles val="exact"/>
        </dgm:presLayoutVars>
      </dgm:prSet>
      <dgm:spPr/>
    </dgm:pt>
    <dgm:pt modelId="{6929F55F-14E1-4824-9957-72B7648C97F3}" type="pres">
      <dgm:prSet presAssocID="{F77DE5B3-9200-46A4-83D7-D6870BD9CFF3}" presName="matrix" presStyleCnt="0"/>
      <dgm:spPr/>
    </dgm:pt>
    <dgm:pt modelId="{1927095C-BE67-4571-9092-66696082030D}" type="pres">
      <dgm:prSet presAssocID="{F77DE5B3-9200-46A4-83D7-D6870BD9CFF3}" presName="tile1" presStyleLbl="node1" presStyleIdx="0" presStyleCnt="4"/>
      <dgm:spPr/>
    </dgm:pt>
    <dgm:pt modelId="{A9BC7203-45C6-4C8A-A9F4-229C358686C5}" type="pres">
      <dgm:prSet presAssocID="{F77DE5B3-9200-46A4-83D7-D6870BD9CFF3}" presName="tile1text" presStyleLbl="node1" presStyleIdx="0" presStyleCnt="4">
        <dgm:presLayoutVars>
          <dgm:chMax val="0"/>
          <dgm:chPref val="0"/>
          <dgm:bulletEnabled val="1"/>
        </dgm:presLayoutVars>
      </dgm:prSet>
      <dgm:spPr/>
    </dgm:pt>
    <dgm:pt modelId="{DE6904E1-8444-4314-83C2-D199CA33C592}" type="pres">
      <dgm:prSet presAssocID="{F77DE5B3-9200-46A4-83D7-D6870BD9CFF3}" presName="tile2" presStyleLbl="node1" presStyleIdx="1" presStyleCnt="4"/>
      <dgm:spPr/>
    </dgm:pt>
    <dgm:pt modelId="{712BA212-7D1A-4A5A-A203-4E71C65A06B6}" type="pres">
      <dgm:prSet presAssocID="{F77DE5B3-9200-46A4-83D7-D6870BD9CFF3}" presName="tile2text" presStyleLbl="node1" presStyleIdx="1" presStyleCnt="4">
        <dgm:presLayoutVars>
          <dgm:chMax val="0"/>
          <dgm:chPref val="0"/>
          <dgm:bulletEnabled val="1"/>
        </dgm:presLayoutVars>
      </dgm:prSet>
      <dgm:spPr/>
    </dgm:pt>
    <dgm:pt modelId="{E1CC37AA-5B01-48C8-A062-08122D956431}" type="pres">
      <dgm:prSet presAssocID="{F77DE5B3-9200-46A4-83D7-D6870BD9CFF3}" presName="tile3" presStyleLbl="node1" presStyleIdx="2" presStyleCnt="4"/>
      <dgm:spPr/>
    </dgm:pt>
    <dgm:pt modelId="{A98BBD44-2F3C-4D2C-ABCC-E7670A7FE174}" type="pres">
      <dgm:prSet presAssocID="{F77DE5B3-9200-46A4-83D7-D6870BD9CFF3}" presName="tile3text" presStyleLbl="node1" presStyleIdx="2" presStyleCnt="4">
        <dgm:presLayoutVars>
          <dgm:chMax val="0"/>
          <dgm:chPref val="0"/>
          <dgm:bulletEnabled val="1"/>
        </dgm:presLayoutVars>
      </dgm:prSet>
      <dgm:spPr/>
    </dgm:pt>
    <dgm:pt modelId="{B7175D98-B1C9-4A61-9096-006B2C733FF5}" type="pres">
      <dgm:prSet presAssocID="{F77DE5B3-9200-46A4-83D7-D6870BD9CFF3}" presName="tile4" presStyleLbl="node1" presStyleIdx="3" presStyleCnt="4" custLinFactNeighborX="0" custLinFactNeighborY="0"/>
      <dgm:spPr/>
    </dgm:pt>
    <dgm:pt modelId="{20BF61E0-5334-410C-B4E8-12F6BEA55B85}" type="pres">
      <dgm:prSet presAssocID="{F77DE5B3-9200-46A4-83D7-D6870BD9CFF3}" presName="tile4text" presStyleLbl="node1" presStyleIdx="3" presStyleCnt="4">
        <dgm:presLayoutVars>
          <dgm:chMax val="0"/>
          <dgm:chPref val="0"/>
          <dgm:bulletEnabled val="1"/>
        </dgm:presLayoutVars>
      </dgm:prSet>
      <dgm:spPr/>
    </dgm:pt>
    <dgm:pt modelId="{C5910DF5-7683-46F7-BBE9-5115D069F9E6}" type="pres">
      <dgm:prSet presAssocID="{F77DE5B3-9200-46A4-83D7-D6870BD9CFF3}" presName="centerTile" presStyleLbl="fgShp" presStyleIdx="0" presStyleCnt="1" custScaleX="131783" custScaleY="118678">
        <dgm:presLayoutVars>
          <dgm:chMax val="0"/>
          <dgm:chPref val="0"/>
        </dgm:presLayoutVars>
      </dgm:prSet>
      <dgm:spPr/>
    </dgm:pt>
  </dgm:ptLst>
  <dgm:cxnLst>
    <dgm:cxn modelId="{4EDBB106-69DA-4B7A-898C-5E87D020866A}" type="presOf" srcId="{03A4E547-9189-440E-A47F-36BA6FA8EE51}" destId="{20BF61E0-5334-410C-B4E8-12F6BEA55B85}" srcOrd="1" destOrd="0" presId="urn:microsoft.com/office/officeart/2005/8/layout/matrix1"/>
    <dgm:cxn modelId="{B0016914-8D6B-4296-B23D-A17134FB5D78}" type="presOf" srcId="{D0144E5C-4B9C-43BF-82F4-8F37C3F80576}" destId="{1927095C-BE67-4571-9092-66696082030D}" srcOrd="0" destOrd="0" presId="urn:microsoft.com/office/officeart/2005/8/layout/matrix1"/>
    <dgm:cxn modelId="{EFC6202B-AFFA-4D13-9AD4-2A503D27EE22}" srcId="{F77DE5B3-9200-46A4-83D7-D6870BD9CFF3}" destId="{DCAFD41A-7A3B-49C0-9AB8-FC5F850F73E5}" srcOrd="0" destOrd="0" parTransId="{772C6E95-F8DB-4DF9-B4B4-2A72D909D0FB}" sibTransId="{980C8EBA-1231-44C7-BF3A-3B53D8FD717E}"/>
    <dgm:cxn modelId="{F2A93B37-0C40-4FC2-8BEF-C521B96A0EE2}" srcId="{DCAFD41A-7A3B-49C0-9AB8-FC5F850F73E5}" destId="{03A4E547-9189-440E-A47F-36BA6FA8EE51}" srcOrd="3" destOrd="0" parTransId="{4547A0A8-A0B9-4889-89FE-E199DB56A3DA}" sibTransId="{30C85B2F-AD06-41EB-9935-6534AF3160B5}"/>
    <dgm:cxn modelId="{02F5C962-68FB-47E8-A2EC-6A7F48AA89F1}" type="presOf" srcId="{F77DE5B3-9200-46A4-83D7-D6870BD9CFF3}" destId="{59709493-8278-436D-BC54-83008063AE55}" srcOrd="0" destOrd="0" presId="urn:microsoft.com/office/officeart/2005/8/layout/matrix1"/>
    <dgm:cxn modelId="{B769FB4F-E56F-43C3-8529-79CFCFC165C0}" type="presOf" srcId="{03A4E547-9189-440E-A47F-36BA6FA8EE51}" destId="{B7175D98-B1C9-4A61-9096-006B2C733FF5}" srcOrd="0" destOrd="0" presId="urn:microsoft.com/office/officeart/2005/8/layout/matrix1"/>
    <dgm:cxn modelId="{A5D6EC79-5190-4553-B667-697DED0490F2}" type="presOf" srcId="{D3B28F1E-E292-4C27-A356-574E878DD7B2}" destId="{712BA212-7D1A-4A5A-A203-4E71C65A06B6}" srcOrd="1" destOrd="0" presId="urn:microsoft.com/office/officeart/2005/8/layout/matrix1"/>
    <dgm:cxn modelId="{46DA105A-7101-4C96-8DEF-3CB278B1E603}" srcId="{DCAFD41A-7A3B-49C0-9AB8-FC5F850F73E5}" destId="{CB545068-AC79-417F-B6DB-56615172D9F3}" srcOrd="2" destOrd="0" parTransId="{40C6CFD7-0E58-4AE5-AA1E-9651614E80F5}" sibTransId="{77CC3C55-FF52-4EC6-BAF1-5417AC054260}"/>
    <dgm:cxn modelId="{1ED81198-3154-44ED-90C6-9334A6838A9C}" srcId="{DCAFD41A-7A3B-49C0-9AB8-FC5F850F73E5}" destId="{D3B28F1E-E292-4C27-A356-574E878DD7B2}" srcOrd="1" destOrd="0" parTransId="{4CB11D7D-41D5-4B42-8746-F1A95BB0FBEC}" sibTransId="{B7FA0B83-B347-4CAB-B6AF-A5EAEAC883B1}"/>
    <dgm:cxn modelId="{F6E0EBC9-14C1-4199-9BF7-677B9E088CCF}" type="presOf" srcId="{CB545068-AC79-417F-B6DB-56615172D9F3}" destId="{E1CC37AA-5B01-48C8-A062-08122D956431}" srcOrd="0" destOrd="0" presId="urn:microsoft.com/office/officeart/2005/8/layout/matrix1"/>
    <dgm:cxn modelId="{CBFE28D3-0318-4269-B605-C7FA1DF98CA7}" srcId="{DCAFD41A-7A3B-49C0-9AB8-FC5F850F73E5}" destId="{D0144E5C-4B9C-43BF-82F4-8F37C3F80576}" srcOrd="0" destOrd="0" parTransId="{BA83E477-5523-4E27-840C-5BAA798D9D0F}" sibTransId="{721ABC9E-9939-4493-9E89-95CC14AB9F36}"/>
    <dgm:cxn modelId="{9296A2D6-68E1-430A-B5FE-4B2A91E01314}" type="presOf" srcId="{DCAFD41A-7A3B-49C0-9AB8-FC5F850F73E5}" destId="{C5910DF5-7683-46F7-BBE9-5115D069F9E6}" srcOrd="0" destOrd="0" presId="urn:microsoft.com/office/officeart/2005/8/layout/matrix1"/>
    <dgm:cxn modelId="{0619A7DA-AE3C-4E9C-8D42-6413DBF02853}" type="presOf" srcId="{CB545068-AC79-417F-B6DB-56615172D9F3}" destId="{A98BBD44-2F3C-4D2C-ABCC-E7670A7FE174}" srcOrd="1" destOrd="0" presId="urn:microsoft.com/office/officeart/2005/8/layout/matrix1"/>
    <dgm:cxn modelId="{1AD213F3-55BD-488F-9CAD-44DA573C9262}" type="presOf" srcId="{D0144E5C-4B9C-43BF-82F4-8F37C3F80576}" destId="{A9BC7203-45C6-4C8A-A9F4-229C358686C5}" srcOrd="1" destOrd="0" presId="urn:microsoft.com/office/officeart/2005/8/layout/matrix1"/>
    <dgm:cxn modelId="{E38708F5-2D0E-4FBA-A31F-8578F46F00E5}" type="presOf" srcId="{D3B28F1E-E292-4C27-A356-574E878DD7B2}" destId="{DE6904E1-8444-4314-83C2-D199CA33C592}" srcOrd="0" destOrd="0" presId="urn:microsoft.com/office/officeart/2005/8/layout/matrix1"/>
    <dgm:cxn modelId="{108019E8-7571-44A2-AB1D-0AD30ABAA67F}" type="presParOf" srcId="{59709493-8278-436D-BC54-83008063AE55}" destId="{6929F55F-14E1-4824-9957-72B7648C97F3}" srcOrd="0" destOrd="0" presId="urn:microsoft.com/office/officeart/2005/8/layout/matrix1"/>
    <dgm:cxn modelId="{8817840F-B4A4-4057-8C1D-659D641FC186}" type="presParOf" srcId="{6929F55F-14E1-4824-9957-72B7648C97F3}" destId="{1927095C-BE67-4571-9092-66696082030D}" srcOrd="0" destOrd="0" presId="urn:microsoft.com/office/officeart/2005/8/layout/matrix1"/>
    <dgm:cxn modelId="{1E808249-F628-492A-94FC-230A13516FDA}" type="presParOf" srcId="{6929F55F-14E1-4824-9957-72B7648C97F3}" destId="{A9BC7203-45C6-4C8A-A9F4-229C358686C5}" srcOrd="1" destOrd="0" presId="urn:microsoft.com/office/officeart/2005/8/layout/matrix1"/>
    <dgm:cxn modelId="{75F30A45-1317-4FDE-A1D4-ADB557990C4C}" type="presParOf" srcId="{6929F55F-14E1-4824-9957-72B7648C97F3}" destId="{DE6904E1-8444-4314-83C2-D199CA33C592}" srcOrd="2" destOrd="0" presId="urn:microsoft.com/office/officeart/2005/8/layout/matrix1"/>
    <dgm:cxn modelId="{8A479143-E5E3-49B7-AD18-9354C9825558}" type="presParOf" srcId="{6929F55F-14E1-4824-9957-72B7648C97F3}" destId="{712BA212-7D1A-4A5A-A203-4E71C65A06B6}" srcOrd="3" destOrd="0" presId="urn:microsoft.com/office/officeart/2005/8/layout/matrix1"/>
    <dgm:cxn modelId="{DFE90A23-CE77-4927-B404-F2122171EF1A}" type="presParOf" srcId="{6929F55F-14E1-4824-9957-72B7648C97F3}" destId="{E1CC37AA-5B01-48C8-A062-08122D956431}" srcOrd="4" destOrd="0" presId="urn:microsoft.com/office/officeart/2005/8/layout/matrix1"/>
    <dgm:cxn modelId="{D31BE476-5C9C-4841-A51D-E48EF43DA984}" type="presParOf" srcId="{6929F55F-14E1-4824-9957-72B7648C97F3}" destId="{A98BBD44-2F3C-4D2C-ABCC-E7670A7FE174}" srcOrd="5" destOrd="0" presId="urn:microsoft.com/office/officeart/2005/8/layout/matrix1"/>
    <dgm:cxn modelId="{43C15B19-A707-4EF5-A39F-3B7FF97F8474}" type="presParOf" srcId="{6929F55F-14E1-4824-9957-72B7648C97F3}" destId="{B7175D98-B1C9-4A61-9096-006B2C733FF5}" srcOrd="6" destOrd="0" presId="urn:microsoft.com/office/officeart/2005/8/layout/matrix1"/>
    <dgm:cxn modelId="{968051EC-0BB6-4600-A4CA-2640B4DFD9C9}" type="presParOf" srcId="{6929F55F-14E1-4824-9957-72B7648C97F3}" destId="{20BF61E0-5334-410C-B4E8-12F6BEA55B85}" srcOrd="7" destOrd="0" presId="urn:microsoft.com/office/officeart/2005/8/layout/matrix1"/>
    <dgm:cxn modelId="{DF2C8AB9-31D8-4778-A5BC-049A92734CB5}" type="presParOf" srcId="{59709493-8278-436D-BC54-83008063AE55}" destId="{C5910DF5-7683-46F7-BBE9-5115D069F9E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7095C-BE67-4571-9092-66696082030D}">
      <dsp:nvSpPr>
        <dsp:cNvPr id="0" name=""/>
        <dsp:cNvSpPr/>
      </dsp:nvSpPr>
      <dsp:spPr>
        <a:xfrm rot="16200000">
          <a:off x="533400" y="-533400"/>
          <a:ext cx="2209800" cy="3276600"/>
        </a:xfrm>
        <a:prstGeom prst="round1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Product</a:t>
          </a:r>
        </a:p>
      </dsp:txBody>
      <dsp:txXfrm rot="5400000">
        <a:off x="-1" y="1"/>
        <a:ext cx="3276600" cy="1657350"/>
      </dsp:txXfrm>
    </dsp:sp>
    <dsp:sp modelId="{DE6904E1-8444-4314-83C2-D199CA33C592}">
      <dsp:nvSpPr>
        <dsp:cNvPr id="0" name=""/>
        <dsp:cNvSpPr/>
      </dsp:nvSpPr>
      <dsp:spPr>
        <a:xfrm>
          <a:off x="3276600" y="0"/>
          <a:ext cx="3276600" cy="2209800"/>
        </a:xfrm>
        <a:prstGeom prst="round1Rect">
          <a:avLst/>
        </a:prstGeom>
        <a:gradFill rotWithShape="0">
          <a:gsLst>
            <a:gs pos="0">
              <a:schemeClr val="accent3">
                <a:hueOff val="0"/>
                <a:satOff val="0"/>
                <a:lumOff val="6667"/>
                <a:alphaOff val="0"/>
                <a:lumMod val="110000"/>
                <a:satMod val="105000"/>
                <a:tint val="67000"/>
              </a:schemeClr>
            </a:gs>
            <a:gs pos="50000">
              <a:schemeClr val="accent3">
                <a:hueOff val="0"/>
                <a:satOff val="0"/>
                <a:lumOff val="6667"/>
                <a:alphaOff val="0"/>
                <a:lumMod val="105000"/>
                <a:satMod val="103000"/>
                <a:tint val="73000"/>
              </a:schemeClr>
            </a:gs>
            <a:gs pos="100000">
              <a:schemeClr val="accent3">
                <a:hueOff val="0"/>
                <a:satOff val="0"/>
                <a:lumOff val="6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Place</a:t>
          </a:r>
        </a:p>
        <a:p>
          <a:pPr marL="0" lvl="0" indent="0" algn="ctr" defTabSz="1466850">
            <a:lnSpc>
              <a:spcPct val="90000"/>
            </a:lnSpc>
            <a:spcBef>
              <a:spcPct val="0"/>
            </a:spcBef>
            <a:spcAft>
              <a:spcPct val="35000"/>
            </a:spcAft>
            <a:buNone/>
          </a:pPr>
          <a:r>
            <a:rPr lang="en-US" sz="3300" b="1" kern="1200" dirty="0"/>
            <a:t>(Distribution)</a:t>
          </a:r>
        </a:p>
      </dsp:txBody>
      <dsp:txXfrm>
        <a:off x="3276600" y="0"/>
        <a:ext cx="3276600" cy="1657350"/>
      </dsp:txXfrm>
    </dsp:sp>
    <dsp:sp modelId="{E1CC37AA-5B01-48C8-A062-08122D956431}">
      <dsp:nvSpPr>
        <dsp:cNvPr id="0" name=""/>
        <dsp:cNvSpPr/>
      </dsp:nvSpPr>
      <dsp:spPr>
        <a:xfrm rot="10800000">
          <a:off x="0" y="2209800"/>
          <a:ext cx="3276600" cy="2209800"/>
        </a:xfrm>
        <a:prstGeom prst="round1Rect">
          <a:avLst/>
        </a:prstGeom>
        <a:gradFill rotWithShape="0">
          <a:gsLst>
            <a:gs pos="0">
              <a:schemeClr val="accent3">
                <a:hueOff val="0"/>
                <a:satOff val="0"/>
                <a:lumOff val="13333"/>
                <a:alphaOff val="0"/>
                <a:lumMod val="110000"/>
                <a:satMod val="105000"/>
                <a:tint val="67000"/>
              </a:schemeClr>
            </a:gs>
            <a:gs pos="50000">
              <a:schemeClr val="accent3">
                <a:hueOff val="0"/>
                <a:satOff val="0"/>
                <a:lumOff val="13333"/>
                <a:alphaOff val="0"/>
                <a:lumMod val="105000"/>
                <a:satMod val="103000"/>
                <a:tint val="73000"/>
              </a:schemeClr>
            </a:gs>
            <a:gs pos="100000">
              <a:schemeClr val="accent3">
                <a:hueOff val="0"/>
                <a:satOff val="0"/>
                <a:lumOff val="133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Price</a:t>
          </a:r>
        </a:p>
      </dsp:txBody>
      <dsp:txXfrm rot="10800000">
        <a:off x="0" y="2762249"/>
        <a:ext cx="3276600" cy="1657350"/>
      </dsp:txXfrm>
    </dsp:sp>
    <dsp:sp modelId="{B7175D98-B1C9-4A61-9096-006B2C733FF5}">
      <dsp:nvSpPr>
        <dsp:cNvPr id="0" name=""/>
        <dsp:cNvSpPr/>
      </dsp:nvSpPr>
      <dsp:spPr>
        <a:xfrm rot="5400000">
          <a:off x="3810000" y="1676399"/>
          <a:ext cx="2209800" cy="3276600"/>
        </a:xfrm>
        <a:prstGeom prst="round1Rect">
          <a:avLst/>
        </a:prstGeom>
        <a:gradFill rotWithShape="0">
          <a:gsLst>
            <a:gs pos="0">
              <a:schemeClr val="accent3">
                <a:hueOff val="0"/>
                <a:satOff val="0"/>
                <a:lumOff val="20000"/>
                <a:alphaOff val="0"/>
                <a:lumMod val="110000"/>
                <a:satMod val="105000"/>
                <a:tint val="67000"/>
              </a:schemeClr>
            </a:gs>
            <a:gs pos="50000">
              <a:schemeClr val="accent3">
                <a:hueOff val="0"/>
                <a:satOff val="0"/>
                <a:lumOff val="20000"/>
                <a:alphaOff val="0"/>
                <a:lumMod val="105000"/>
                <a:satMod val="103000"/>
                <a:tint val="73000"/>
              </a:schemeClr>
            </a:gs>
            <a:gs pos="100000">
              <a:schemeClr val="accent3">
                <a:hueOff val="0"/>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Promotion</a:t>
          </a:r>
        </a:p>
      </dsp:txBody>
      <dsp:txXfrm rot="-5400000">
        <a:off x="3276600" y="2762250"/>
        <a:ext cx="3276600" cy="1657350"/>
      </dsp:txXfrm>
    </dsp:sp>
    <dsp:sp modelId="{C5910DF5-7683-46F7-BBE9-5115D069F9E6}">
      <dsp:nvSpPr>
        <dsp:cNvPr id="0" name=""/>
        <dsp:cNvSpPr/>
      </dsp:nvSpPr>
      <dsp:spPr>
        <a:xfrm>
          <a:off x="1981199" y="1554163"/>
          <a:ext cx="2590801" cy="1311273"/>
        </a:xfrm>
        <a:prstGeom prst="roundRect">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Marketing</a:t>
          </a:r>
          <a:r>
            <a:rPr lang="en-US" sz="3300" kern="1200" dirty="0"/>
            <a:t> </a:t>
          </a:r>
          <a:r>
            <a:rPr lang="en-US" sz="3300" b="1" kern="1200" dirty="0"/>
            <a:t>Mix</a:t>
          </a:r>
        </a:p>
      </dsp:txBody>
      <dsp:txXfrm>
        <a:off x="2045210" y="1618174"/>
        <a:ext cx="2462779" cy="118325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29-Nov-17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29-Nov-17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Arial" charset="0"/>
                <a:ea typeface="ＭＳ Ｐゴシック"/>
                <a:cs typeface="ＭＳ Ｐゴシック"/>
              </a:rPr>
              <a:t>The first 3 rules of marketing!</a:t>
            </a:r>
          </a:p>
          <a:p>
            <a:pPr eaLnBrk="1" hangingPunct="1"/>
            <a:r>
              <a:rPr lang="en-US" sz="1200" dirty="0">
                <a:latin typeface="Arial" charset="0"/>
                <a:ea typeface="ＭＳ Ｐゴシック"/>
                <a:cs typeface="ＭＳ Ｐゴシック"/>
              </a:rPr>
              <a:t>Where a product will be sold.</a:t>
            </a:r>
          </a:p>
          <a:p>
            <a:pPr eaLnBrk="1" hangingPunct="1"/>
            <a:r>
              <a:rPr lang="en-US" sz="1200" dirty="0">
                <a:latin typeface="Arial" charset="0"/>
                <a:ea typeface="ＭＳ Ｐゴシック"/>
                <a:cs typeface="ＭＳ Ｐゴシック"/>
              </a:rPr>
              <a:t>Goods - Path from manufacturing to the end user</a:t>
            </a:r>
          </a:p>
          <a:p>
            <a:pPr eaLnBrk="1" hangingPunct="1"/>
            <a:endParaRPr lang="en-US" dirty="0"/>
          </a:p>
          <a:p>
            <a:pPr eaLnBrk="1" hangingPunct="1"/>
            <a:r>
              <a:rPr lang="en-US" dirty="0"/>
              <a:t>Many marketers, especially in the hotel and even restaurant industries, consider location to be THE key factor in determining if a hotel will be successful. Of course, there are many factors to be considered to be successful; but if a hotel is located where people don’t want to travel or don’t want to stay, then other factors simply don’t matter.  In the hotel industry, this means you must be in a location where people want to travel.</a:t>
            </a:r>
          </a:p>
          <a:p>
            <a:pPr eaLnBrk="1" hangingPunct="1"/>
            <a:endParaRPr lang="en-US" dirty="0"/>
          </a:p>
          <a:p>
            <a:pPr eaLnBrk="1" hangingPunct="1"/>
            <a:r>
              <a:rPr lang="en-US" sz="1000" dirty="0"/>
              <a:t>Place, or distribution, is the decision of where a product will be sold.</a:t>
            </a:r>
          </a:p>
          <a:p>
            <a:pPr eaLnBrk="1" hangingPunct="1"/>
            <a:endParaRPr lang="en-US" dirty="0"/>
          </a:p>
          <a:p>
            <a:pPr eaLnBrk="1" hangingPunct="1"/>
            <a:r>
              <a:rPr lang="en-US" dirty="0"/>
              <a:t>For goods, distribution also includes path it takes to get from manufacturing to the end user as well the logistics or transportation to get it there such as by air, truck, ship, railroad or pipeline.</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81416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Pricing for the hotel industry is complex. When top management sets pricing, they are considering several factors. </a:t>
            </a:r>
          </a:p>
          <a:p>
            <a:pPr eaLnBrk="1" hangingPunct="1"/>
            <a:endParaRPr lang="en-US" dirty="0"/>
          </a:p>
          <a:p>
            <a:pPr eaLnBrk="1" hangingPunct="1"/>
            <a:r>
              <a:rPr lang="en-US" dirty="0"/>
              <a:t>The image you are trying to portray to the public is important to maintain the perception of quality. </a:t>
            </a:r>
          </a:p>
          <a:p>
            <a:pPr eaLnBrk="1" hangingPunct="1"/>
            <a:endParaRPr lang="en-US" dirty="0"/>
          </a:p>
          <a:p>
            <a:pPr eaLnBrk="1" hangingPunct="1"/>
            <a:r>
              <a:rPr lang="en-US" dirty="0"/>
              <a:t>Demand is also a factor because hotels have seasons. Prices will be set higher during the “on season” or when demand is high, and prices will be set lower during the “off season” to try and attract more guests. </a:t>
            </a:r>
          </a:p>
          <a:p>
            <a:pPr eaLnBrk="1" hangingPunct="1"/>
            <a:endParaRPr lang="en-US" dirty="0"/>
          </a:p>
          <a:p>
            <a:pPr eaLnBrk="1" hangingPunct="1"/>
            <a:r>
              <a:rPr lang="en-US" dirty="0"/>
              <a:t>We can’t forget the competition when it comes to prices. </a:t>
            </a:r>
          </a:p>
          <a:p>
            <a:pPr eaLnBrk="1" hangingPunct="1"/>
            <a:endParaRPr lang="en-US" dirty="0"/>
          </a:p>
          <a:p>
            <a:pPr eaLnBrk="1" hangingPunct="1"/>
            <a:r>
              <a:rPr lang="en-US" dirty="0"/>
              <a:t>Competitors watch each other’s businesses very closely. If two hotels are similar and are located relatively close to each other, pricing may be the deciding factor when a guest chooses which one to stay in. If one hotel lowers its price, other similar hotels in the area may follow. This is the reason hotels will use a strategy called non-price competition; they will offer amenities or services to differentiate themselves rather than compete on price. They will try to set themselves apart by offering things that are not based on price and services that other hotels don’t have, such as better service, spa products, better restaurants, and transportation services.</a:t>
            </a:r>
          </a:p>
          <a:p>
            <a:pPr eaLnBrk="1" hangingPunct="1"/>
            <a:endParaRPr lang="en-US" dirty="0"/>
          </a:p>
          <a:p>
            <a:pPr eaLnBrk="1" hangingPunct="1"/>
            <a:r>
              <a:rPr lang="en-US" dirty="0"/>
              <a:t>As you can see, pricing is a very complex decision and changes often. Many hotels will use revenue management software to assist in pricing decisions.</a:t>
            </a:r>
          </a:p>
          <a:p>
            <a:pPr eaLnBrk="1" hangingPunct="1"/>
            <a:endParaRPr lang="en-US" dirty="0"/>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61116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The last step in our marketing process is call promotion. Promotion is communication with the customer. Promotion involves informing, persuading and reminding customers about products. There are 2 main types of communication used in promotion; personal and non-personal communication. </a:t>
            </a:r>
          </a:p>
          <a:p>
            <a:pPr>
              <a:lnSpc>
                <a:spcPct val="90000"/>
              </a:lnSpc>
            </a:pPr>
            <a:endParaRPr lang="en-US" dirty="0"/>
          </a:p>
          <a:p>
            <a:pPr>
              <a:lnSpc>
                <a:spcPct val="90000"/>
              </a:lnSpc>
            </a:pPr>
            <a:r>
              <a:rPr lang="en-US" dirty="0"/>
              <a:t>Personal communication is two or more people communicating directly, either in person or through telecommunication. Telecommunication is defined as communication through transmission such as through a telephone, cell phone, or internet.  Non-personal communication is a message conveyed through mass media. Mass media includes radio, television, websites, newspapers, magazines, fliers, brochures, and billboards.</a:t>
            </a:r>
          </a:p>
          <a:p>
            <a:pPr>
              <a:lnSpc>
                <a:spcPct val="90000"/>
              </a:lnSpc>
            </a:pPr>
            <a:endParaRPr lang="en-US" dirty="0"/>
          </a:p>
          <a:p>
            <a:pPr>
              <a:lnSpc>
                <a:spcPct val="90000"/>
              </a:lnSpc>
            </a:pPr>
            <a:r>
              <a:rPr lang="en-US" i="1" dirty="0">
                <a:solidFill>
                  <a:srgbClr val="666666"/>
                </a:solidFill>
              </a:rPr>
              <a:t>NOTE TO TEACHER: According to most textbooks, there are only 4 types of promotion; advertising, sales promotion, public relations, and personal selling. A fifth type has been pulled out and focused on because it has become increasingly important to the hotel industry through sites such as Facebook</a:t>
            </a:r>
            <a:r>
              <a:rPr lang="en-US" i="1" baseline="30000" dirty="0">
                <a:solidFill>
                  <a:srgbClr val="666666"/>
                </a:solidFill>
              </a:rPr>
              <a:t>®</a:t>
            </a:r>
            <a:r>
              <a:rPr lang="en-US" i="1" dirty="0">
                <a:solidFill>
                  <a:srgbClr val="666666"/>
                </a:solidFill>
              </a:rPr>
              <a:t>, Twitter</a:t>
            </a:r>
            <a:r>
              <a:rPr lang="en-US" i="1" baseline="30000" dirty="0">
                <a:solidFill>
                  <a:srgbClr val="666666"/>
                </a:solidFill>
              </a:rPr>
              <a:t>®</a:t>
            </a:r>
            <a:r>
              <a:rPr lang="en-US" i="1" dirty="0">
                <a:solidFill>
                  <a:srgbClr val="666666"/>
                </a:solidFill>
              </a:rPr>
              <a:t>, Priceline</a:t>
            </a:r>
            <a:r>
              <a:rPr lang="en-US" i="1" baseline="30000" dirty="0">
                <a:solidFill>
                  <a:srgbClr val="666666"/>
                </a:solidFill>
              </a:rPr>
              <a:t>®</a:t>
            </a:r>
            <a:r>
              <a:rPr lang="en-US" i="1" dirty="0">
                <a:solidFill>
                  <a:srgbClr val="666666"/>
                </a:solidFill>
              </a:rPr>
              <a:t>, Expedia</a:t>
            </a:r>
            <a:r>
              <a:rPr lang="en-US" i="1" baseline="30000" dirty="0">
                <a:solidFill>
                  <a:srgbClr val="666666"/>
                </a:solidFill>
              </a:rPr>
              <a:t>®</a:t>
            </a:r>
            <a:r>
              <a:rPr lang="en-US" i="1" dirty="0">
                <a:solidFill>
                  <a:srgbClr val="666666"/>
                </a:solidFill>
              </a:rPr>
              <a:t>, Hotwire</a:t>
            </a:r>
            <a:r>
              <a:rPr lang="en-US" i="1" baseline="30000" dirty="0">
                <a:solidFill>
                  <a:srgbClr val="666666"/>
                </a:solidFill>
              </a:rPr>
              <a:t>®</a:t>
            </a:r>
            <a:r>
              <a:rPr lang="en-US" i="1" dirty="0">
                <a:solidFill>
                  <a:srgbClr val="666666"/>
                </a:solidFill>
              </a:rPr>
              <a:t> and Hotel.com</a:t>
            </a:r>
            <a:r>
              <a:rPr lang="en-US" i="1" baseline="30000" dirty="0">
                <a:solidFill>
                  <a:srgbClr val="666666"/>
                </a:solidFill>
              </a:rPr>
              <a:t>®</a:t>
            </a:r>
            <a:r>
              <a:rPr lang="en-US" i="1" dirty="0">
                <a:solidFill>
                  <a:srgbClr val="666666"/>
                </a:solidFill>
              </a:rPr>
              <a:t>, and others.</a:t>
            </a:r>
          </a:p>
          <a:p>
            <a:pPr>
              <a:lnSpc>
                <a:spcPct val="90000"/>
              </a:lnSpc>
            </a:pPr>
            <a:endParaRPr lang="en-US" dirty="0"/>
          </a:p>
          <a:p>
            <a:pPr>
              <a:lnSpc>
                <a:spcPct val="90000"/>
              </a:lnSpc>
            </a:pPr>
            <a:r>
              <a:rPr lang="en-US" dirty="0"/>
              <a:t>There are 5 types of promotion:</a:t>
            </a:r>
          </a:p>
          <a:p>
            <a:pPr>
              <a:lnSpc>
                <a:spcPct val="90000"/>
              </a:lnSpc>
            </a:pPr>
            <a:r>
              <a:rPr lang="en-US" dirty="0"/>
              <a:t>- </a:t>
            </a:r>
            <a:r>
              <a:rPr lang="en-US" b="1" dirty="0"/>
              <a:t>Advertising</a:t>
            </a:r>
            <a:r>
              <a:rPr lang="en-US" dirty="0"/>
              <a:t> which is further divided into broadcast (radio and television) and print.  There are many types of print advertising such as magazines, newspapers, fliers, signs on transit such as buses and taxis, brochures, and more.</a:t>
            </a:r>
          </a:p>
          <a:p>
            <a:pPr>
              <a:lnSpc>
                <a:spcPct val="90000"/>
              </a:lnSpc>
            </a:pPr>
            <a:endParaRPr lang="en-US" dirty="0"/>
          </a:p>
          <a:p>
            <a:pPr>
              <a:lnSpc>
                <a:spcPct val="90000"/>
              </a:lnSpc>
            </a:pPr>
            <a:r>
              <a:rPr lang="en-US" dirty="0"/>
              <a:t>- </a:t>
            </a:r>
            <a:r>
              <a:rPr lang="en-US" b="1" dirty="0"/>
              <a:t>Sales promotion </a:t>
            </a:r>
            <a:r>
              <a:rPr lang="en-US" dirty="0"/>
              <a:t>is anything that does not fit into the other four categories that also stimulates sales such as coupons, discounts, frequent buyer programs (loyalty marketing), trade shows, premiums (pens, pencils, key chains), and sponsorships.</a:t>
            </a:r>
          </a:p>
          <a:p>
            <a:pPr>
              <a:lnSpc>
                <a:spcPct val="90000"/>
              </a:lnSpc>
            </a:pPr>
            <a:r>
              <a:rPr lang="en-US" dirty="0"/>
              <a:t> </a:t>
            </a:r>
          </a:p>
          <a:p>
            <a:pPr>
              <a:lnSpc>
                <a:spcPct val="90000"/>
              </a:lnSpc>
            </a:pPr>
            <a:r>
              <a:rPr lang="en-US" dirty="0"/>
              <a:t>- </a:t>
            </a:r>
            <a:r>
              <a:rPr lang="en-US" b="1" dirty="0"/>
              <a:t>Public relations </a:t>
            </a:r>
            <a:r>
              <a:rPr lang="en-US" dirty="0"/>
              <a:t>is any activity that is meant to create a favorable image for a business, its products, or its image.  A common duty for the public relations department are</a:t>
            </a:r>
            <a:r>
              <a:rPr lang="en-US" baseline="0" dirty="0"/>
              <a:t> the </a:t>
            </a:r>
            <a:r>
              <a:rPr lang="en-US" dirty="0"/>
              <a:t>press releases and press kits.  They are also responsible for building and maintaining relationships with media representatives. They are also the driving force for company sponsored activities such as charity events, scholarship programs, and cultural activities.</a:t>
            </a:r>
          </a:p>
          <a:p>
            <a:pPr>
              <a:lnSpc>
                <a:spcPct val="90000"/>
              </a:lnSpc>
            </a:pPr>
            <a:endParaRPr lang="en-US" dirty="0"/>
          </a:p>
          <a:p>
            <a:pPr>
              <a:lnSpc>
                <a:spcPct val="90000"/>
              </a:lnSpc>
            </a:pPr>
            <a:r>
              <a:rPr lang="en-US" dirty="0"/>
              <a:t>- </a:t>
            </a:r>
            <a:r>
              <a:rPr lang="en-US" b="1" dirty="0"/>
              <a:t>Personal selling </a:t>
            </a:r>
            <a:r>
              <a:rPr lang="en-US" dirty="0"/>
              <a:t>is any form of direct contact between a buyer and seller. For a hotel, this can be through suggestion selling sometimes called “upselling” (do you want fries with that?) or group sales through a sales department. Personal contact over a phone or even over the internet, through email, and</a:t>
            </a:r>
            <a:r>
              <a:rPr lang="en-US" baseline="0" dirty="0"/>
              <a:t> even</a:t>
            </a:r>
            <a:r>
              <a:rPr lang="en-US" dirty="0"/>
              <a:t> texting is also considered personal selling.</a:t>
            </a:r>
          </a:p>
          <a:p>
            <a:pPr>
              <a:lnSpc>
                <a:spcPct val="90000"/>
              </a:lnSpc>
            </a:pPr>
            <a:endParaRPr lang="en-US" dirty="0"/>
          </a:p>
          <a:p>
            <a:pPr>
              <a:lnSpc>
                <a:spcPct val="90000"/>
              </a:lnSpc>
            </a:pPr>
            <a:r>
              <a:rPr lang="en-US" dirty="0"/>
              <a:t>- The fifth type of promotion, </a:t>
            </a:r>
            <a:r>
              <a:rPr lang="en-US" b="1" dirty="0"/>
              <a:t>interactive</a:t>
            </a:r>
            <a:r>
              <a:rPr lang="en-US" dirty="0"/>
              <a:t>, is not considered by some experts as a separate type of promotion but is being considered here as a fifth because of its significant growth in the past several years in the hotel industry. Partnerships have been built between web companies and hotels to sell unoccupied rooms at discounted rates is a popular promotion for many travelers. The</a:t>
            </a:r>
            <a:r>
              <a:rPr lang="en-US" baseline="0" dirty="0"/>
              <a:t> p</a:t>
            </a:r>
            <a:r>
              <a:rPr lang="en-US" dirty="0"/>
              <a:t>romotion of hotels through social media web sites is also growing at a rapid pace.</a:t>
            </a:r>
          </a:p>
          <a:p>
            <a:pPr>
              <a:lnSpc>
                <a:spcPct val="90000"/>
              </a:lnSpc>
            </a:pPr>
            <a:endParaRPr lang="en-US" dirty="0"/>
          </a:p>
          <a:p>
            <a:pPr>
              <a:lnSpc>
                <a:spcPct val="90000"/>
              </a:lnSpc>
            </a:pPr>
            <a:endParaRPr lang="en-US" dirty="0"/>
          </a:p>
          <a:p>
            <a:pPr>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13325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a:t>Let’s take communication a step further.</a:t>
            </a:r>
          </a:p>
          <a:p>
            <a:pPr>
              <a:lnSpc>
                <a:spcPct val="80000"/>
              </a:lnSpc>
            </a:pPr>
            <a:endParaRPr lang="en-US" sz="1200" dirty="0"/>
          </a:p>
          <a:p>
            <a:pPr>
              <a:lnSpc>
                <a:spcPct val="80000"/>
              </a:lnSpc>
            </a:pPr>
            <a:r>
              <a:rPr lang="en-US" sz="1200" dirty="0"/>
              <a:t>Let’s go beyond typical promotion and talk about communicating directly to the customer. </a:t>
            </a:r>
          </a:p>
          <a:p>
            <a:pPr>
              <a:lnSpc>
                <a:spcPct val="80000"/>
              </a:lnSpc>
            </a:pPr>
            <a:endParaRPr lang="en-US" sz="1200" dirty="0"/>
          </a:p>
          <a:p>
            <a:pPr>
              <a:lnSpc>
                <a:spcPct val="80000"/>
              </a:lnSpc>
            </a:pPr>
            <a:r>
              <a:rPr lang="en-US" sz="1200" dirty="0"/>
              <a:t>There are two ways to look at direct communication with customers, verbal and non-verbal.  </a:t>
            </a:r>
          </a:p>
          <a:p>
            <a:pPr>
              <a:lnSpc>
                <a:spcPct val="80000"/>
              </a:lnSpc>
            </a:pPr>
            <a:endParaRPr lang="en-US" sz="1200" dirty="0"/>
          </a:p>
          <a:p>
            <a:pPr>
              <a:lnSpc>
                <a:spcPct val="80000"/>
              </a:lnSpc>
            </a:pPr>
            <a:r>
              <a:rPr lang="en-US" sz="1200" dirty="0"/>
              <a:t>Most often the first communication with a customer is through the telephone. </a:t>
            </a:r>
          </a:p>
          <a:p>
            <a:pPr>
              <a:lnSpc>
                <a:spcPct val="80000"/>
              </a:lnSpc>
            </a:pPr>
            <a:endParaRPr lang="en-US" sz="1200" dirty="0"/>
          </a:p>
          <a:p>
            <a:pPr>
              <a:lnSpc>
                <a:spcPct val="80000"/>
              </a:lnSpc>
            </a:pPr>
            <a:r>
              <a:rPr lang="en-US" sz="1200" dirty="0"/>
              <a:t>First impressions about a hotel are made with one voice. This makes telephone skills extremely important. Tone of voice (upbeat and pleasant), consistent service quality, and clear pronunciation are important skills. Telephone skills are important throughout a hotel, not just the front desk. Can you think of others that need telephone skills?  (Answers should include banquet managers, housekeeping, transportation services, or anyone that could have telephone contact with a guest before, during or after their stay. </a:t>
            </a:r>
          </a:p>
          <a:p>
            <a:pPr>
              <a:lnSpc>
                <a:spcPct val="80000"/>
              </a:lnSpc>
            </a:pPr>
            <a:endParaRPr lang="en-US" sz="1200" dirty="0"/>
          </a:p>
          <a:p>
            <a:pPr>
              <a:lnSpc>
                <a:spcPct val="80000"/>
              </a:lnSpc>
            </a:pPr>
            <a:r>
              <a:rPr lang="en-US" sz="1200" dirty="0"/>
              <a:t>While guests are staying at a hotel, there are many face-to-face contacts or communications with guests. </a:t>
            </a:r>
          </a:p>
          <a:p>
            <a:pPr>
              <a:lnSpc>
                <a:spcPct val="80000"/>
              </a:lnSpc>
            </a:pPr>
            <a:endParaRPr lang="en-US" sz="1200" dirty="0"/>
          </a:p>
          <a:p>
            <a:pPr>
              <a:lnSpc>
                <a:spcPct val="80000"/>
              </a:lnSpc>
            </a:pPr>
            <a:r>
              <a:rPr lang="en-US" sz="1200" dirty="0"/>
              <a:t>The concierge and front desk answers questions, housekeeping cleans rooms or delivers extra towels, room service delivers food, restaurant and lounge wait staff wait on guests, transportation services take and pick up guests, spa services make you feel relaxed, and gift shop associates wait on guests. Virtually everyone in the hotel communicates face-to-face with guests at one time or another and therefore must be trained on communication techniques and skills. They must realize communication is not only the words that are spoken, but communication takes place non-verbally as well. We communicate feelings and thoughts with body language, facial expression, hand gestures, and through eye contact. Cues are taken by guests as well as co-workers and true feelings are sometimes revealed non-verbally.</a:t>
            </a:r>
          </a:p>
          <a:p>
            <a:pPr>
              <a:lnSpc>
                <a:spcPct val="80000"/>
              </a:lnSpc>
            </a:pPr>
            <a:endParaRPr lang="en-US" sz="1200" dirty="0"/>
          </a:p>
          <a:p>
            <a:pPr>
              <a:lnSpc>
                <a:spcPct val="80000"/>
              </a:lnSpc>
            </a:pPr>
            <a:r>
              <a:rPr lang="en-US" sz="1200" dirty="0"/>
              <a:t>The written word is also a form of non-verbal communication. </a:t>
            </a:r>
          </a:p>
          <a:p>
            <a:pPr>
              <a:lnSpc>
                <a:spcPct val="80000"/>
              </a:lnSpc>
            </a:pPr>
            <a:endParaRPr lang="en-US" sz="1200" dirty="0"/>
          </a:p>
          <a:p>
            <a:pPr>
              <a:lnSpc>
                <a:spcPct val="80000"/>
              </a:lnSpc>
            </a:pPr>
            <a:r>
              <a:rPr lang="en-US" sz="1200" dirty="0"/>
              <a:t>Most people know that written communications for advertising, brochures, and magazines is done professionally, but emailing, online chatting, writing a blog for a hotel, maintaining a social website are all means of communicating through writing. This type of writing is not always done professionally, anyone can write on some of the social websites and not only will guests see it, but also co-workers and suppliers. The written word can be very dangerous and hurtful in today’s interconnected world. Words should always be chosen carefully whether written or spoken.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85262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it all together.  Most companies have a plan for communicating with the customers and marketing their business.</a:t>
            </a:r>
            <a:r>
              <a:rPr lang="en-US" baseline="0" dirty="0"/>
              <a:t> T</a:t>
            </a:r>
            <a:r>
              <a:rPr lang="en-US" dirty="0"/>
              <a:t>he more successful ones have it formally documented and use it as a live document</a:t>
            </a:r>
            <a:r>
              <a:rPr lang="en-US" baseline="0" dirty="0"/>
              <a:t> </a:t>
            </a:r>
            <a:r>
              <a:rPr lang="en-US" dirty="0"/>
              <a:t>called a Marketing Plan.</a:t>
            </a:r>
          </a:p>
          <a:p>
            <a:endParaRPr lang="en-US" dirty="0"/>
          </a:p>
          <a:p>
            <a:r>
              <a:rPr lang="en-US" dirty="0"/>
              <a:t>A Marketing Plan is a document that contains the marketing goals for the business and describes the strategies and tactics of the interaction of the marketing mix or the interaction of the product, price, place, and promotion. Management creates this plan with the use of market research and sales data. </a:t>
            </a:r>
          </a:p>
          <a:p>
            <a:r>
              <a:rPr lang="en-US" dirty="0"/>
              <a:t>A good marketing plan also includes a thorough analysis of the competition and external factors that might influence a hotel’s success such as the economy or government regulations. In some locations, weather may also be a threat. </a:t>
            </a:r>
          </a:p>
          <a:p>
            <a:endParaRPr lang="en-US" dirty="0"/>
          </a:p>
          <a:p>
            <a:r>
              <a:rPr lang="en-US" dirty="0"/>
              <a:t>Following and maintaining the plan as a live document helps the company accomplish its goals through the analysis and overlapping of the strategies as they are executed.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58738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82390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that you opened a large resort hotel in a small town in the middle of the desert with no attractions in the area. A few people actually found your hotel and liked it. However, most people do not know your hotel even exists and you eventually go out of business because you have very few guests.  The problem is that you have a product that no one wants or needs or even knows about. </a:t>
            </a:r>
          </a:p>
          <a:p>
            <a:endParaRPr lang="en-US" dirty="0"/>
          </a:p>
          <a:p>
            <a:r>
              <a:rPr lang="en-US" dirty="0"/>
              <a:t>Marketing has 4 main functions:</a:t>
            </a:r>
          </a:p>
          <a:p>
            <a:r>
              <a:rPr lang="en-US" dirty="0"/>
              <a:t>     1.  learning what customers want or need</a:t>
            </a:r>
          </a:p>
          <a:p>
            <a:r>
              <a:rPr lang="en-US" dirty="0"/>
              <a:t>     2.  developing products that meet those wants and needs</a:t>
            </a:r>
          </a:p>
          <a:p>
            <a:r>
              <a:rPr lang="en-US" dirty="0"/>
              <a:t>     3.  making sure people know about the product</a:t>
            </a:r>
          </a:p>
          <a:p>
            <a:r>
              <a:rPr lang="en-US" dirty="0"/>
              <a:t>     4.  persuading customers to buy the</a:t>
            </a:r>
            <a:r>
              <a:rPr lang="en-US" baseline="0" dirty="0"/>
              <a:t> product</a:t>
            </a:r>
            <a:endParaRPr lang="en-US" dirty="0"/>
          </a:p>
          <a:p>
            <a:endParaRPr lang="en-US" dirty="0"/>
          </a:p>
          <a:p>
            <a:r>
              <a:rPr lang="en-US" dirty="0"/>
              <a:t>The concept is that if a business wants to make a profit, it must satisfy customer’s needs and wants. Identifying and understanding your customer are the first essential steps to a successful business and the first steps in marketing.</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any further, let’s first understand how to identify a “product”.  For our purposes, a product is something which has monetary value and will satisfy customers’ needs and wants. </a:t>
            </a:r>
          </a:p>
          <a:p>
            <a:endParaRPr lang="en-US" dirty="0"/>
          </a:p>
          <a:p>
            <a:r>
              <a:rPr lang="en-US" dirty="0"/>
              <a:t>Products fit into two categories:</a:t>
            </a:r>
          </a:p>
          <a:p>
            <a:r>
              <a:rPr lang="en-US" dirty="0"/>
              <a:t>     - Goods – tangible items you can hold or touch. Examples are clothing, desks, lamps, pens, computers, cell phones, shoes, food, towels, robes, teddy bears, and even toothpaste.</a:t>
            </a:r>
          </a:p>
          <a:p>
            <a:r>
              <a:rPr lang="en-US" dirty="0"/>
              <a:t>     - Services – intangible items, or something that cannot be touched. Examples are miniature golf, a massage or facial, going to the movie theater, and insurance.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70862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week we will be looking at one of the main processes that help make a business successful.  </a:t>
            </a:r>
          </a:p>
          <a:p>
            <a:r>
              <a:rPr lang="en-US" dirty="0"/>
              <a:t>The Marketing Process can be divided into six steps:</a:t>
            </a:r>
          </a:p>
          <a:p>
            <a:r>
              <a:rPr lang="en-US" dirty="0"/>
              <a:t>     - identifying the customer through market segmentation</a:t>
            </a:r>
          </a:p>
          <a:p>
            <a:r>
              <a:rPr lang="en-US" dirty="0"/>
              <a:t>     - determining the target customer’s wants and needs</a:t>
            </a:r>
          </a:p>
          <a:p>
            <a:r>
              <a:rPr lang="en-US" dirty="0"/>
              <a:t>     - developing or obtaining products that will satisfy those needs and wants through product management</a:t>
            </a:r>
          </a:p>
          <a:p>
            <a:r>
              <a:rPr lang="en-US" dirty="0"/>
              <a:t>     - making that product available at the time and place a customer wants or needs it – this step is called “Place” or also called distribution</a:t>
            </a:r>
          </a:p>
          <a:p>
            <a:r>
              <a:rPr lang="en-US" dirty="0"/>
              <a:t>     - charging a price for the product that the target customer is able and willing to afford</a:t>
            </a:r>
          </a:p>
          <a:p>
            <a:r>
              <a:rPr lang="en-US" dirty="0"/>
              <a:t>     - then communicating or promoting your product to the target customer to increase sales</a:t>
            </a:r>
          </a:p>
          <a:p>
            <a:endParaRPr lang="en-US" dirty="0"/>
          </a:p>
          <a:p>
            <a:r>
              <a:rPr lang="en-US" dirty="0"/>
              <a:t>These last four steps are combined and knows as the Marketing Mix or the 4 P’s of Marketing – Product, Price, Place</a:t>
            </a:r>
            <a:r>
              <a:rPr lang="en-US" baseline="0" dirty="0"/>
              <a:t> and P</a:t>
            </a:r>
            <a:r>
              <a:rPr lang="en-US" dirty="0"/>
              <a:t>romotion.  It is these 4 that are used in various combinations or strategies to meeting the customer’s needs and wants.</a:t>
            </a:r>
          </a:p>
          <a:p>
            <a:endParaRPr lang="en-US" dirty="0"/>
          </a:p>
          <a:p>
            <a:r>
              <a:rPr lang="en-US" dirty="0"/>
              <a:t>Let’s break each of these steps down and look at the details.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2982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As we discussed before, marketing begins with identifying your customer. Market segmentation is a way of analyzing a market by its characteristics. A market is defined as all potential people who share needs and wants, AND have the ability and willingness to buy a product (that will meet those common needs and wants). For example, all travelers need a place to stay overnight if traveling a distance away from their home. If those travelers have the ability or a means of paying and the willingness to pay or not staying with friends or relatives, then a lodging market is created. </a:t>
            </a:r>
          </a:p>
          <a:p>
            <a:pPr>
              <a:lnSpc>
                <a:spcPct val="90000"/>
              </a:lnSpc>
            </a:pPr>
            <a:endParaRPr lang="en-US" dirty="0"/>
          </a:p>
          <a:p>
            <a:pPr>
              <a:lnSpc>
                <a:spcPct val="90000"/>
              </a:lnSpc>
            </a:pPr>
            <a:r>
              <a:rPr lang="en-US" dirty="0"/>
              <a:t>Satisfying the needs and wants of all of those travelers would be difficult without further defining or dividing up this market. All of those travelers do not want to stay or can afford to stay at the same type of hotel. This dividing of the market is called market segmentation. A market is segmented based on several different characteristics. Examples of those characteristics are:</a:t>
            </a:r>
          </a:p>
          <a:p>
            <a:pPr>
              <a:lnSpc>
                <a:spcPct val="90000"/>
              </a:lnSpc>
            </a:pPr>
            <a:r>
              <a:rPr lang="en-US" dirty="0"/>
              <a:t>     - income – hotel type (luxury, limited service, resort, Bed</a:t>
            </a:r>
            <a:r>
              <a:rPr lang="en-US" baseline="0" dirty="0"/>
              <a:t> and Breakfast</a:t>
            </a:r>
            <a:r>
              <a:rPr lang="en-US" dirty="0"/>
              <a:t>)</a:t>
            </a:r>
          </a:p>
          <a:p>
            <a:pPr>
              <a:lnSpc>
                <a:spcPct val="90000"/>
              </a:lnSpc>
            </a:pPr>
            <a:r>
              <a:rPr lang="en-US" dirty="0"/>
              <a:t>     - who is traveling – individual or family size or a group of people traveling together</a:t>
            </a:r>
          </a:p>
          <a:p>
            <a:pPr>
              <a:lnSpc>
                <a:spcPct val="90000"/>
              </a:lnSpc>
            </a:pPr>
            <a:r>
              <a:rPr lang="en-US" dirty="0"/>
              <a:t>     - type of travel – vacation, business, convention</a:t>
            </a:r>
          </a:p>
          <a:p>
            <a:pPr>
              <a:lnSpc>
                <a:spcPct val="90000"/>
              </a:lnSpc>
            </a:pPr>
            <a:r>
              <a:rPr lang="en-US" dirty="0"/>
              <a:t>     - location – resort versus city</a:t>
            </a:r>
          </a:p>
          <a:p>
            <a:pPr>
              <a:lnSpc>
                <a:spcPct val="90000"/>
              </a:lnSpc>
            </a:pPr>
            <a:r>
              <a:rPr lang="en-US" dirty="0"/>
              <a:t>     - age</a:t>
            </a:r>
          </a:p>
          <a:p>
            <a:pPr>
              <a:lnSpc>
                <a:spcPct val="90000"/>
              </a:lnSpc>
            </a:pPr>
            <a:endParaRPr lang="en-US" dirty="0"/>
          </a:p>
          <a:p>
            <a:pPr>
              <a:lnSpc>
                <a:spcPct val="90000"/>
              </a:lnSpc>
            </a:pPr>
            <a:r>
              <a:rPr lang="en-US" dirty="0"/>
              <a:t>Once the market is divided, a business will select the segment it will target.  A target market </a:t>
            </a:r>
            <a:r>
              <a:rPr lang="en-US" dirty="0">
                <a:ea typeface="ＭＳ Ｐゴシック"/>
                <a:cs typeface="ＭＳ Ｐゴシック"/>
              </a:rPr>
              <a:t>is a very select group at in which all marketing decisions or all of the 4 P’s are directed.</a:t>
            </a:r>
          </a:p>
          <a:p>
            <a:pPr>
              <a:lnSpc>
                <a:spcPct val="90000"/>
              </a:lnSpc>
            </a:pPr>
            <a:endParaRPr lang="en-US" dirty="0">
              <a:ea typeface="ＭＳ Ｐゴシック"/>
              <a:cs typeface="ＭＳ Ｐゴシック"/>
            </a:endParaRPr>
          </a:p>
          <a:p>
            <a:pPr>
              <a:lnSpc>
                <a:spcPct val="90000"/>
              </a:lnSpc>
            </a:pPr>
            <a:r>
              <a:rPr lang="en-US" dirty="0">
                <a:ea typeface="ＭＳ Ｐゴシック"/>
                <a:cs typeface="ＭＳ Ｐゴシック"/>
              </a:rPr>
              <a:t>Of course, anyone can stay anywhere, but the strength of your business and marketing is dependent on how well you identify your target and direct all your efforts to persuade them to purchase.</a:t>
            </a:r>
          </a:p>
          <a:p>
            <a:pPr>
              <a:lnSpc>
                <a:spcPct val="90000"/>
              </a:lnSpc>
            </a:pPr>
            <a:endParaRPr lang="en-US" dirty="0">
              <a:ea typeface="ＭＳ Ｐゴシック"/>
              <a:cs typeface="ＭＳ Ｐゴシック"/>
            </a:endParaRPr>
          </a:p>
          <a:p>
            <a:pPr>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9978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determined your target market, the better you can determine their specific needs through research and surveys of people that fit in your target definition. The needs and wants are different for each market segment. </a:t>
            </a:r>
          </a:p>
          <a:p>
            <a:endParaRPr lang="en-US" dirty="0"/>
          </a:p>
          <a:p>
            <a:r>
              <a:rPr lang="en-US" dirty="0"/>
              <a:t>For example, the needs of a middle income family of four traveling on vacation are very different from that of a target market of an individual business man traveling to a convention.  One segment will need easy access to the convention and possibly the airport and someplace with access to business amenities such as fax and internet connections.  Another segment might want to be near attractions and most likely want amenities such as a pool.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2500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The combination of four basic marketing strategies is called the Marketing Mix. Collectively they are known as the 4 P’s of Marketing. Product, Price, Place (or distribution), and Promotion. These strategies comprise the marketing decisions a business must make. These decisions are driven around the target market and what those targeted customers need or want. These strategies are interconnected and do not stand alone. </a:t>
            </a:r>
          </a:p>
          <a:p>
            <a:pPr>
              <a:lnSpc>
                <a:spcPct val="90000"/>
              </a:lnSpc>
            </a:pPr>
            <a:endParaRPr lang="en-US" sz="1200" dirty="0"/>
          </a:p>
          <a:p>
            <a:pPr>
              <a:lnSpc>
                <a:spcPct val="90000"/>
              </a:lnSpc>
            </a:pPr>
            <a:r>
              <a:rPr lang="en-US" sz="1200" dirty="0"/>
              <a:t>Let’s talk through an example. First we must know the target market. The target market for a large hotel located near a world famous amusement park is a family with children. The </a:t>
            </a:r>
            <a:r>
              <a:rPr lang="en-US" sz="1200" b="1" i="1" dirty="0"/>
              <a:t>Product</a:t>
            </a:r>
            <a:r>
              <a:rPr lang="en-US" sz="1200" dirty="0"/>
              <a:t> choice must center around a family and their needs and wants, keeping in mind that most of our guest will be visiting the amusement park. Our hotel should have a family friendly restaurant, a pool, perhaps refrigerators in each room. We would need transportation to and from the amusement park are regular intervals and maybe transportation to and from the nearest airport. </a:t>
            </a:r>
          </a:p>
          <a:p>
            <a:pPr>
              <a:lnSpc>
                <a:spcPct val="90000"/>
              </a:lnSpc>
            </a:pPr>
            <a:endParaRPr lang="en-US" sz="1200" dirty="0"/>
          </a:p>
          <a:p>
            <a:pPr>
              <a:lnSpc>
                <a:spcPct val="90000"/>
              </a:lnSpc>
            </a:pPr>
            <a:r>
              <a:rPr lang="en-US" sz="1200" dirty="0"/>
              <a:t>Our </a:t>
            </a:r>
            <a:r>
              <a:rPr lang="en-US" sz="1200" b="1" i="1" dirty="0"/>
              <a:t>Price</a:t>
            </a:r>
            <a:r>
              <a:rPr lang="en-US" sz="1200" dirty="0"/>
              <a:t> should reflect how much our customers are willing and able to pay but we also must price our product (or night’s stay) in alignment with our direct competitors, which</a:t>
            </a:r>
            <a:r>
              <a:rPr lang="en-US" sz="1200" baseline="0" dirty="0"/>
              <a:t> will be</a:t>
            </a:r>
            <a:r>
              <a:rPr lang="en-US" sz="1200" dirty="0"/>
              <a:t> the other hotels in the immediate area that have similar amenities as we do. We could partner with the amusement park to offer bundled pricing to include park tickets and meals with the price of the hotel stay. The bundled price would be more convenient and less expensive for the guests and might attract customers to our hotel.</a:t>
            </a:r>
          </a:p>
          <a:p>
            <a:pPr>
              <a:lnSpc>
                <a:spcPct val="90000"/>
              </a:lnSpc>
            </a:pPr>
            <a:endParaRPr lang="en-US" sz="1200" dirty="0"/>
          </a:p>
          <a:p>
            <a:pPr>
              <a:lnSpc>
                <a:spcPct val="90000"/>
              </a:lnSpc>
            </a:pPr>
            <a:r>
              <a:rPr lang="en-US" sz="1200" dirty="0"/>
              <a:t>The </a:t>
            </a:r>
            <a:r>
              <a:rPr lang="en-US" sz="1200" b="1" i="1" dirty="0"/>
              <a:t>Place</a:t>
            </a:r>
            <a:r>
              <a:rPr lang="en-US" sz="1200" dirty="0"/>
              <a:t> or distribution is the location of our hotel.</a:t>
            </a:r>
            <a:r>
              <a:rPr lang="en-US" sz="1200" baseline="0" dirty="0"/>
              <a:t> T</a:t>
            </a:r>
            <a:r>
              <a:rPr lang="en-US" sz="1200" dirty="0"/>
              <a:t>he closer our place is to the amusement park and other attractions, the better off we are as long as the noise from the park will not disturb our guests.</a:t>
            </a:r>
          </a:p>
          <a:p>
            <a:pPr>
              <a:lnSpc>
                <a:spcPct val="90000"/>
              </a:lnSpc>
            </a:pPr>
            <a:endParaRPr lang="en-US" sz="1200" dirty="0"/>
          </a:p>
          <a:p>
            <a:pPr>
              <a:lnSpc>
                <a:spcPct val="90000"/>
              </a:lnSpc>
            </a:pPr>
            <a:r>
              <a:rPr lang="en-US" sz="1200" b="1" i="1" dirty="0"/>
              <a:t>Promotion</a:t>
            </a:r>
            <a:r>
              <a:rPr lang="en-US" sz="1200" dirty="0"/>
              <a:t> is about how potential customers find out or hear about our hotel. How would you choose to promote the hotel in our example?  A website showing the hotel, its rooms and proximity to the amusement park is a start. How about social websites as well? Perhaps billboards on the outskirts of our city to attract customers as they drive into town, or posters in the nearest airport. Magazine ads might work and TV commercials if our pockets are deep enough as they are the most expensive kind of advertising.</a:t>
            </a:r>
          </a:p>
          <a:p>
            <a:pPr>
              <a:lnSpc>
                <a:spcPct val="90000"/>
              </a:lnSpc>
            </a:pPr>
            <a:endParaRPr lang="en-US" sz="1200" dirty="0"/>
          </a:p>
          <a:p>
            <a:pPr>
              <a:lnSpc>
                <a:spcPct val="90000"/>
              </a:lnSpc>
            </a:pPr>
            <a:r>
              <a:rPr lang="en-US" sz="1200" dirty="0"/>
              <a:t>Let’s take a more detailed look at each of the four P’s.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05294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for a product is o</a:t>
            </a:r>
            <a:r>
              <a:rPr lang="en-US" sz="1200" dirty="0"/>
              <a:t>btaining, developing, maintaining, and improving a product in response to market opportunities. </a:t>
            </a:r>
          </a:p>
          <a:p>
            <a:r>
              <a:rPr lang="en-US" sz="1200" dirty="0"/>
              <a:t>Products can be obtained for example, an existing hotel can be purchased. </a:t>
            </a:r>
          </a:p>
          <a:p>
            <a:r>
              <a:rPr lang="en-US" sz="1200" dirty="0"/>
              <a:t>But once it exists, the product, the hotel, must be maintained.</a:t>
            </a:r>
            <a:r>
              <a:rPr lang="en-US" sz="1200" baseline="0" dirty="0"/>
              <a:t> I</a:t>
            </a:r>
            <a:r>
              <a:rPr lang="en-US" sz="1200" dirty="0"/>
              <a:t>n other words, the owners and managers must continually ask themselves, “Does the hotel still meet the needs of our target market?” </a:t>
            </a:r>
          </a:p>
          <a:p>
            <a:r>
              <a:rPr lang="en-US" sz="1200" dirty="0"/>
              <a:t>The needs and wants of the target market will change over time and the product must keep in alignment with those changes. A long range plan of improvement should be in place as the hotel industry and technology changes as well.</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9772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Also included in the product strategy are decisions about brand and image.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When you think of a hotel that is known to most people, you will most likely think about an image. Some brand and images will be for high quality and high price; other brands will be thought of as limited service but more affordable.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Other product strategy decisions are packing, amenities, and services.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275033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da-DK" dirty="0"/>
              <a:t>Hotel Marketing and Communication</a:t>
            </a:r>
          </a:p>
        </p:txBody>
      </p:sp>
      <p:sp>
        <p:nvSpPr>
          <p:cNvPr id="2" name="Rectangle 1">
            <a:extLst>
              <a:ext uri="{FF2B5EF4-FFF2-40B4-BE49-F238E27FC236}">
                <a16:creationId xmlns:a16="http://schemas.microsoft.com/office/drawing/2014/main" id="{617A6234-A1EE-4031-9E0A-20A597C1013C}"/>
              </a:ext>
            </a:extLst>
          </p:cNvPr>
          <p:cNvSpPr/>
          <p:nvPr/>
        </p:nvSpPr>
        <p:spPr>
          <a:xfrm>
            <a:off x="4525346" y="4057134"/>
            <a:ext cx="4543167" cy="769441"/>
          </a:xfrm>
          <a:prstGeom prst="rect">
            <a:avLst/>
          </a:prstGeom>
        </p:spPr>
        <p:txBody>
          <a:bodyPr wrap="none">
            <a:spAutoFit/>
          </a:bodyPr>
          <a:lstStyle/>
          <a:p>
            <a:pPr algn="ctr"/>
            <a:r>
              <a:rPr lang="da-DK" sz="4400" dirty="0">
                <a:solidFill>
                  <a:schemeClr val="accent2">
                    <a:lumMod val="60000"/>
                    <a:lumOff val="40000"/>
                  </a:schemeClr>
                </a:solidFill>
                <a:latin typeface="Open Sans"/>
              </a:rPr>
              <a:t>The Cornerstones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Product Strategies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Amenities</a:t>
            </a:r>
          </a:p>
          <a:p>
            <a:pPr lvl="1"/>
            <a:r>
              <a:rPr lang="en-US" dirty="0"/>
              <a:t>Benefits</a:t>
            </a:r>
          </a:p>
          <a:p>
            <a:pPr lvl="1"/>
            <a:r>
              <a:rPr lang="en-US" dirty="0"/>
              <a:t>Branding</a:t>
            </a:r>
          </a:p>
          <a:p>
            <a:pPr lvl="1"/>
            <a:r>
              <a:rPr lang="en-US" dirty="0"/>
              <a:t>Features</a:t>
            </a:r>
          </a:p>
          <a:p>
            <a:pPr lvl="1"/>
            <a:r>
              <a:rPr lang="en-US" dirty="0"/>
              <a:t>Image</a:t>
            </a:r>
          </a:p>
          <a:p>
            <a:pPr lvl="1"/>
            <a:r>
              <a:rPr lang="en-US" dirty="0"/>
              <a:t>Packaging</a:t>
            </a:r>
          </a:p>
          <a:p>
            <a:pPr lvl="1"/>
            <a:r>
              <a:rPr lang="en-US" dirty="0"/>
              <a:t>Services</a:t>
            </a:r>
          </a:p>
          <a:p>
            <a:pPr lvl="1"/>
            <a:endParaRPr lang="en-US" dirty="0"/>
          </a:p>
        </p:txBody>
      </p:sp>
      <p:pic>
        <p:nvPicPr>
          <p:cNvPr id="4" name="Picture 3" descr="MP900431650[1]">
            <a:extLst>
              <a:ext uri="{FF2B5EF4-FFF2-40B4-BE49-F238E27FC236}">
                <a16:creationId xmlns:a16="http://schemas.microsoft.com/office/drawing/2014/main" id="{8E0D0F71-403C-409E-A3CE-75E82F74105A}"/>
              </a:ext>
            </a:extLst>
          </p:cNvPr>
          <p:cNvPicPr>
            <a:picLocks noChangeAspect="1" noChangeArrowheads="1"/>
          </p:cNvPicPr>
          <p:nvPr/>
        </p:nvPicPr>
        <p:blipFill>
          <a:blip r:embed="rId3"/>
          <a:srcRect/>
          <a:stretch>
            <a:fillRect/>
          </a:stretch>
        </p:blipFill>
        <p:spPr bwMode="auto">
          <a:xfrm>
            <a:off x="7447316" y="1420420"/>
            <a:ext cx="3352800" cy="4161126"/>
          </a:xfrm>
          <a:prstGeom prst="rect">
            <a:avLst/>
          </a:prstGeom>
          <a:noFill/>
          <a:ln w="9525">
            <a:noFill/>
            <a:miter lim="800000"/>
            <a:headEnd/>
            <a:tailEnd/>
          </a:ln>
        </p:spPr>
      </p:pic>
    </p:spTree>
    <p:extLst>
      <p:ext uri="{BB962C8B-B14F-4D97-AF65-F5344CB8AC3E}">
        <p14:creationId xmlns:p14="http://schemas.microsoft.com/office/powerpoint/2010/main" val="245469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…at the Right Place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Location, location, location! </a:t>
            </a:r>
          </a:p>
        </p:txBody>
      </p:sp>
      <p:pic>
        <p:nvPicPr>
          <p:cNvPr id="4" name="Picture 5" descr="MP900428032[1]">
            <a:extLst>
              <a:ext uri="{FF2B5EF4-FFF2-40B4-BE49-F238E27FC236}">
                <a16:creationId xmlns:a16="http://schemas.microsoft.com/office/drawing/2014/main" id="{97EBFBCE-7640-483A-A230-C0E390DA7C99}"/>
              </a:ext>
            </a:extLst>
          </p:cNvPr>
          <p:cNvPicPr>
            <a:picLocks noChangeAspect="1" noChangeArrowheads="1"/>
          </p:cNvPicPr>
          <p:nvPr/>
        </p:nvPicPr>
        <p:blipFill>
          <a:blip r:embed="rId3"/>
          <a:srcRect/>
          <a:stretch>
            <a:fillRect/>
          </a:stretch>
        </p:blipFill>
        <p:spPr bwMode="auto">
          <a:xfrm>
            <a:off x="4013200" y="2003425"/>
            <a:ext cx="4495800" cy="3927475"/>
          </a:xfrm>
          <a:prstGeom prst="rect">
            <a:avLst/>
          </a:prstGeom>
          <a:noFill/>
          <a:ln w="9525">
            <a:noFill/>
            <a:miter lim="800000"/>
            <a:headEnd/>
            <a:tailEnd/>
          </a:ln>
        </p:spPr>
      </p:pic>
    </p:spTree>
    <p:extLst>
      <p:ext uri="{BB962C8B-B14F-4D97-AF65-F5344CB8AC3E}">
        <p14:creationId xmlns:p14="http://schemas.microsoft.com/office/powerpoint/2010/main" val="73120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…at the Right Price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Complex decision</a:t>
            </a:r>
          </a:p>
          <a:p>
            <a:pPr lvl="1"/>
            <a:r>
              <a:rPr lang="en-US" dirty="0"/>
              <a:t>Non-price</a:t>
            </a:r>
          </a:p>
          <a:p>
            <a:pPr lvl="1"/>
            <a:r>
              <a:rPr lang="en-US" dirty="0"/>
              <a:t>Revenue Management Software</a:t>
            </a:r>
          </a:p>
          <a:p>
            <a:pPr lvl="1"/>
            <a:r>
              <a:rPr lang="en-US" dirty="0"/>
              <a:t>Strategies include:</a:t>
            </a:r>
          </a:p>
          <a:p>
            <a:pPr lvl="2"/>
            <a:r>
              <a:rPr lang="en-US" sz="2400" dirty="0"/>
              <a:t>based on demand</a:t>
            </a:r>
          </a:p>
          <a:p>
            <a:pPr lvl="2"/>
            <a:r>
              <a:rPr lang="en-US" sz="2400" dirty="0"/>
              <a:t>competitors</a:t>
            </a:r>
          </a:p>
          <a:p>
            <a:pPr lvl="2"/>
            <a:r>
              <a:rPr lang="en-US" sz="2400" dirty="0"/>
              <a:t>image</a:t>
            </a:r>
          </a:p>
          <a:p>
            <a:pPr lvl="1"/>
            <a:endParaRPr lang="en-US" dirty="0"/>
          </a:p>
          <a:p>
            <a:pPr lvl="1"/>
            <a:endParaRPr lang="en-US" dirty="0"/>
          </a:p>
          <a:p>
            <a:pPr lvl="1"/>
            <a:endParaRPr lang="en-US" dirty="0"/>
          </a:p>
        </p:txBody>
      </p:sp>
      <p:pic>
        <p:nvPicPr>
          <p:cNvPr id="4" name="Picture 4" descr="MC900312094[1]">
            <a:extLst>
              <a:ext uri="{FF2B5EF4-FFF2-40B4-BE49-F238E27FC236}">
                <a16:creationId xmlns:a16="http://schemas.microsoft.com/office/drawing/2014/main" id="{D2734A9C-2E2F-4445-A038-39F6D37406CF}"/>
              </a:ext>
            </a:extLst>
          </p:cNvPr>
          <p:cNvPicPr>
            <a:picLocks noChangeAspect="1" noChangeArrowheads="1"/>
          </p:cNvPicPr>
          <p:nvPr/>
        </p:nvPicPr>
        <p:blipFill>
          <a:blip r:embed="rId3"/>
          <a:srcRect/>
          <a:stretch>
            <a:fillRect/>
          </a:stretch>
        </p:blipFill>
        <p:spPr bwMode="auto">
          <a:xfrm>
            <a:off x="8750300" y="799904"/>
            <a:ext cx="1814513" cy="1276350"/>
          </a:xfrm>
          <a:prstGeom prst="rect">
            <a:avLst/>
          </a:prstGeom>
          <a:noFill/>
          <a:ln w="9525">
            <a:noFill/>
            <a:miter lim="800000"/>
            <a:headEnd/>
            <a:tailEnd/>
          </a:ln>
        </p:spPr>
      </p:pic>
      <p:grpSp>
        <p:nvGrpSpPr>
          <p:cNvPr id="6" name="Gruppe 383">
            <a:extLst>
              <a:ext uri="{FF2B5EF4-FFF2-40B4-BE49-F238E27FC236}">
                <a16:creationId xmlns:a16="http://schemas.microsoft.com/office/drawing/2014/main" id="{955F20A5-D86C-4182-8676-06CE82D7FA28}"/>
              </a:ext>
            </a:extLst>
          </p:cNvPr>
          <p:cNvGrpSpPr>
            <a:grpSpLocks/>
          </p:cNvGrpSpPr>
          <p:nvPr/>
        </p:nvGrpSpPr>
        <p:grpSpPr bwMode="auto">
          <a:xfrm>
            <a:off x="9657556" y="2733675"/>
            <a:ext cx="1062037" cy="3106738"/>
            <a:chOff x="12787370" y="3362337"/>
            <a:chExt cx="2391678" cy="6991325"/>
          </a:xfrm>
        </p:grpSpPr>
        <p:grpSp>
          <p:nvGrpSpPr>
            <p:cNvPr id="7" name="Gruppe 1605">
              <a:extLst>
                <a:ext uri="{FF2B5EF4-FFF2-40B4-BE49-F238E27FC236}">
                  <a16:creationId xmlns:a16="http://schemas.microsoft.com/office/drawing/2014/main" id="{F75585ED-AB9E-4191-8648-9A9629A64C81}"/>
                </a:ext>
              </a:extLst>
            </p:cNvPr>
            <p:cNvGrpSpPr>
              <a:grpSpLocks/>
            </p:cNvGrpSpPr>
            <p:nvPr/>
          </p:nvGrpSpPr>
          <p:grpSpPr bwMode="auto">
            <a:xfrm>
              <a:off x="12787349" y="3362351"/>
              <a:ext cx="2391687" cy="6991312"/>
              <a:chOff x="-9513481" y="-8286876"/>
              <a:chExt cx="3613590" cy="10563300"/>
            </a:xfrm>
          </p:grpSpPr>
          <p:sp>
            <p:nvSpPr>
              <p:cNvPr id="9" name="Freeform 1502">
                <a:extLst>
                  <a:ext uri="{FF2B5EF4-FFF2-40B4-BE49-F238E27FC236}">
                    <a16:creationId xmlns:a16="http://schemas.microsoft.com/office/drawing/2014/main" id="{B34F83C2-6473-4DB3-A1AB-8BF515552BC9}"/>
                  </a:ext>
                </a:extLst>
              </p:cNvPr>
              <p:cNvSpPr>
                <a:spLocks/>
              </p:cNvSpPr>
              <p:nvPr/>
            </p:nvSpPr>
            <p:spPr bwMode="auto">
              <a:xfrm>
                <a:off x="-6229365" y="-6289744"/>
                <a:ext cx="102629" cy="59377"/>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en-US"/>
              </a:p>
            </p:txBody>
          </p:sp>
          <p:sp>
            <p:nvSpPr>
              <p:cNvPr id="10" name="Freeform 1503">
                <a:extLst>
                  <a:ext uri="{FF2B5EF4-FFF2-40B4-BE49-F238E27FC236}">
                    <a16:creationId xmlns:a16="http://schemas.microsoft.com/office/drawing/2014/main" id="{9BCC19B2-DC74-45EF-A62F-D14B715A9DAD}"/>
                  </a:ext>
                </a:extLst>
              </p:cNvPr>
              <p:cNvSpPr>
                <a:spLocks/>
              </p:cNvSpPr>
              <p:nvPr/>
            </p:nvSpPr>
            <p:spPr bwMode="auto">
              <a:xfrm>
                <a:off x="-6369802" y="-6289744"/>
                <a:ext cx="59418" cy="59377"/>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en-US"/>
              </a:p>
            </p:txBody>
          </p:sp>
          <p:sp>
            <p:nvSpPr>
              <p:cNvPr id="11" name="Freeform 1504">
                <a:extLst>
                  <a:ext uri="{FF2B5EF4-FFF2-40B4-BE49-F238E27FC236}">
                    <a16:creationId xmlns:a16="http://schemas.microsoft.com/office/drawing/2014/main" id="{BD8ACCFB-9910-4D5A-9662-717470A262ED}"/>
                  </a:ext>
                </a:extLst>
              </p:cNvPr>
              <p:cNvSpPr>
                <a:spLocks/>
              </p:cNvSpPr>
              <p:nvPr/>
            </p:nvSpPr>
            <p:spPr bwMode="auto">
              <a:xfrm>
                <a:off x="-6391408" y="-6230367"/>
                <a:ext cx="102629" cy="59373"/>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en-US"/>
              </a:p>
            </p:txBody>
          </p:sp>
          <p:sp>
            <p:nvSpPr>
              <p:cNvPr id="12" name="Freeform 1505">
                <a:extLst>
                  <a:ext uri="{FF2B5EF4-FFF2-40B4-BE49-F238E27FC236}">
                    <a16:creationId xmlns:a16="http://schemas.microsoft.com/office/drawing/2014/main" id="{7E471B7A-0DEA-4832-A40E-DC189D1E4F1A}"/>
                  </a:ext>
                </a:extLst>
              </p:cNvPr>
              <p:cNvSpPr>
                <a:spLocks/>
              </p:cNvSpPr>
              <p:nvPr/>
            </p:nvSpPr>
            <p:spPr bwMode="auto">
              <a:xfrm>
                <a:off x="-6250970" y="-6149403"/>
                <a:ext cx="145841" cy="43182"/>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en-US"/>
              </a:p>
            </p:txBody>
          </p:sp>
          <p:sp>
            <p:nvSpPr>
              <p:cNvPr id="13" name="Freeform 1506">
                <a:extLst>
                  <a:ext uri="{FF2B5EF4-FFF2-40B4-BE49-F238E27FC236}">
                    <a16:creationId xmlns:a16="http://schemas.microsoft.com/office/drawing/2014/main" id="{2B9EB985-4F3A-44E1-BBD3-9CA56396D238}"/>
                  </a:ext>
                </a:extLst>
              </p:cNvPr>
              <p:cNvSpPr>
                <a:spLocks/>
              </p:cNvSpPr>
              <p:nvPr/>
            </p:nvSpPr>
            <p:spPr bwMode="auto">
              <a:xfrm>
                <a:off x="-6391408" y="-6170994"/>
                <a:ext cx="102629" cy="64773"/>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en-US"/>
              </a:p>
            </p:txBody>
          </p:sp>
          <p:sp>
            <p:nvSpPr>
              <p:cNvPr id="14" name="Freeform 1507">
                <a:extLst>
                  <a:ext uri="{FF2B5EF4-FFF2-40B4-BE49-F238E27FC236}">
                    <a16:creationId xmlns:a16="http://schemas.microsoft.com/office/drawing/2014/main" id="{21BFA6F3-B64A-4ABB-BAAA-39D0758983CB}"/>
                  </a:ext>
                </a:extLst>
              </p:cNvPr>
              <p:cNvSpPr>
                <a:spLocks/>
              </p:cNvSpPr>
              <p:nvPr/>
            </p:nvSpPr>
            <p:spPr bwMode="auto">
              <a:xfrm>
                <a:off x="-6229365" y="-6106222"/>
                <a:ext cx="124235" cy="37786"/>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en-US"/>
              </a:p>
            </p:txBody>
          </p:sp>
          <p:sp>
            <p:nvSpPr>
              <p:cNvPr id="15" name="Freeform 1508">
                <a:extLst>
                  <a:ext uri="{FF2B5EF4-FFF2-40B4-BE49-F238E27FC236}">
                    <a16:creationId xmlns:a16="http://schemas.microsoft.com/office/drawing/2014/main" id="{1E1B6AAB-4205-4771-8C29-1F6249B74353}"/>
                  </a:ext>
                </a:extLst>
              </p:cNvPr>
              <p:cNvSpPr>
                <a:spLocks/>
              </p:cNvSpPr>
              <p:nvPr/>
            </p:nvSpPr>
            <p:spPr bwMode="auto">
              <a:xfrm>
                <a:off x="-6391408" y="-6106222"/>
                <a:ext cx="124235" cy="37786"/>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en-US"/>
              </a:p>
            </p:txBody>
          </p:sp>
          <p:sp>
            <p:nvSpPr>
              <p:cNvPr id="16" name="Freeform 1509">
                <a:extLst>
                  <a:ext uri="{FF2B5EF4-FFF2-40B4-BE49-F238E27FC236}">
                    <a16:creationId xmlns:a16="http://schemas.microsoft.com/office/drawing/2014/main" id="{FF7EB240-4225-4663-BAD8-D62714252646}"/>
                  </a:ext>
                </a:extLst>
              </p:cNvPr>
              <p:cNvSpPr>
                <a:spLocks/>
              </p:cNvSpPr>
              <p:nvPr/>
            </p:nvSpPr>
            <p:spPr bwMode="auto">
              <a:xfrm>
                <a:off x="-6186153" y="-6046845"/>
                <a:ext cx="102629" cy="37782"/>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en-US"/>
              </a:p>
            </p:txBody>
          </p:sp>
          <p:sp>
            <p:nvSpPr>
              <p:cNvPr id="17" name="Freeform 1510">
                <a:extLst>
                  <a:ext uri="{FF2B5EF4-FFF2-40B4-BE49-F238E27FC236}">
                    <a16:creationId xmlns:a16="http://schemas.microsoft.com/office/drawing/2014/main" id="{15827185-3E62-4A1D-ADC0-B0443CFFC463}"/>
                  </a:ext>
                </a:extLst>
              </p:cNvPr>
              <p:cNvSpPr>
                <a:spLocks/>
              </p:cNvSpPr>
              <p:nvPr/>
            </p:nvSpPr>
            <p:spPr bwMode="auto">
              <a:xfrm>
                <a:off x="-6391408" y="-6046845"/>
                <a:ext cx="124235" cy="37782"/>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en-US"/>
              </a:p>
            </p:txBody>
          </p:sp>
          <p:sp>
            <p:nvSpPr>
              <p:cNvPr id="18" name="Freeform 1511">
                <a:extLst>
                  <a:ext uri="{FF2B5EF4-FFF2-40B4-BE49-F238E27FC236}">
                    <a16:creationId xmlns:a16="http://schemas.microsoft.com/office/drawing/2014/main" id="{B30FD6A7-9201-422B-A45B-41C98DF3EFD9}"/>
                  </a:ext>
                </a:extLst>
              </p:cNvPr>
              <p:cNvSpPr>
                <a:spLocks/>
              </p:cNvSpPr>
              <p:nvPr/>
            </p:nvSpPr>
            <p:spPr bwMode="auto">
              <a:xfrm>
                <a:off x="-6250970" y="-5982072"/>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en-US"/>
              </a:p>
            </p:txBody>
          </p:sp>
          <p:sp>
            <p:nvSpPr>
              <p:cNvPr id="19" name="Freeform 1512">
                <a:extLst>
                  <a:ext uri="{FF2B5EF4-FFF2-40B4-BE49-F238E27FC236}">
                    <a16:creationId xmlns:a16="http://schemas.microsoft.com/office/drawing/2014/main" id="{4C5F2524-46D2-4213-A62E-80DBDEB10459}"/>
                  </a:ext>
                </a:extLst>
              </p:cNvPr>
              <p:cNvSpPr>
                <a:spLocks/>
              </p:cNvSpPr>
              <p:nvPr/>
            </p:nvSpPr>
            <p:spPr bwMode="auto">
              <a:xfrm>
                <a:off x="-6391408" y="-5944290"/>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en-US"/>
              </a:p>
            </p:txBody>
          </p:sp>
          <p:sp>
            <p:nvSpPr>
              <p:cNvPr id="20" name="Freeform 1513">
                <a:extLst>
                  <a:ext uri="{FF2B5EF4-FFF2-40B4-BE49-F238E27FC236}">
                    <a16:creationId xmlns:a16="http://schemas.microsoft.com/office/drawing/2014/main" id="{1774CC58-F7BC-4F7C-A692-A23013997F03}"/>
                  </a:ext>
                </a:extLst>
              </p:cNvPr>
              <p:cNvSpPr>
                <a:spLocks/>
              </p:cNvSpPr>
              <p:nvPr/>
            </p:nvSpPr>
            <p:spPr bwMode="auto">
              <a:xfrm>
                <a:off x="-6250970" y="-594429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en-US"/>
              </a:p>
            </p:txBody>
          </p:sp>
          <p:sp>
            <p:nvSpPr>
              <p:cNvPr id="21" name="Freeform 1514">
                <a:extLst>
                  <a:ext uri="{FF2B5EF4-FFF2-40B4-BE49-F238E27FC236}">
                    <a16:creationId xmlns:a16="http://schemas.microsoft.com/office/drawing/2014/main" id="{68016AA3-856C-4A7D-8503-956666F11E14}"/>
                  </a:ext>
                </a:extLst>
              </p:cNvPr>
              <p:cNvSpPr>
                <a:spLocks/>
              </p:cNvSpPr>
              <p:nvPr/>
            </p:nvSpPr>
            <p:spPr bwMode="auto">
              <a:xfrm>
                <a:off x="-6434620" y="-5884914"/>
                <a:ext cx="145841" cy="26987"/>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en-US"/>
              </a:p>
            </p:txBody>
          </p:sp>
          <p:sp>
            <p:nvSpPr>
              <p:cNvPr id="22" name="Freeform 1515">
                <a:extLst>
                  <a:ext uri="{FF2B5EF4-FFF2-40B4-BE49-F238E27FC236}">
                    <a16:creationId xmlns:a16="http://schemas.microsoft.com/office/drawing/2014/main" id="{30FB59C0-5474-4732-9714-170126797DC2}"/>
                  </a:ext>
                </a:extLst>
              </p:cNvPr>
              <p:cNvSpPr>
                <a:spLocks/>
              </p:cNvSpPr>
              <p:nvPr/>
            </p:nvSpPr>
            <p:spPr bwMode="auto">
              <a:xfrm>
                <a:off x="-6229365" y="-5884914"/>
                <a:ext cx="124235" cy="43182"/>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en-US"/>
              </a:p>
            </p:txBody>
          </p:sp>
          <p:sp>
            <p:nvSpPr>
              <p:cNvPr id="23" name="Freeform 1516">
                <a:extLst>
                  <a:ext uri="{FF2B5EF4-FFF2-40B4-BE49-F238E27FC236}">
                    <a16:creationId xmlns:a16="http://schemas.microsoft.com/office/drawing/2014/main" id="{E62C1B7C-9A11-4C7D-ADC2-1BBF54B901F9}"/>
                  </a:ext>
                </a:extLst>
              </p:cNvPr>
              <p:cNvSpPr>
                <a:spLocks/>
              </p:cNvSpPr>
              <p:nvPr/>
            </p:nvSpPr>
            <p:spPr bwMode="auto">
              <a:xfrm>
                <a:off x="-6250970" y="-5820141"/>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en-US"/>
              </a:p>
            </p:txBody>
          </p:sp>
          <p:sp>
            <p:nvSpPr>
              <p:cNvPr id="24" name="Freeform 1517">
                <a:extLst>
                  <a:ext uri="{FF2B5EF4-FFF2-40B4-BE49-F238E27FC236}">
                    <a16:creationId xmlns:a16="http://schemas.microsoft.com/office/drawing/2014/main" id="{91E7D86C-F874-4911-9792-3615FE77B5E4}"/>
                  </a:ext>
                </a:extLst>
              </p:cNvPr>
              <p:cNvSpPr>
                <a:spLocks/>
              </p:cNvSpPr>
              <p:nvPr/>
            </p:nvSpPr>
            <p:spPr bwMode="auto">
              <a:xfrm>
                <a:off x="-6391408" y="-5841732"/>
                <a:ext cx="124235" cy="43182"/>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en-US"/>
              </a:p>
            </p:txBody>
          </p:sp>
          <p:sp>
            <p:nvSpPr>
              <p:cNvPr id="25" name="Freeform 1518">
                <a:extLst>
                  <a:ext uri="{FF2B5EF4-FFF2-40B4-BE49-F238E27FC236}">
                    <a16:creationId xmlns:a16="http://schemas.microsoft.com/office/drawing/2014/main" id="{80A27CEA-A657-4D46-BE1F-718F73E7C00B}"/>
                  </a:ext>
                </a:extLst>
              </p:cNvPr>
              <p:cNvSpPr>
                <a:spLocks/>
              </p:cNvSpPr>
              <p:nvPr/>
            </p:nvSpPr>
            <p:spPr bwMode="auto">
              <a:xfrm>
                <a:off x="-6250970" y="-5782359"/>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en-US"/>
              </a:p>
            </p:txBody>
          </p:sp>
          <p:sp>
            <p:nvSpPr>
              <p:cNvPr id="26" name="Freeform 1519">
                <a:extLst>
                  <a:ext uri="{FF2B5EF4-FFF2-40B4-BE49-F238E27FC236}">
                    <a16:creationId xmlns:a16="http://schemas.microsoft.com/office/drawing/2014/main" id="{C3B2BC4F-9874-4DB6-AC7B-D285DED67957}"/>
                  </a:ext>
                </a:extLst>
              </p:cNvPr>
              <p:cNvSpPr>
                <a:spLocks/>
              </p:cNvSpPr>
              <p:nvPr/>
            </p:nvSpPr>
            <p:spPr bwMode="auto">
              <a:xfrm>
                <a:off x="-6391408" y="-5782359"/>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en-US"/>
              </a:p>
            </p:txBody>
          </p:sp>
          <p:sp>
            <p:nvSpPr>
              <p:cNvPr id="27" name="Freeform 1520">
                <a:extLst>
                  <a:ext uri="{FF2B5EF4-FFF2-40B4-BE49-F238E27FC236}">
                    <a16:creationId xmlns:a16="http://schemas.microsoft.com/office/drawing/2014/main" id="{DF176141-6A8F-44C4-870E-3201DADD8E2F}"/>
                  </a:ext>
                </a:extLst>
              </p:cNvPr>
              <p:cNvSpPr>
                <a:spLocks/>
              </p:cNvSpPr>
              <p:nvPr/>
            </p:nvSpPr>
            <p:spPr bwMode="auto">
              <a:xfrm>
                <a:off x="-6229365" y="-6208776"/>
                <a:ext cx="124235" cy="37782"/>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en-US"/>
              </a:p>
            </p:txBody>
          </p:sp>
          <p:sp>
            <p:nvSpPr>
              <p:cNvPr id="28" name="Freeform 1521">
                <a:extLst>
                  <a:ext uri="{FF2B5EF4-FFF2-40B4-BE49-F238E27FC236}">
                    <a16:creationId xmlns:a16="http://schemas.microsoft.com/office/drawing/2014/main" id="{7A17C022-99B1-4D32-B042-27DA4258BAD9}"/>
                  </a:ext>
                </a:extLst>
              </p:cNvPr>
              <p:cNvSpPr>
                <a:spLocks/>
              </p:cNvSpPr>
              <p:nvPr/>
            </p:nvSpPr>
            <p:spPr bwMode="auto">
              <a:xfrm>
                <a:off x="-6229365" y="-6289744"/>
                <a:ext cx="102629" cy="59377"/>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en-US"/>
              </a:p>
            </p:txBody>
          </p:sp>
          <p:sp>
            <p:nvSpPr>
              <p:cNvPr id="29" name="Freeform 1522">
                <a:extLst>
                  <a:ext uri="{FF2B5EF4-FFF2-40B4-BE49-F238E27FC236}">
                    <a16:creationId xmlns:a16="http://schemas.microsoft.com/office/drawing/2014/main" id="{FDD482D0-CC25-435E-B46A-920AA8167E7C}"/>
                  </a:ext>
                </a:extLst>
              </p:cNvPr>
              <p:cNvSpPr>
                <a:spLocks/>
              </p:cNvSpPr>
              <p:nvPr/>
            </p:nvSpPr>
            <p:spPr bwMode="auto">
              <a:xfrm>
                <a:off x="-6369802" y="-6289744"/>
                <a:ext cx="59418" cy="59377"/>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en-US"/>
              </a:p>
            </p:txBody>
          </p:sp>
          <p:sp>
            <p:nvSpPr>
              <p:cNvPr id="30" name="Freeform 1523">
                <a:extLst>
                  <a:ext uri="{FF2B5EF4-FFF2-40B4-BE49-F238E27FC236}">
                    <a16:creationId xmlns:a16="http://schemas.microsoft.com/office/drawing/2014/main" id="{5A9D4D04-CB6F-45DA-80FF-8AF36CB2A2C9}"/>
                  </a:ext>
                </a:extLst>
              </p:cNvPr>
              <p:cNvSpPr>
                <a:spLocks/>
              </p:cNvSpPr>
              <p:nvPr/>
            </p:nvSpPr>
            <p:spPr bwMode="auto">
              <a:xfrm>
                <a:off x="-6391408" y="-6230367"/>
                <a:ext cx="102629" cy="59373"/>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en-US"/>
              </a:p>
            </p:txBody>
          </p:sp>
          <p:sp>
            <p:nvSpPr>
              <p:cNvPr id="31" name="Freeform 1524">
                <a:extLst>
                  <a:ext uri="{FF2B5EF4-FFF2-40B4-BE49-F238E27FC236}">
                    <a16:creationId xmlns:a16="http://schemas.microsoft.com/office/drawing/2014/main" id="{0630D362-7976-4592-9704-92F0E581BB6A}"/>
                  </a:ext>
                </a:extLst>
              </p:cNvPr>
              <p:cNvSpPr>
                <a:spLocks/>
              </p:cNvSpPr>
              <p:nvPr/>
            </p:nvSpPr>
            <p:spPr bwMode="auto">
              <a:xfrm>
                <a:off x="-6250970" y="-6149403"/>
                <a:ext cx="145841" cy="43182"/>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en-US"/>
              </a:p>
            </p:txBody>
          </p:sp>
          <p:sp>
            <p:nvSpPr>
              <p:cNvPr id="32" name="Freeform 1525">
                <a:extLst>
                  <a:ext uri="{FF2B5EF4-FFF2-40B4-BE49-F238E27FC236}">
                    <a16:creationId xmlns:a16="http://schemas.microsoft.com/office/drawing/2014/main" id="{B5080387-568E-4B9F-8335-2CBA76C4C427}"/>
                  </a:ext>
                </a:extLst>
              </p:cNvPr>
              <p:cNvSpPr>
                <a:spLocks/>
              </p:cNvSpPr>
              <p:nvPr/>
            </p:nvSpPr>
            <p:spPr bwMode="auto">
              <a:xfrm>
                <a:off x="-6391408" y="-6170994"/>
                <a:ext cx="102629" cy="64773"/>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en-US"/>
              </a:p>
            </p:txBody>
          </p:sp>
          <p:sp>
            <p:nvSpPr>
              <p:cNvPr id="33" name="Freeform 1526">
                <a:extLst>
                  <a:ext uri="{FF2B5EF4-FFF2-40B4-BE49-F238E27FC236}">
                    <a16:creationId xmlns:a16="http://schemas.microsoft.com/office/drawing/2014/main" id="{61E70A09-C9D6-48EC-9F1E-2335E496CAA8}"/>
                  </a:ext>
                </a:extLst>
              </p:cNvPr>
              <p:cNvSpPr>
                <a:spLocks/>
              </p:cNvSpPr>
              <p:nvPr/>
            </p:nvSpPr>
            <p:spPr bwMode="auto">
              <a:xfrm>
                <a:off x="-6229365" y="-6106222"/>
                <a:ext cx="124235" cy="37786"/>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en-US"/>
              </a:p>
            </p:txBody>
          </p:sp>
          <p:sp>
            <p:nvSpPr>
              <p:cNvPr id="34" name="Freeform 1527">
                <a:extLst>
                  <a:ext uri="{FF2B5EF4-FFF2-40B4-BE49-F238E27FC236}">
                    <a16:creationId xmlns:a16="http://schemas.microsoft.com/office/drawing/2014/main" id="{BE99F53E-D343-4263-95EA-A08446B3FD96}"/>
                  </a:ext>
                </a:extLst>
              </p:cNvPr>
              <p:cNvSpPr>
                <a:spLocks/>
              </p:cNvSpPr>
              <p:nvPr/>
            </p:nvSpPr>
            <p:spPr bwMode="auto">
              <a:xfrm>
                <a:off x="-6391408" y="-6106222"/>
                <a:ext cx="124235" cy="37786"/>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en-US"/>
              </a:p>
            </p:txBody>
          </p:sp>
          <p:sp>
            <p:nvSpPr>
              <p:cNvPr id="35" name="Freeform 1528">
                <a:extLst>
                  <a:ext uri="{FF2B5EF4-FFF2-40B4-BE49-F238E27FC236}">
                    <a16:creationId xmlns:a16="http://schemas.microsoft.com/office/drawing/2014/main" id="{3555FCC1-3940-46B8-B4B5-F40BDB2927BC}"/>
                  </a:ext>
                </a:extLst>
              </p:cNvPr>
              <p:cNvSpPr>
                <a:spLocks/>
              </p:cNvSpPr>
              <p:nvPr/>
            </p:nvSpPr>
            <p:spPr bwMode="auto">
              <a:xfrm>
                <a:off x="-6186153" y="-6046845"/>
                <a:ext cx="102629" cy="37782"/>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en-US"/>
              </a:p>
            </p:txBody>
          </p:sp>
          <p:sp>
            <p:nvSpPr>
              <p:cNvPr id="36" name="Freeform 1529">
                <a:extLst>
                  <a:ext uri="{FF2B5EF4-FFF2-40B4-BE49-F238E27FC236}">
                    <a16:creationId xmlns:a16="http://schemas.microsoft.com/office/drawing/2014/main" id="{0AF049F9-7958-4C76-91AA-587C723AD824}"/>
                  </a:ext>
                </a:extLst>
              </p:cNvPr>
              <p:cNvSpPr>
                <a:spLocks/>
              </p:cNvSpPr>
              <p:nvPr/>
            </p:nvSpPr>
            <p:spPr bwMode="auto">
              <a:xfrm>
                <a:off x="-6391408" y="-6046845"/>
                <a:ext cx="124235" cy="37782"/>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en-US"/>
              </a:p>
            </p:txBody>
          </p:sp>
          <p:sp>
            <p:nvSpPr>
              <p:cNvPr id="37" name="Freeform 1530">
                <a:extLst>
                  <a:ext uri="{FF2B5EF4-FFF2-40B4-BE49-F238E27FC236}">
                    <a16:creationId xmlns:a16="http://schemas.microsoft.com/office/drawing/2014/main" id="{5B1032C9-703F-45B9-8D18-A5C9007EF50B}"/>
                  </a:ext>
                </a:extLst>
              </p:cNvPr>
              <p:cNvSpPr>
                <a:spLocks/>
              </p:cNvSpPr>
              <p:nvPr/>
            </p:nvSpPr>
            <p:spPr bwMode="auto">
              <a:xfrm>
                <a:off x="-6250970" y="-5982072"/>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en-US"/>
              </a:p>
            </p:txBody>
          </p:sp>
          <p:sp>
            <p:nvSpPr>
              <p:cNvPr id="38" name="Freeform 1531">
                <a:extLst>
                  <a:ext uri="{FF2B5EF4-FFF2-40B4-BE49-F238E27FC236}">
                    <a16:creationId xmlns:a16="http://schemas.microsoft.com/office/drawing/2014/main" id="{63A2AF07-5E0D-482F-99B2-7F650CE57C79}"/>
                  </a:ext>
                </a:extLst>
              </p:cNvPr>
              <p:cNvSpPr>
                <a:spLocks/>
              </p:cNvSpPr>
              <p:nvPr/>
            </p:nvSpPr>
            <p:spPr bwMode="auto">
              <a:xfrm>
                <a:off x="-6391408" y="-5944290"/>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en-US"/>
              </a:p>
            </p:txBody>
          </p:sp>
          <p:sp>
            <p:nvSpPr>
              <p:cNvPr id="39" name="Freeform 1532">
                <a:extLst>
                  <a:ext uri="{FF2B5EF4-FFF2-40B4-BE49-F238E27FC236}">
                    <a16:creationId xmlns:a16="http://schemas.microsoft.com/office/drawing/2014/main" id="{73AEAFE6-DBCF-4A90-8779-9F680B56A1FF}"/>
                  </a:ext>
                </a:extLst>
              </p:cNvPr>
              <p:cNvSpPr>
                <a:spLocks/>
              </p:cNvSpPr>
              <p:nvPr/>
            </p:nvSpPr>
            <p:spPr bwMode="auto">
              <a:xfrm>
                <a:off x="-6250970" y="-594429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en-US"/>
              </a:p>
            </p:txBody>
          </p:sp>
          <p:sp>
            <p:nvSpPr>
              <p:cNvPr id="40" name="Freeform 1533">
                <a:extLst>
                  <a:ext uri="{FF2B5EF4-FFF2-40B4-BE49-F238E27FC236}">
                    <a16:creationId xmlns:a16="http://schemas.microsoft.com/office/drawing/2014/main" id="{11F789D5-BE99-4BBC-BDE6-B5886ED7E7F5}"/>
                  </a:ext>
                </a:extLst>
              </p:cNvPr>
              <p:cNvSpPr>
                <a:spLocks/>
              </p:cNvSpPr>
              <p:nvPr/>
            </p:nvSpPr>
            <p:spPr bwMode="auto">
              <a:xfrm>
                <a:off x="-6434620" y="-5884914"/>
                <a:ext cx="145841" cy="26987"/>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en-US"/>
              </a:p>
            </p:txBody>
          </p:sp>
          <p:sp>
            <p:nvSpPr>
              <p:cNvPr id="41" name="Freeform 1534">
                <a:extLst>
                  <a:ext uri="{FF2B5EF4-FFF2-40B4-BE49-F238E27FC236}">
                    <a16:creationId xmlns:a16="http://schemas.microsoft.com/office/drawing/2014/main" id="{82236758-A5C9-4758-8F40-8C16CC641FA9}"/>
                  </a:ext>
                </a:extLst>
              </p:cNvPr>
              <p:cNvSpPr>
                <a:spLocks/>
              </p:cNvSpPr>
              <p:nvPr/>
            </p:nvSpPr>
            <p:spPr bwMode="auto">
              <a:xfrm>
                <a:off x="-6229365" y="-5884914"/>
                <a:ext cx="124235" cy="43182"/>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en-US"/>
              </a:p>
            </p:txBody>
          </p:sp>
          <p:sp>
            <p:nvSpPr>
              <p:cNvPr id="42" name="Freeform 1535">
                <a:extLst>
                  <a:ext uri="{FF2B5EF4-FFF2-40B4-BE49-F238E27FC236}">
                    <a16:creationId xmlns:a16="http://schemas.microsoft.com/office/drawing/2014/main" id="{1A0B65D2-BB7E-44EB-A011-F7355F765EA6}"/>
                  </a:ext>
                </a:extLst>
              </p:cNvPr>
              <p:cNvSpPr>
                <a:spLocks/>
              </p:cNvSpPr>
              <p:nvPr/>
            </p:nvSpPr>
            <p:spPr bwMode="auto">
              <a:xfrm>
                <a:off x="-6250970" y="-5820141"/>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en-US"/>
              </a:p>
            </p:txBody>
          </p:sp>
          <p:sp>
            <p:nvSpPr>
              <p:cNvPr id="43" name="Freeform 1536">
                <a:extLst>
                  <a:ext uri="{FF2B5EF4-FFF2-40B4-BE49-F238E27FC236}">
                    <a16:creationId xmlns:a16="http://schemas.microsoft.com/office/drawing/2014/main" id="{950E4903-ED47-4196-A124-F88A1108B534}"/>
                  </a:ext>
                </a:extLst>
              </p:cNvPr>
              <p:cNvSpPr>
                <a:spLocks/>
              </p:cNvSpPr>
              <p:nvPr/>
            </p:nvSpPr>
            <p:spPr bwMode="auto">
              <a:xfrm>
                <a:off x="-6391408" y="-5841732"/>
                <a:ext cx="124235" cy="43182"/>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en-US"/>
              </a:p>
            </p:txBody>
          </p:sp>
          <p:sp>
            <p:nvSpPr>
              <p:cNvPr id="44" name="Freeform 1537">
                <a:extLst>
                  <a:ext uri="{FF2B5EF4-FFF2-40B4-BE49-F238E27FC236}">
                    <a16:creationId xmlns:a16="http://schemas.microsoft.com/office/drawing/2014/main" id="{2EDB3EFA-AF96-4D9B-9B6F-63D332D68421}"/>
                  </a:ext>
                </a:extLst>
              </p:cNvPr>
              <p:cNvSpPr>
                <a:spLocks/>
              </p:cNvSpPr>
              <p:nvPr/>
            </p:nvSpPr>
            <p:spPr bwMode="auto">
              <a:xfrm>
                <a:off x="-6250970" y="-5782359"/>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en-US"/>
              </a:p>
            </p:txBody>
          </p:sp>
          <p:sp>
            <p:nvSpPr>
              <p:cNvPr id="45" name="Freeform 1538">
                <a:extLst>
                  <a:ext uri="{FF2B5EF4-FFF2-40B4-BE49-F238E27FC236}">
                    <a16:creationId xmlns:a16="http://schemas.microsoft.com/office/drawing/2014/main" id="{1CDB6949-767F-41D7-B37B-3644F71E9F1D}"/>
                  </a:ext>
                </a:extLst>
              </p:cNvPr>
              <p:cNvSpPr>
                <a:spLocks/>
              </p:cNvSpPr>
              <p:nvPr/>
            </p:nvSpPr>
            <p:spPr bwMode="auto">
              <a:xfrm>
                <a:off x="-6391408" y="-5782359"/>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en-US"/>
              </a:p>
            </p:txBody>
          </p:sp>
          <p:sp>
            <p:nvSpPr>
              <p:cNvPr id="46" name="Freeform 1539">
                <a:extLst>
                  <a:ext uri="{FF2B5EF4-FFF2-40B4-BE49-F238E27FC236}">
                    <a16:creationId xmlns:a16="http://schemas.microsoft.com/office/drawing/2014/main" id="{0A022714-E8AE-46C1-85C1-540832ED21A9}"/>
                  </a:ext>
                </a:extLst>
              </p:cNvPr>
              <p:cNvSpPr>
                <a:spLocks/>
              </p:cNvSpPr>
              <p:nvPr/>
            </p:nvSpPr>
            <p:spPr bwMode="auto">
              <a:xfrm>
                <a:off x="-6229365" y="-6208776"/>
                <a:ext cx="124235" cy="37782"/>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en-US"/>
              </a:p>
            </p:txBody>
          </p:sp>
          <p:sp>
            <p:nvSpPr>
              <p:cNvPr id="47" name="Freeform 1540">
                <a:extLst>
                  <a:ext uri="{FF2B5EF4-FFF2-40B4-BE49-F238E27FC236}">
                    <a16:creationId xmlns:a16="http://schemas.microsoft.com/office/drawing/2014/main" id="{3BD37C11-FF31-4C21-A34D-04067E51F99B}"/>
                  </a:ext>
                </a:extLst>
              </p:cNvPr>
              <p:cNvSpPr>
                <a:spLocks/>
              </p:cNvSpPr>
              <p:nvPr/>
            </p:nvSpPr>
            <p:spPr bwMode="auto">
              <a:xfrm>
                <a:off x="-6229365" y="-5658210"/>
                <a:ext cx="102629" cy="64773"/>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en-US"/>
              </a:p>
            </p:txBody>
          </p:sp>
          <p:sp>
            <p:nvSpPr>
              <p:cNvPr id="48" name="Freeform 1541">
                <a:extLst>
                  <a:ext uri="{FF2B5EF4-FFF2-40B4-BE49-F238E27FC236}">
                    <a16:creationId xmlns:a16="http://schemas.microsoft.com/office/drawing/2014/main" id="{644F9992-1D75-480A-8E67-67C8342DCB9B}"/>
                  </a:ext>
                </a:extLst>
              </p:cNvPr>
              <p:cNvSpPr>
                <a:spLocks/>
              </p:cNvSpPr>
              <p:nvPr/>
            </p:nvSpPr>
            <p:spPr bwMode="auto">
              <a:xfrm>
                <a:off x="-6369802" y="-5658210"/>
                <a:ext cx="59418" cy="43182"/>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en-US"/>
              </a:p>
            </p:txBody>
          </p:sp>
          <p:sp>
            <p:nvSpPr>
              <p:cNvPr id="49" name="Freeform 1542">
                <a:extLst>
                  <a:ext uri="{FF2B5EF4-FFF2-40B4-BE49-F238E27FC236}">
                    <a16:creationId xmlns:a16="http://schemas.microsoft.com/office/drawing/2014/main" id="{D96D2388-3424-45E8-BDCD-B0088911D921}"/>
                  </a:ext>
                </a:extLst>
              </p:cNvPr>
              <p:cNvSpPr>
                <a:spLocks/>
              </p:cNvSpPr>
              <p:nvPr/>
            </p:nvSpPr>
            <p:spPr bwMode="auto">
              <a:xfrm>
                <a:off x="-6391408" y="-5593437"/>
                <a:ext cx="102629" cy="43182"/>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en-US"/>
              </a:p>
            </p:txBody>
          </p:sp>
          <p:sp>
            <p:nvSpPr>
              <p:cNvPr id="50" name="Freeform 1543">
                <a:extLst>
                  <a:ext uri="{FF2B5EF4-FFF2-40B4-BE49-F238E27FC236}">
                    <a16:creationId xmlns:a16="http://schemas.microsoft.com/office/drawing/2014/main" id="{B93FF306-516F-4494-A7FE-6371AA798602}"/>
                  </a:ext>
                </a:extLst>
              </p:cNvPr>
              <p:cNvSpPr>
                <a:spLocks/>
              </p:cNvSpPr>
              <p:nvPr/>
            </p:nvSpPr>
            <p:spPr bwMode="auto">
              <a:xfrm>
                <a:off x="-6250970" y="-5534064"/>
                <a:ext cx="145841" cy="43182"/>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w="9525">
                <a:noFill/>
                <a:round/>
                <a:headEnd/>
                <a:tailEnd/>
              </a:ln>
            </p:spPr>
            <p:txBody>
              <a:bodyPr/>
              <a:lstStyle/>
              <a:p>
                <a:endParaRPr lang="en-US"/>
              </a:p>
            </p:txBody>
          </p:sp>
          <p:sp>
            <p:nvSpPr>
              <p:cNvPr id="51" name="Freeform 1544">
                <a:extLst>
                  <a:ext uri="{FF2B5EF4-FFF2-40B4-BE49-F238E27FC236}">
                    <a16:creationId xmlns:a16="http://schemas.microsoft.com/office/drawing/2014/main" id="{9C90EA93-A04C-41DB-BF67-9F56712303A4}"/>
                  </a:ext>
                </a:extLst>
              </p:cNvPr>
              <p:cNvSpPr>
                <a:spLocks/>
              </p:cNvSpPr>
              <p:nvPr/>
            </p:nvSpPr>
            <p:spPr bwMode="auto">
              <a:xfrm>
                <a:off x="-6391408" y="-5534064"/>
                <a:ext cx="102629" cy="43182"/>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w="9525">
                <a:noFill/>
                <a:round/>
                <a:headEnd/>
                <a:tailEnd/>
              </a:ln>
            </p:spPr>
            <p:txBody>
              <a:bodyPr/>
              <a:lstStyle/>
              <a:p>
                <a:endParaRPr lang="en-US"/>
              </a:p>
            </p:txBody>
          </p:sp>
          <p:sp>
            <p:nvSpPr>
              <p:cNvPr id="52" name="Freeform 1545">
                <a:extLst>
                  <a:ext uri="{FF2B5EF4-FFF2-40B4-BE49-F238E27FC236}">
                    <a16:creationId xmlns:a16="http://schemas.microsoft.com/office/drawing/2014/main" id="{8FF51F93-0076-4AD4-A86D-E393E03CDDAF}"/>
                  </a:ext>
                </a:extLst>
              </p:cNvPr>
              <p:cNvSpPr>
                <a:spLocks/>
              </p:cNvSpPr>
              <p:nvPr/>
            </p:nvSpPr>
            <p:spPr bwMode="auto">
              <a:xfrm>
                <a:off x="-6229365" y="-5469292"/>
                <a:ext cx="124235" cy="37786"/>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w="9525">
                <a:noFill/>
                <a:round/>
                <a:headEnd/>
                <a:tailEnd/>
              </a:ln>
            </p:spPr>
            <p:txBody>
              <a:bodyPr/>
              <a:lstStyle/>
              <a:p>
                <a:endParaRPr lang="en-US"/>
              </a:p>
            </p:txBody>
          </p:sp>
          <p:sp>
            <p:nvSpPr>
              <p:cNvPr id="53" name="Freeform 1546">
                <a:extLst>
                  <a:ext uri="{FF2B5EF4-FFF2-40B4-BE49-F238E27FC236}">
                    <a16:creationId xmlns:a16="http://schemas.microsoft.com/office/drawing/2014/main" id="{33C76901-6B70-4315-B462-FE98E3B68CAF}"/>
                  </a:ext>
                </a:extLst>
              </p:cNvPr>
              <p:cNvSpPr>
                <a:spLocks/>
              </p:cNvSpPr>
              <p:nvPr/>
            </p:nvSpPr>
            <p:spPr bwMode="auto">
              <a:xfrm>
                <a:off x="-6391408" y="-5469292"/>
                <a:ext cx="124235" cy="37786"/>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w="9525">
                <a:noFill/>
                <a:round/>
                <a:headEnd/>
                <a:tailEnd/>
              </a:ln>
            </p:spPr>
            <p:txBody>
              <a:bodyPr/>
              <a:lstStyle/>
              <a:p>
                <a:endParaRPr lang="en-US"/>
              </a:p>
            </p:txBody>
          </p:sp>
          <p:sp>
            <p:nvSpPr>
              <p:cNvPr id="54" name="Freeform 1547">
                <a:extLst>
                  <a:ext uri="{FF2B5EF4-FFF2-40B4-BE49-F238E27FC236}">
                    <a16:creationId xmlns:a16="http://schemas.microsoft.com/office/drawing/2014/main" id="{E50325CA-730E-422F-A62F-C424E68502FB}"/>
                  </a:ext>
                </a:extLst>
              </p:cNvPr>
              <p:cNvSpPr>
                <a:spLocks/>
              </p:cNvSpPr>
              <p:nvPr/>
            </p:nvSpPr>
            <p:spPr bwMode="auto">
              <a:xfrm>
                <a:off x="-6186153" y="-5409915"/>
                <a:ext cx="102629" cy="43182"/>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w="9525">
                <a:noFill/>
                <a:round/>
                <a:headEnd/>
                <a:tailEnd/>
              </a:ln>
            </p:spPr>
            <p:txBody>
              <a:bodyPr/>
              <a:lstStyle/>
              <a:p>
                <a:endParaRPr lang="en-US"/>
              </a:p>
            </p:txBody>
          </p:sp>
          <p:sp>
            <p:nvSpPr>
              <p:cNvPr id="55" name="Freeform 1548">
                <a:extLst>
                  <a:ext uri="{FF2B5EF4-FFF2-40B4-BE49-F238E27FC236}">
                    <a16:creationId xmlns:a16="http://schemas.microsoft.com/office/drawing/2014/main" id="{BC8E0879-5B62-4621-BC19-4E43EC18A3A1}"/>
                  </a:ext>
                </a:extLst>
              </p:cNvPr>
              <p:cNvSpPr>
                <a:spLocks/>
              </p:cNvSpPr>
              <p:nvPr/>
            </p:nvSpPr>
            <p:spPr bwMode="auto">
              <a:xfrm>
                <a:off x="-6391408" y="-5431506"/>
                <a:ext cx="124235" cy="64773"/>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w="9525">
                <a:noFill/>
                <a:round/>
                <a:headEnd/>
                <a:tailEnd/>
              </a:ln>
            </p:spPr>
            <p:txBody>
              <a:bodyPr/>
              <a:lstStyle/>
              <a:p>
                <a:endParaRPr lang="en-US"/>
              </a:p>
            </p:txBody>
          </p:sp>
          <p:sp>
            <p:nvSpPr>
              <p:cNvPr id="56" name="Freeform 1549">
                <a:extLst>
                  <a:ext uri="{FF2B5EF4-FFF2-40B4-BE49-F238E27FC236}">
                    <a16:creationId xmlns:a16="http://schemas.microsoft.com/office/drawing/2014/main" id="{FC61E0FE-338F-47F2-83D4-CD90AD4D3BE5}"/>
                  </a:ext>
                </a:extLst>
              </p:cNvPr>
              <p:cNvSpPr>
                <a:spLocks/>
              </p:cNvSpPr>
              <p:nvPr/>
            </p:nvSpPr>
            <p:spPr bwMode="auto">
              <a:xfrm>
                <a:off x="-6250970" y="-5366734"/>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2147483647 h 11"/>
                  <a:gd name="T16" fmla="*/ 2147483647 w 39"/>
                  <a:gd name="T17" fmla="*/ 0 h 11"/>
                  <a:gd name="T18" fmla="*/ 2147483647 w 39"/>
                  <a:gd name="T19" fmla="*/ 0 h 11"/>
                  <a:gd name="T20" fmla="*/ 2147483647 w 39"/>
                  <a:gd name="T21" fmla="*/ 2147483647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w="9525">
                <a:noFill/>
                <a:round/>
                <a:headEnd/>
                <a:tailEnd/>
              </a:ln>
            </p:spPr>
            <p:txBody>
              <a:bodyPr/>
              <a:lstStyle/>
              <a:p>
                <a:endParaRPr lang="en-US"/>
              </a:p>
            </p:txBody>
          </p:sp>
          <p:sp>
            <p:nvSpPr>
              <p:cNvPr id="57" name="Freeform 1550">
                <a:extLst>
                  <a:ext uri="{FF2B5EF4-FFF2-40B4-BE49-F238E27FC236}">
                    <a16:creationId xmlns:a16="http://schemas.microsoft.com/office/drawing/2014/main" id="{468784AE-64D4-4218-AEFE-8D36FAFA603C}"/>
                  </a:ext>
                </a:extLst>
              </p:cNvPr>
              <p:cNvSpPr>
                <a:spLocks/>
              </p:cNvSpPr>
              <p:nvPr/>
            </p:nvSpPr>
            <p:spPr bwMode="auto">
              <a:xfrm>
                <a:off x="-6391408" y="-5307360"/>
                <a:ext cx="124235" cy="21591"/>
              </a:xfrm>
              <a:custGeom>
                <a:avLst/>
                <a:gdLst>
                  <a:gd name="T0" fmla="*/ 0 w 33"/>
                  <a:gd name="T1" fmla="*/ 0 h 6"/>
                  <a:gd name="T2" fmla="*/ 0 w 33"/>
                  <a:gd name="T3" fmla="*/ 0 h 6"/>
                  <a:gd name="T4" fmla="*/ 2147483647 w 33"/>
                  <a:gd name="T5" fmla="*/ 0 h 6"/>
                  <a:gd name="T6" fmla="*/ 2147483647 w 33"/>
                  <a:gd name="T7" fmla="*/ 0 h 6"/>
                  <a:gd name="T8" fmla="*/ 2147483647 w 33"/>
                  <a:gd name="T9" fmla="*/ 0 h 6"/>
                  <a:gd name="T10" fmla="*/ 2147483647 w 33"/>
                  <a:gd name="T11" fmla="*/ 2147483647 h 6"/>
                  <a:gd name="T12" fmla="*/ 2147483647 w 33"/>
                  <a:gd name="T13" fmla="*/ 2147483647 h 6"/>
                  <a:gd name="T14" fmla="*/ 2147483647 w 33"/>
                  <a:gd name="T15" fmla="*/ 2147483647 h 6"/>
                  <a:gd name="T16" fmla="*/ 2147483647 w 33"/>
                  <a:gd name="T17" fmla="*/ 2147483647 h 6"/>
                  <a:gd name="T18" fmla="*/ 2147483647 w 33"/>
                  <a:gd name="T19" fmla="*/ 2147483647 h 6"/>
                  <a:gd name="T20" fmla="*/ 2147483647 w 33"/>
                  <a:gd name="T21" fmla="*/ 2147483647 h 6"/>
                  <a:gd name="T22" fmla="*/ 0 w 33"/>
                  <a:gd name="T23" fmla="*/ 2147483647 h 6"/>
                  <a:gd name="T24" fmla="*/ 0 w 33"/>
                  <a:gd name="T25" fmla="*/ 0 h 6"/>
                  <a:gd name="T26" fmla="*/ 0 w 33"/>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
                  <a:gd name="T44" fmla="*/ 33 w 33"/>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
                    <a:moveTo>
                      <a:pt x="0" y="0"/>
                    </a:moveTo>
                    <a:lnTo>
                      <a:pt x="0" y="0"/>
                    </a:lnTo>
                    <a:lnTo>
                      <a:pt x="6" y="0"/>
                    </a:lnTo>
                    <a:lnTo>
                      <a:pt x="22" y="0"/>
                    </a:lnTo>
                    <a:lnTo>
                      <a:pt x="33" y="0"/>
                    </a:lnTo>
                    <a:lnTo>
                      <a:pt x="33" y="6"/>
                    </a:lnTo>
                    <a:lnTo>
                      <a:pt x="28" y="6"/>
                    </a:lnTo>
                    <a:lnTo>
                      <a:pt x="17" y="6"/>
                    </a:lnTo>
                    <a:lnTo>
                      <a:pt x="6" y="6"/>
                    </a:lnTo>
                    <a:lnTo>
                      <a:pt x="0" y="6"/>
                    </a:lnTo>
                    <a:lnTo>
                      <a:pt x="0" y="0"/>
                    </a:lnTo>
                    <a:close/>
                  </a:path>
                </a:pathLst>
              </a:custGeom>
              <a:solidFill>
                <a:srgbClr val="FFFFFF"/>
              </a:solidFill>
              <a:ln w="9525">
                <a:noFill/>
                <a:round/>
                <a:headEnd/>
                <a:tailEnd/>
              </a:ln>
            </p:spPr>
            <p:txBody>
              <a:bodyPr/>
              <a:lstStyle/>
              <a:p>
                <a:endParaRPr lang="en-US"/>
              </a:p>
            </p:txBody>
          </p:sp>
          <p:sp>
            <p:nvSpPr>
              <p:cNvPr id="58" name="Freeform 1551">
                <a:extLst>
                  <a:ext uri="{FF2B5EF4-FFF2-40B4-BE49-F238E27FC236}">
                    <a16:creationId xmlns:a16="http://schemas.microsoft.com/office/drawing/2014/main" id="{64598A03-5619-465D-BDFC-768ED557F2AC}"/>
                  </a:ext>
                </a:extLst>
              </p:cNvPr>
              <p:cNvSpPr>
                <a:spLocks/>
              </p:cNvSpPr>
              <p:nvPr/>
            </p:nvSpPr>
            <p:spPr bwMode="auto">
              <a:xfrm>
                <a:off x="-6250970" y="-530736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w="9525">
                <a:noFill/>
                <a:round/>
                <a:headEnd/>
                <a:tailEnd/>
              </a:ln>
            </p:spPr>
            <p:txBody>
              <a:bodyPr/>
              <a:lstStyle/>
              <a:p>
                <a:endParaRPr lang="en-US"/>
              </a:p>
            </p:txBody>
          </p:sp>
          <p:sp>
            <p:nvSpPr>
              <p:cNvPr id="59" name="Freeform 1552">
                <a:extLst>
                  <a:ext uri="{FF2B5EF4-FFF2-40B4-BE49-F238E27FC236}">
                    <a16:creationId xmlns:a16="http://schemas.microsoft.com/office/drawing/2014/main" id="{BDDB9DBB-D442-4C8D-B36B-F61A476FA5AE}"/>
                  </a:ext>
                </a:extLst>
              </p:cNvPr>
              <p:cNvSpPr>
                <a:spLocks/>
              </p:cNvSpPr>
              <p:nvPr/>
            </p:nvSpPr>
            <p:spPr bwMode="auto">
              <a:xfrm>
                <a:off x="-6434620" y="-5264179"/>
                <a:ext cx="145841" cy="37786"/>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w="9525">
                <a:noFill/>
                <a:round/>
                <a:headEnd/>
                <a:tailEnd/>
              </a:ln>
            </p:spPr>
            <p:txBody>
              <a:bodyPr/>
              <a:lstStyle/>
              <a:p>
                <a:endParaRPr lang="en-US"/>
              </a:p>
            </p:txBody>
          </p:sp>
          <p:sp>
            <p:nvSpPr>
              <p:cNvPr id="60" name="Freeform 1553">
                <a:extLst>
                  <a:ext uri="{FF2B5EF4-FFF2-40B4-BE49-F238E27FC236}">
                    <a16:creationId xmlns:a16="http://schemas.microsoft.com/office/drawing/2014/main" id="{1A280AA3-F68B-4FCF-A142-237124C8007F}"/>
                  </a:ext>
                </a:extLst>
              </p:cNvPr>
              <p:cNvSpPr>
                <a:spLocks/>
              </p:cNvSpPr>
              <p:nvPr/>
            </p:nvSpPr>
            <p:spPr bwMode="auto">
              <a:xfrm>
                <a:off x="-6229365" y="-5264179"/>
                <a:ext cx="124235" cy="37786"/>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w="9525">
                <a:noFill/>
                <a:round/>
                <a:headEnd/>
                <a:tailEnd/>
              </a:ln>
            </p:spPr>
            <p:txBody>
              <a:bodyPr/>
              <a:lstStyle/>
              <a:p>
                <a:endParaRPr lang="en-US"/>
              </a:p>
            </p:txBody>
          </p:sp>
          <p:sp>
            <p:nvSpPr>
              <p:cNvPr id="61" name="Freeform 1554">
                <a:extLst>
                  <a:ext uri="{FF2B5EF4-FFF2-40B4-BE49-F238E27FC236}">
                    <a16:creationId xmlns:a16="http://schemas.microsoft.com/office/drawing/2014/main" id="{150620B3-23BB-4CAC-BE49-E039F2AAC87A}"/>
                  </a:ext>
                </a:extLst>
              </p:cNvPr>
              <p:cNvSpPr>
                <a:spLocks/>
              </p:cNvSpPr>
              <p:nvPr/>
            </p:nvSpPr>
            <p:spPr bwMode="auto">
              <a:xfrm>
                <a:off x="-6250970" y="-5204802"/>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0 w 55"/>
                  <a:gd name="T9" fmla="*/ 0 h 11"/>
                  <a:gd name="T10" fmla="*/ 0 w 55"/>
                  <a:gd name="T11" fmla="*/ 0 h 11"/>
                  <a:gd name="T12" fmla="*/ 2147483647 w 55"/>
                  <a:gd name="T13" fmla="*/ 0 h 11"/>
                  <a:gd name="T14" fmla="*/ 2147483647 w 55"/>
                  <a:gd name="T15" fmla="*/ 2147483647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w="9525">
                <a:noFill/>
                <a:round/>
                <a:headEnd/>
                <a:tailEnd/>
              </a:ln>
            </p:spPr>
            <p:txBody>
              <a:bodyPr/>
              <a:lstStyle/>
              <a:p>
                <a:endParaRPr lang="en-US"/>
              </a:p>
            </p:txBody>
          </p:sp>
          <p:sp>
            <p:nvSpPr>
              <p:cNvPr id="62" name="Freeform 1555">
                <a:extLst>
                  <a:ext uri="{FF2B5EF4-FFF2-40B4-BE49-F238E27FC236}">
                    <a16:creationId xmlns:a16="http://schemas.microsoft.com/office/drawing/2014/main" id="{E8AA07AF-1EE4-47B6-A129-01C2D617C391}"/>
                  </a:ext>
                </a:extLst>
              </p:cNvPr>
              <p:cNvSpPr>
                <a:spLocks/>
              </p:cNvSpPr>
              <p:nvPr/>
            </p:nvSpPr>
            <p:spPr bwMode="auto">
              <a:xfrm>
                <a:off x="-6391408" y="-5204802"/>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0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w="9525">
                <a:noFill/>
                <a:round/>
                <a:headEnd/>
                <a:tailEnd/>
              </a:ln>
            </p:spPr>
            <p:txBody>
              <a:bodyPr/>
              <a:lstStyle/>
              <a:p>
                <a:endParaRPr lang="en-US"/>
              </a:p>
            </p:txBody>
          </p:sp>
          <p:sp>
            <p:nvSpPr>
              <p:cNvPr id="63" name="Freeform 1556">
                <a:extLst>
                  <a:ext uri="{FF2B5EF4-FFF2-40B4-BE49-F238E27FC236}">
                    <a16:creationId xmlns:a16="http://schemas.microsoft.com/office/drawing/2014/main" id="{88A6A3CC-5D55-4CE5-A810-AEB58FE27089}"/>
                  </a:ext>
                </a:extLst>
              </p:cNvPr>
              <p:cNvSpPr>
                <a:spLocks/>
              </p:cNvSpPr>
              <p:nvPr/>
            </p:nvSpPr>
            <p:spPr bwMode="auto">
              <a:xfrm>
                <a:off x="-6250970" y="-5140030"/>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2147483647 w 55"/>
                  <a:gd name="T9" fmla="*/ 2147483647 h 6"/>
                  <a:gd name="T10" fmla="*/ 0 w 55"/>
                  <a:gd name="T11" fmla="*/ 0 h 6"/>
                  <a:gd name="T12" fmla="*/ 0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39" y="6"/>
                    </a:lnTo>
                    <a:lnTo>
                      <a:pt x="22" y="6"/>
                    </a:lnTo>
                    <a:lnTo>
                      <a:pt x="6" y="6"/>
                    </a:lnTo>
                    <a:lnTo>
                      <a:pt x="0" y="0"/>
                    </a:lnTo>
                    <a:lnTo>
                      <a:pt x="22" y="0"/>
                    </a:lnTo>
                    <a:lnTo>
                      <a:pt x="44" y="0"/>
                    </a:lnTo>
                    <a:lnTo>
                      <a:pt x="55" y="6"/>
                    </a:lnTo>
                    <a:close/>
                  </a:path>
                </a:pathLst>
              </a:custGeom>
              <a:solidFill>
                <a:srgbClr val="FFFFFF"/>
              </a:solidFill>
              <a:ln w="9525">
                <a:noFill/>
                <a:round/>
                <a:headEnd/>
                <a:tailEnd/>
              </a:ln>
            </p:spPr>
            <p:txBody>
              <a:bodyPr/>
              <a:lstStyle/>
              <a:p>
                <a:endParaRPr lang="en-US"/>
              </a:p>
            </p:txBody>
          </p:sp>
          <p:sp>
            <p:nvSpPr>
              <p:cNvPr id="64" name="Freeform 1557">
                <a:extLst>
                  <a:ext uri="{FF2B5EF4-FFF2-40B4-BE49-F238E27FC236}">
                    <a16:creationId xmlns:a16="http://schemas.microsoft.com/office/drawing/2014/main" id="{5DFE85DA-2A85-4FBF-8614-C505970A2133}"/>
                  </a:ext>
                </a:extLst>
              </p:cNvPr>
              <p:cNvSpPr>
                <a:spLocks/>
              </p:cNvSpPr>
              <p:nvPr/>
            </p:nvSpPr>
            <p:spPr bwMode="auto">
              <a:xfrm>
                <a:off x="-6391408" y="-5161621"/>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2147483647 h 11"/>
                  <a:gd name="T36" fmla="*/ 2147483647 w 28"/>
                  <a:gd name="T37" fmla="*/ 2147483647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11"/>
                    </a:lnTo>
                    <a:lnTo>
                      <a:pt x="22" y="11"/>
                    </a:lnTo>
                    <a:lnTo>
                      <a:pt x="11" y="11"/>
                    </a:lnTo>
                    <a:lnTo>
                      <a:pt x="6" y="11"/>
                    </a:lnTo>
                    <a:lnTo>
                      <a:pt x="0" y="5"/>
                    </a:lnTo>
                    <a:lnTo>
                      <a:pt x="0" y="11"/>
                    </a:lnTo>
                    <a:lnTo>
                      <a:pt x="0" y="0"/>
                    </a:lnTo>
                    <a:lnTo>
                      <a:pt x="17" y="5"/>
                    </a:lnTo>
                    <a:lnTo>
                      <a:pt x="22" y="5"/>
                    </a:lnTo>
                    <a:lnTo>
                      <a:pt x="28" y="0"/>
                    </a:lnTo>
                    <a:close/>
                  </a:path>
                </a:pathLst>
              </a:custGeom>
              <a:solidFill>
                <a:srgbClr val="FFFFFF"/>
              </a:solidFill>
              <a:ln w="9525">
                <a:noFill/>
                <a:round/>
                <a:headEnd/>
                <a:tailEnd/>
              </a:ln>
            </p:spPr>
            <p:txBody>
              <a:bodyPr/>
              <a:lstStyle/>
              <a:p>
                <a:endParaRPr lang="en-US"/>
              </a:p>
            </p:txBody>
          </p:sp>
          <p:sp>
            <p:nvSpPr>
              <p:cNvPr id="65" name="Freeform 1558">
                <a:extLst>
                  <a:ext uri="{FF2B5EF4-FFF2-40B4-BE49-F238E27FC236}">
                    <a16:creationId xmlns:a16="http://schemas.microsoft.com/office/drawing/2014/main" id="{ADCA5157-F2FE-403F-B3EF-943DD4493BB5}"/>
                  </a:ext>
                </a:extLst>
              </p:cNvPr>
              <p:cNvSpPr>
                <a:spLocks/>
              </p:cNvSpPr>
              <p:nvPr/>
            </p:nvSpPr>
            <p:spPr bwMode="auto">
              <a:xfrm>
                <a:off x="-6229365" y="-5593437"/>
                <a:ext cx="124235" cy="43182"/>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en-US"/>
              </a:p>
            </p:txBody>
          </p:sp>
          <p:sp>
            <p:nvSpPr>
              <p:cNvPr id="66" name="Freeform 1559">
                <a:extLst>
                  <a:ext uri="{FF2B5EF4-FFF2-40B4-BE49-F238E27FC236}">
                    <a16:creationId xmlns:a16="http://schemas.microsoft.com/office/drawing/2014/main" id="{16B24728-F6BD-4C2E-A56B-8EF363BC17F8}"/>
                  </a:ext>
                </a:extLst>
              </p:cNvPr>
              <p:cNvSpPr>
                <a:spLocks/>
              </p:cNvSpPr>
              <p:nvPr/>
            </p:nvSpPr>
            <p:spPr bwMode="auto">
              <a:xfrm>
                <a:off x="-6229365" y="-5658210"/>
                <a:ext cx="102629" cy="64773"/>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en-US"/>
              </a:p>
            </p:txBody>
          </p:sp>
          <p:sp>
            <p:nvSpPr>
              <p:cNvPr id="67" name="Freeform 1560">
                <a:extLst>
                  <a:ext uri="{FF2B5EF4-FFF2-40B4-BE49-F238E27FC236}">
                    <a16:creationId xmlns:a16="http://schemas.microsoft.com/office/drawing/2014/main" id="{1378003C-F24A-4FF8-BE4F-CD9B11A5906B}"/>
                  </a:ext>
                </a:extLst>
              </p:cNvPr>
              <p:cNvSpPr>
                <a:spLocks/>
              </p:cNvSpPr>
              <p:nvPr/>
            </p:nvSpPr>
            <p:spPr bwMode="auto">
              <a:xfrm>
                <a:off x="-6369802" y="-5658210"/>
                <a:ext cx="59418" cy="43182"/>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en-US"/>
              </a:p>
            </p:txBody>
          </p:sp>
          <p:sp>
            <p:nvSpPr>
              <p:cNvPr id="68" name="Freeform 1561">
                <a:extLst>
                  <a:ext uri="{FF2B5EF4-FFF2-40B4-BE49-F238E27FC236}">
                    <a16:creationId xmlns:a16="http://schemas.microsoft.com/office/drawing/2014/main" id="{D3E67331-4AE8-4939-81F3-4D9E0BFEBC43}"/>
                  </a:ext>
                </a:extLst>
              </p:cNvPr>
              <p:cNvSpPr>
                <a:spLocks/>
              </p:cNvSpPr>
              <p:nvPr/>
            </p:nvSpPr>
            <p:spPr bwMode="auto">
              <a:xfrm>
                <a:off x="-6391408" y="-5593437"/>
                <a:ext cx="102629" cy="43182"/>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en-US"/>
              </a:p>
            </p:txBody>
          </p:sp>
          <p:sp>
            <p:nvSpPr>
              <p:cNvPr id="69" name="Freeform 1562">
                <a:extLst>
                  <a:ext uri="{FF2B5EF4-FFF2-40B4-BE49-F238E27FC236}">
                    <a16:creationId xmlns:a16="http://schemas.microsoft.com/office/drawing/2014/main" id="{0BE7ECDA-11EC-4338-A3E1-67900EC7DBF7}"/>
                  </a:ext>
                </a:extLst>
              </p:cNvPr>
              <p:cNvSpPr>
                <a:spLocks/>
              </p:cNvSpPr>
              <p:nvPr/>
            </p:nvSpPr>
            <p:spPr bwMode="auto">
              <a:xfrm>
                <a:off x="-6250970" y="-5534064"/>
                <a:ext cx="145841" cy="43182"/>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w="9525">
                <a:noFill/>
                <a:round/>
                <a:headEnd/>
                <a:tailEnd/>
              </a:ln>
            </p:spPr>
            <p:txBody>
              <a:bodyPr/>
              <a:lstStyle/>
              <a:p>
                <a:endParaRPr lang="en-US"/>
              </a:p>
            </p:txBody>
          </p:sp>
          <p:sp>
            <p:nvSpPr>
              <p:cNvPr id="70" name="Freeform 1563">
                <a:extLst>
                  <a:ext uri="{FF2B5EF4-FFF2-40B4-BE49-F238E27FC236}">
                    <a16:creationId xmlns:a16="http://schemas.microsoft.com/office/drawing/2014/main" id="{62FF4756-DFC2-4E45-93C3-99B67F8F42A0}"/>
                  </a:ext>
                </a:extLst>
              </p:cNvPr>
              <p:cNvSpPr>
                <a:spLocks/>
              </p:cNvSpPr>
              <p:nvPr/>
            </p:nvSpPr>
            <p:spPr bwMode="auto">
              <a:xfrm>
                <a:off x="-6391408" y="-5534064"/>
                <a:ext cx="102629" cy="43182"/>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w="9525">
                <a:noFill/>
                <a:round/>
                <a:headEnd/>
                <a:tailEnd/>
              </a:ln>
            </p:spPr>
            <p:txBody>
              <a:bodyPr/>
              <a:lstStyle/>
              <a:p>
                <a:endParaRPr lang="en-US"/>
              </a:p>
            </p:txBody>
          </p:sp>
          <p:sp>
            <p:nvSpPr>
              <p:cNvPr id="71" name="Freeform 1564">
                <a:extLst>
                  <a:ext uri="{FF2B5EF4-FFF2-40B4-BE49-F238E27FC236}">
                    <a16:creationId xmlns:a16="http://schemas.microsoft.com/office/drawing/2014/main" id="{25BB62C7-0EDE-4216-9216-EA57B3BC8BE1}"/>
                  </a:ext>
                </a:extLst>
              </p:cNvPr>
              <p:cNvSpPr>
                <a:spLocks/>
              </p:cNvSpPr>
              <p:nvPr/>
            </p:nvSpPr>
            <p:spPr bwMode="auto">
              <a:xfrm>
                <a:off x="-6229365" y="-5469292"/>
                <a:ext cx="124235" cy="37786"/>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w="9525">
                <a:noFill/>
                <a:round/>
                <a:headEnd/>
                <a:tailEnd/>
              </a:ln>
            </p:spPr>
            <p:txBody>
              <a:bodyPr/>
              <a:lstStyle/>
              <a:p>
                <a:endParaRPr lang="en-US"/>
              </a:p>
            </p:txBody>
          </p:sp>
          <p:sp>
            <p:nvSpPr>
              <p:cNvPr id="72" name="Freeform 1565">
                <a:extLst>
                  <a:ext uri="{FF2B5EF4-FFF2-40B4-BE49-F238E27FC236}">
                    <a16:creationId xmlns:a16="http://schemas.microsoft.com/office/drawing/2014/main" id="{45658547-4FEE-439D-8200-A26087FED849}"/>
                  </a:ext>
                </a:extLst>
              </p:cNvPr>
              <p:cNvSpPr>
                <a:spLocks/>
              </p:cNvSpPr>
              <p:nvPr/>
            </p:nvSpPr>
            <p:spPr bwMode="auto">
              <a:xfrm>
                <a:off x="-6391408" y="-5469292"/>
                <a:ext cx="124235" cy="37786"/>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w="9525">
                <a:noFill/>
                <a:round/>
                <a:headEnd/>
                <a:tailEnd/>
              </a:ln>
            </p:spPr>
            <p:txBody>
              <a:bodyPr/>
              <a:lstStyle/>
              <a:p>
                <a:endParaRPr lang="en-US"/>
              </a:p>
            </p:txBody>
          </p:sp>
          <p:sp>
            <p:nvSpPr>
              <p:cNvPr id="73" name="Freeform 1566">
                <a:extLst>
                  <a:ext uri="{FF2B5EF4-FFF2-40B4-BE49-F238E27FC236}">
                    <a16:creationId xmlns:a16="http://schemas.microsoft.com/office/drawing/2014/main" id="{A13ADB7F-B68C-46FA-B0B3-E94CF9CCA70C}"/>
                  </a:ext>
                </a:extLst>
              </p:cNvPr>
              <p:cNvSpPr>
                <a:spLocks/>
              </p:cNvSpPr>
              <p:nvPr/>
            </p:nvSpPr>
            <p:spPr bwMode="auto">
              <a:xfrm>
                <a:off x="-6186153" y="-5409915"/>
                <a:ext cx="102629" cy="43182"/>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w="9525">
                <a:noFill/>
                <a:round/>
                <a:headEnd/>
                <a:tailEnd/>
              </a:ln>
            </p:spPr>
            <p:txBody>
              <a:bodyPr/>
              <a:lstStyle/>
              <a:p>
                <a:endParaRPr lang="en-US"/>
              </a:p>
            </p:txBody>
          </p:sp>
          <p:sp>
            <p:nvSpPr>
              <p:cNvPr id="74" name="Freeform 1567">
                <a:extLst>
                  <a:ext uri="{FF2B5EF4-FFF2-40B4-BE49-F238E27FC236}">
                    <a16:creationId xmlns:a16="http://schemas.microsoft.com/office/drawing/2014/main" id="{4B6075D1-C1E8-4993-B909-F5AF286FC668}"/>
                  </a:ext>
                </a:extLst>
              </p:cNvPr>
              <p:cNvSpPr>
                <a:spLocks/>
              </p:cNvSpPr>
              <p:nvPr/>
            </p:nvSpPr>
            <p:spPr bwMode="auto">
              <a:xfrm>
                <a:off x="-6391408" y="-5431506"/>
                <a:ext cx="124235" cy="64773"/>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w="9525">
                <a:noFill/>
                <a:round/>
                <a:headEnd/>
                <a:tailEnd/>
              </a:ln>
            </p:spPr>
            <p:txBody>
              <a:bodyPr/>
              <a:lstStyle/>
              <a:p>
                <a:endParaRPr lang="en-US"/>
              </a:p>
            </p:txBody>
          </p:sp>
          <p:sp>
            <p:nvSpPr>
              <p:cNvPr id="75" name="Freeform 1570">
                <a:extLst>
                  <a:ext uri="{FF2B5EF4-FFF2-40B4-BE49-F238E27FC236}">
                    <a16:creationId xmlns:a16="http://schemas.microsoft.com/office/drawing/2014/main" id="{97E57765-C9B2-4698-BED1-C841D2F6144F}"/>
                  </a:ext>
                </a:extLst>
              </p:cNvPr>
              <p:cNvSpPr>
                <a:spLocks/>
              </p:cNvSpPr>
              <p:nvPr/>
            </p:nvSpPr>
            <p:spPr bwMode="auto">
              <a:xfrm>
                <a:off x="-6250970" y="-530736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w="9525">
                <a:noFill/>
                <a:round/>
                <a:headEnd/>
                <a:tailEnd/>
              </a:ln>
            </p:spPr>
            <p:txBody>
              <a:bodyPr/>
              <a:lstStyle/>
              <a:p>
                <a:endParaRPr lang="en-US"/>
              </a:p>
            </p:txBody>
          </p:sp>
          <p:sp>
            <p:nvSpPr>
              <p:cNvPr id="76" name="Freeform 1571">
                <a:extLst>
                  <a:ext uri="{FF2B5EF4-FFF2-40B4-BE49-F238E27FC236}">
                    <a16:creationId xmlns:a16="http://schemas.microsoft.com/office/drawing/2014/main" id="{342FB461-0E78-47FB-B5E3-0600893FDA86}"/>
                  </a:ext>
                </a:extLst>
              </p:cNvPr>
              <p:cNvSpPr>
                <a:spLocks/>
              </p:cNvSpPr>
              <p:nvPr/>
            </p:nvSpPr>
            <p:spPr bwMode="auto">
              <a:xfrm>
                <a:off x="-6434620" y="-5264179"/>
                <a:ext cx="145841" cy="37786"/>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w="9525">
                <a:noFill/>
                <a:round/>
                <a:headEnd/>
                <a:tailEnd/>
              </a:ln>
            </p:spPr>
            <p:txBody>
              <a:bodyPr/>
              <a:lstStyle/>
              <a:p>
                <a:endParaRPr lang="en-US"/>
              </a:p>
            </p:txBody>
          </p:sp>
          <p:sp>
            <p:nvSpPr>
              <p:cNvPr id="77" name="Freeform 1572">
                <a:extLst>
                  <a:ext uri="{FF2B5EF4-FFF2-40B4-BE49-F238E27FC236}">
                    <a16:creationId xmlns:a16="http://schemas.microsoft.com/office/drawing/2014/main" id="{2D9A4F76-E25D-470A-AF59-FCC43D93BB05}"/>
                  </a:ext>
                </a:extLst>
              </p:cNvPr>
              <p:cNvSpPr>
                <a:spLocks/>
              </p:cNvSpPr>
              <p:nvPr/>
            </p:nvSpPr>
            <p:spPr bwMode="auto">
              <a:xfrm>
                <a:off x="-6229365" y="-5264179"/>
                <a:ext cx="124235" cy="37786"/>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w="9525">
                <a:noFill/>
                <a:round/>
                <a:headEnd/>
                <a:tailEnd/>
              </a:ln>
            </p:spPr>
            <p:txBody>
              <a:bodyPr/>
              <a:lstStyle/>
              <a:p>
                <a:endParaRPr lang="en-US"/>
              </a:p>
            </p:txBody>
          </p:sp>
          <p:sp>
            <p:nvSpPr>
              <p:cNvPr id="78" name="Freeform 1577">
                <a:extLst>
                  <a:ext uri="{FF2B5EF4-FFF2-40B4-BE49-F238E27FC236}">
                    <a16:creationId xmlns:a16="http://schemas.microsoft.com/office/drawing/2014/main" id="{50017682-AF7E-4721-A513-49A9C4F8172D}"/>
                  </a:ext>
                </a:extLst>
              </p:cNvPr>
              <p:cNvSpPr>
                <a:spLocks/>
              </p:cNvSpPr>
              <p:nvPr/>
            </p:nvSpPr>
            <p:spPr bwMode="auto">
              <a:xfrm>
                <a:off x="-6229365" y="-5593437"/>
                <a:ext cx="124235" cy="43182"/>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en-US"/>
              </a:p>
            </p:txBody>
          </p:sp>
          <p:sp>
            <p:nvSpPr>
              <p:cNvPr id="79" name="Freeform 1578">
                <a:extLst>
                  <a:ext uri="{FF2B5EF4-FFF2-40B4-BE49-F238E27FC236}">
                    <a16:creationId xmlns:a16="http://schemas.microsoft.com/office/drawing/2014/main" id="{892EC3D5-66C6-4F3B-9133-E8F8E4DBBF85}"/>
                  </a:ext>
                </a:extLst>
              </p:cNvPr>
              <p:cNvSpPr>
                <a:spLocks/>
              </p:cNvSpPr>
              <p:nvPr/>
            </p:nvSpPr>
            <p:spPr bwMode="auto">
              <a:xfrm>
                <a:off x="-7806590" y="1061938"/>
                <a:ext cx="1766278" cy="847442"/>
              </a:xfrm>
              <a:custGeom>
                <a:avLst/>
                <a:gdLst>
                  <a:gd name="T0" fmla="*/ 2147483647 w 470"/>
                  <a:gd name="T1" fmla="*/ 0 h 225"/>
                  <a:gd name="T2" fmla="*/ 2147483647 w 470"/>
                  <a:gd name="T3" fmla="*/ 0 h 225"/>
                  <a:gd name="T4" fmla="*/ 0 w 470"/>
                  <a:gd name="T5" fmla="*/ 2147483647 h 225"/>
                  <a:gd name="T6" fmla="*/ 0 w 470"/>
                  <a:gd name="T7" fmla="*/ 2147483647 h 225"/>
                  <a:gd name="T8" fmla="*/ 0 w 470"/>
                  <a:gd name="T9" fmla="*/ 2147483647 h 225"/>
                  <a:gd name="T10" fmla="*/ 0 w 470"/>
                  <a:gd name="T11" fmla="*/ 2147483647 h 225"/>
                  <a:gd name="T12" fmla="*/ 2147483647 w 470"/>
                  <a:gd name="T13" fmla="*/ 2147483647 h 225"/>
                  <a:gd name="T14" fmla="*/ 2147483647 w 470"/>
                  <a:gd name="T15" fmla="*/ 2147483647 h 225"/>
                  <a:gd name="T16" fmla="*/ 2147483647 w 470"/>
                  <a:gd name="T17" fmla="*/ 2147483647 h 225"/>
                  <a:gd name="T18" fmla="*/ 2147483647 w 470"/>
                  <a:gd name="T19" fmla="*/ 2147483647 h 225"/>
                  <a:gd name="T20" fmla="*/ 2147483647 w 470"/>
                  <a:gd name="T21" fmla="*/ 2147483647 h 225"/>
                  <a:gd name="T22" fmla="*/ 2147483647 w 470"/>
                  <a:gd name="T23" fmla="*/ 2147483647 h 225"/>
                  <a:gd name="T24" fmla="*/ 2147483647 w 470"/>
                  <a:gd name="T25" fmla="*/ 2147483647 h 225"/>
                  <a:gd name="T26" fmla="*/ 2147483647 w 470"/>
                  <a:gd name="T27" fmla="*/ 2147483647 h 225"/>
                  <a:gd name="T28" fmla="*/ 2147483647 w 470"/>
                  <a:gd name="T29" fmla="*/ 2147483647 h 225"/>
                  <a:gd name="T30" fmla="*/ 2147483647 w 470"/>
                  <a:gd name="T31" fmla="*/ 2147483647 h 225"/>
                  <a:gd name="T32" fmla="*/ 2147483647 w 470"/>
                  <a:gd name="T33" fmla="*/ 2147483647 h 225"/>
                  <a:gd name="T34" fmla="*/ 2147483647 w 470"/>
                  <a:gd name="T35" fmla="*/ 2147483647 h 225"/>
                  <a:gd name="T36" fmla="*/ 2147483647 w 470"/>
                  <a:gd name="T37" fmla="*/ 2147483647 h 225"/>
                  <a:gd name="T38" fmla="*/ 2147483647 w 470"/>
                  <a:gd name="T39" fmla="*/ 2147483647 h 225"/>
                  <a:gd name="T40" fmla="*/ 2147483647 w 470"/>
                  <a:gd name="T41" fmla="*/ 2147483647 h 225"/>
                  <a:gd name="T42" fmla="*/ 2147483647 w 470"/>
                  <a:gd name="T43" fmla="*/ 2147483647 h 225"/>
                  <a:gd name="T44" fmla="*/ 2147483647 w 470"/>
                  <a:gd name="T45" fmla="*/ 2147483647 h 225"/>
                  <a:gd name="T46" fmla="*/ 2147483647 w 470"/>
                  <a:gd name="T47" fmla="*/ 2147483647 h 225"/>
                  <a:gd name="T48" fmla="*/ 2147483647 w 470"/>
                  <a:gd name="T49" fmla="*/ 2147483647 h 225"/>
                  <a:gd name="T50" fmla="*/ 2147483647 w 470"/>
                  <a:gd name="T51" fmla="*/ 2147483647 h 225"/>
                  <a:gd name="T52" fmla="*/ 2147483647 w 470"/>
                  <a:gd name="T53" fmla="*/ 2147483647 h 225"/>
                  <a:gd name="T54" fmla="*/ 2147483647 w 470"/>
                  <a:gd name="T55" fmla="*/ 2147483647 h 225"/>
                  <a:gd name="T56" fmla="*/ 2147483647 w 470"/>
                  <a:gd name="T57" fmla="*/ 2147483647 h 225"/>
                  <a:gd name="T58" fmla="*/ 2147483647 w 470"/>
                  <a:gd name="T59" fmla="*/ 2147483647 h 225"/>
                  <a:gd name="T60" fmla="*/ 2147483647 w 470"/>
                  <a:gd name="T61" fmla="*/ 2147483647 h 225"/>
                  <a:gd name="T62" fmla="*/ 2147483647 w 470"/>
                  <a:gd name="T63" fmla="*/ 2147483647 h 225"/>
                  <a:gd name="T64" fmla="*/ 2147483647 w 470"/>
                  <a:gd name="T65" fmla="*/ 2147483647 h 225"/>
                  <a:gd name="T66" fmla="*/ 2147483647 w 470"/>
                  <a:gd name="T67" fmla="*/ 2147483647 h 225"/>
                  <a:gd name="T68" fmla="*/ 2147483647 w 470"/>
                  <a:gd name="T69" fmla="*/ 2147483647 h 225"/>
                  <a:gd name="T70" fmla="*/ 2147483647 w 470"/>
                  <a:gd name="T71" fmla="*/ 2147483647 h 225"/>
                  <a:gd name="T72" fmla="*/ 2147483647 w 470"/>
                  <a:gd name="T73" fmla="*/ 2147483647 h 225"/>
                  <a:gd name="T74" fmla="*/ 2147483647 w 470"/>
                  <a:gd name="T75" fmla="*/ 2147483647 h 225"/>
                  <a:gd name="T76" fmla="*/ 2147483647 w 470"/>
                  <a:gd name="T77" fmla="*/ 2147483647 h 225"/>
                  <a:gd name="T78" fmla="*/ 2147483647 w 470"/>
                  <a:gd name="T79" fmla="*/ 2147483647 h 225"/>
                  <a:gd name="T80" fmla="*/ 2147483647 w 470"/>
                  <a:gd name="T81" fmla="*/ 2147483647 h 225"/>
                  <a:gd name="T82" fmla="*/ 2147483647 w 470"/>
                  <a:gd name="T83" fmla="*/ 2147483647 h 225"/>
                  <a:gd name="T84" fmla="*/ 2147483647 w 470"/>
                  <a:gd name="T85" fmla="*/ 2147483647 h 225"/>
                  <a:gd name="T86" fmla="*/ 2147483647 w 470"/>
                  <a:gd name="T87" fmla="*/ 2147483647 h 225"/>
                  <a:gd name="T88" fmla="*/ 2147483647 w 470"/>
                  <a:gd name="T89" fmla="*/ 2147483647 h 225"/>
                  <a:gd name="T90" fmla="*/ 2147483647 w 470"/>
                  <a:gd name="T91" fmla="*/ 0 h 225"/>
                  <a:gd name="T92" fmla="*/ 2147483647 w 470"/>
                  <a:gd name="T93" fmla="*/ 0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225"/>
                  <a:gd name="T143" fmla="*/ 470 w 4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225">
                    <a:moveTo>
                      <a:pt x="16" y="0"/>
                    </a:moveTo>
                    <a:lnTo>
                      <a:pt x="16" y="0"/>
                    </a:lnTo>
                    <a:lnTo>
                      <a:pt x="0" y="77"/>
                    </a:lnTo>
                    <a:lnTo>
                      <a:pt x="0" y="115"/>
                    </a:lnTo>
                    <a:lnTo>
                      <a:pt x="0" y="126"/>
                    </a:lnTo>
                    <a:lnTo>
                      <a:pt x="0" y="137"/>
                    </a:lnTo>
                    <a:lnTo>
                      <a:pt x="5" y="186"/>
                    </a:lnTo>
                    <a:lnTo>
                      <a:pt x="5" y="197"/>
                    </a:lnTo>
                    <a:lnTo>
                      <a:pt x="11" y="203"/>
                    </a:lnTo>
                    <a:lnTo>
                      <a:pt x="16" y="208"/>
                    </a:lnTo>
                    <a:lnTo>
                      <a:pt x="22" y="208"/>
                    </a:lnTo>
                    <a:lnTo>
                      <a:pt x="93" y="214"/>
                    </a:lnTo>
                    <a:lnTo>
                      <a:pt x="126" y="208"/>
                    </a:lnTo>
                    <a:lnTo>
                      <a:pt x="142" y="203"/>
                    </a:lnTo>
                    <a:lnTo>
                      <a:pt x="147" y="197"/>
                    </a:lnTo>
                    <a:lnTo>
                      <a:pt x="147" y="186"/>
                    </a:lnTo>
                    <a:lnTo>
                      <a:pt x="202" y="203"/>
                    </a:lnTo>
                    <a:lnTo>
                      <a:pt x="246" y="219"/>
                    </a:lnTo>
                    <a:lnTo>
                      <a:pt x="284" y="225"/>
                    </a:lnTo>
                    <a:lnTo>
                      <a:pt x="361" y="225"/>
                    </a:lnTo>
                    <a:lnTo>
                      <a:pt x="421" y="225"/>
                    </a:lnTo>
                    <a:lnTo>
                      <a:pt x="470" y="214"/>
                    </a:lnTo>
                    <a:lnTo>
                      <a:pt x="470" y="208"/>
                    </a:lnTo>
                    <a:lnTo>
                      <a:pt x="465" y="192"/>
                    </a:lnTo>
                    <a:lnTo>
                      <a:pt x="454" y="181"/>
                    </a:lnTo>
                    <a:lnTo>
                      <a:pt x="437" y="170"/>
                    </a:lnTo>
                    <a:lnTo>
                      <a:pt x="415" y="159"/>
                    </a:lnTo>
                    <a:lnTo>
                      <a:pt x="388" y="153"/>
                    </a:lnTo>
                    <a:lnTo>
                      <a:pt x="312" y="137"/>
                    </a:lnTo>
                    <a:lnTo>
                      <a:pt x="301" y="132"/>
                    </a:lnTo>
                    <a:lnTo>
                      <a:pt x="284" y="121"/>
                    </a:lnTo>
                    <a:lnTo>
                      <a:pt x="246" y="82"/>
                    </a:lnTo>
                    <a:lnTo>
                      <a:pt x="229" y="39"/>
                    </a:lnTo>
                    <a:lnTo>
                      <a:pt x="175" y="39"/>
                    </a:lnTo>
                    <a:lnTo>
                      <a:pt x="120" y="33"/>
                    </a:lnTo>
                    <a:lnTo>
                      <a:pt x="71" y="22"/>
                    </a:lnTo>
                    <a:lnTo>
                      <a:pt x="16" y="0"/>
                    </a:lnTo>
                    <a:close/>
                  </a:path>
                </a:pathLst>
              </a:custGeom>
              <a:solidFill>
                <a:srgbClr val="010101"/>
              </a:solidFill>
              <a:ln w="9525">
                <a:noFill/>
                <a:round/>
                <a:headEnd/>
                <a:tailEnd/>
              </a:ln>
            </p:spPr>
            <p:txBody>
              <a:bodyPr/>
              <a:lstStyle/>
              <a:p>
                <a:endParaRPr lang="en-US"/>
              </a:p>
            </p:txBody>
          </p:sp>
          <p:sp>
            <p:nvSpPr>
              <p:cNvPr id="80" name="Freeform 1579">
                <a:extLst>
                  <a:ext uri="{FF2B5EF4-FFF2-40B4-BE49-F238E27FC236}">
                    <a16:creationId xmlns:a16="http://schemas.microsoft.com/office/drawing/2014/main" id="{16764DEA-6ABE-4D9F-9F3C-BCA08168D3CB}"/>
                  </a:ext>
                </a:extLst>
              </p:cNvPr>
              <p:cNvSpPr>
                <a:spLocks/>
              </p:cNvSpPr>
              <p:nvPr/>
            </p:nvSpPr>
            <p:spPr bwMode="auto">
              <a:xfrm>
                <a:off x="-8546588" y="-7239741"/>
                <a:ext cx="675180" cy="680111"/>
              </a:xfrm>
              <a:custGeom>
                <a:avLst/>
                <a:gdLst>
                  <a:gd name="T0" fmla="*/ 2147483647 w 180"/>
                  <a:gd name="T1" fmla="*/ 0 h 181"/>
                  <a:gd name="T2" fmla="*/ 2147483647 w 180"/>
                  <a:gd name="T3" fmla="*/ 0 h 181"/>
                  <a:gd name="T4" fmla="*/ 0 w 180"/>
                  <a:gd name="T5" fmla="*/ 2147483647 h 181"/>
                  <a:gd name="T6" fmla="*/ 0 w 180"/>
                  <a:gd name="T7" fmla="*/ 2147483647 h 181"/>
                  <a:gd name="T8" fmla="*/ 2147483647 w 180"/>
                  <a:gd name="T9" fmla="*/ 2147483647 h 181"/>
                  <a:gd name="T10" fmla="*/ 2147483647 w 180"/>
                  <a:gd name="T11" fmla="*/ 2147483647 h 181"/>
                  <a:gd name="T12" fmla="*/ 2147483647 w 180"/>
                  <a:gd name="T13" fmla="*/ 2147483647 h 181"/>
                  <a:gd name="T14" fmla="*/ 2147483647 w 180"/>
                  <a:gd name="T15" fmla="*/ 2147483647 h 181"/>
                  <a:gd name="T16" fmla="*/ 2147483647 w 180"/>
                  <a:gd name="T17" fmla="*/ 2147483647 h 181"/>
                  <a:gd name="T18" fmla="*/ 2147483647 w 180"/>
                  <a:gd name="T19" fmla="*/ 2147483647 h 181"/>
                  <a:gd name="T20" fmla="*/ 2147483647 w 180"/>
                  <a:gd name="T21" fmla="*/ 2147483647 h 181"/>
                  <a:gd name="T22" fmla="*/ 2147483647 w 180"/>
                  <a:gd name="T23" fmla="*/ 2147483647 h 181"/>
                  <a:gd name="T24" fmla="*/ 2147483647 w 180"/>
                  <a:gd name="T25" fmla="*/ 2147483647 h 181"/>
                  <a:gd name="T26" fmla="*/ 2147483647 w 180"/>
                  <a:gd name="T27" fmla="*/ 2147483647 h 181"/>
                  <a:gd name="T28" fmla="*/ 2147483647 w 180"/>
                  <a:gd name="T29" fmla="*/ 2147483647 h 181"/>
                  <a:gd name="T30" fmla="*/ 2147483647 w 180"/>
                  <a:gd name="T31" fmla="*/ 0 h 181"/>
                  <a:gd name="T32" fmla="*/ 2147483647 w 180"/>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1"/>
                  <a:gd name="T53" fmla="*/ 180 w 180"/>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1">
                    <a:moveTo>
                      <a:pt x="22" y="0"/>
                    </a:moveTo>
                    <a:lnTo>
                      <a:pt x="22" y="0"/>
                    </a:lnTo>
                    <a:lnTo>
                      <a:pt x="0" y="49"/>
                    </a:lnTo>
                    <a:lnTo>
                      <a:pt x="44" y="109"/>
                    </a:lnTo>
                    <a:lnTo>
                      <a:pt x="82" y="153"/>
                    </a:lnTo>
                    <a:lnTo>
                      <a:pt x="109" y="181"/>
                    </a:lnTo>
                    <a:lnTo>
                      <a:pt x="120" y="181"/>
                    </a:lnTo>
                    <a:lnTo>
                      <a:pt x="137" y="175"/>
                    </a:lnTo>
                    <a:lnTo>
                      <a:pt x="158" y="153"/>
                    </a:lnTo>
                    <a:lnTo>
                      <a:pt x="180" y="115"/>
                    </a:lnTo>
                    <a:lnTo>
                      <a:pt x="76" y="27"/>
                    </a:lnTo>
                    <a:lnTo>
                      <a:pt x="22" y="0"/>
                    </a:lnTo>
                    <a:close/>
                  </a:path>
                </a:pathLst>
              </a:custGeom>
              <a:solidFill>
                <a:srgbClr val="FFFFFF"/>
              </a:solidFill>
              <a:ln w="9525">
                <a:noFill/>
                <a:round/>
                <a:headEnd/>
                <a:tailEnd/>
              </a:ln>
            </p:spPr>
            <p:txBody>
              <a:bodyPr/>
              <a:lstStyle/>
              <a:p>
                <a:endParaRPr lang="en-US"/>
              </a:p>
            </p:txBody>
          </p:sp>
          <p:sp>
            <p:nvSpPr>
              <p:cNvPr id="81" name="Freeform 1580">
                <a:extLst>
                  <a:ext uri="{FF2B5EF4-FFF2-40B4-BE49-F238E27FC236}">
                    <a16:creationId xmlns:a16="http://schemas.microsoft.com/office/drawing/2014/main" id="{3B015457-CC59-46D4-BB97-5DEEC3FFC172}"/>
                  </a:ext>
                </a:extLst>
              </p:cNvPr>
              <p:cNvSpPr>
                <a:spLocks noEditPoints="1"/>
              </p:cNvSpPr>
              <p:nvPr/>
            </p:nvSpPr>
            <p:spPr bwMode="auto">
              <a:xfrm>
                <a:off x="-9513450" y="-8286896"/>
                <a:ext cx="3613576" cy="10563320"/>
              </a:xfrm>
              <a:custGeom>
                <a:avLst/>
                <a:gdLst>
                  <a:gd name="T0" fmla="*/ 2147483647 w 962"/>
                  <a:gd name="T1" fmla="*/ 2147483647 h 2812"/>
                  <a:gd name="T2" fmla="*/ 2147483647 w 962"/>
                  <a:gd name="T3" fmla="*/ 2147483647 h 2812"/>
                  <a:gd name="T4" fmla="*/ 2147483647 w 962"/>
                  <a:gd name="T5" fmla="*/ 2147483647 h 2812"/>
                  <a:gd name="T6" fmla="*/ 2147483647 w 962"/>
                  <a:gd name="T7" fmla="*/ 2147483647 h 2812"/>
                  <a:gd name="T8" fmla="*/ 2147483647 w 962"/>
                  <a:gd name="T9" fmla="*/ 2147483647 h 2812"/>
                  <a:gd name="T10" fmla="*/ 2147483647 w 962"/>
                  <a:gd name="T11" fmla="*/ 2147483647 h 2812"/>
                  <a:gd name="T12" fmla="*/ 2147483647 w 962"/>
                  <a:gd name="T13" fmla="*/ 2147483647 h 2812"/>
                  <a:gd name="T14" fmla="*/ 2147483647 w 962"/>
                  <a:gd name="T15" fmla="*/ 2147483647 h 2812"/>
                  <a:gd name="T16" fmla="*/ 2147483647 w 962"/>
                  <a:gd name="T17" fmla="*/ 2147483647 h 2812"/>
                  <a:gd name="T18" fmla="*/ 2147483647 w 962"/>
                  <a:gd name="T19" fmla="*/ 2147483647 h 2812"/>
                  <a:gd name="T20" fmla="*/ 2147483647 w 962"/>
                  <a:gd name="T21" fmla="*/ 2147483647 h 2812"/>
                  <a:gd name="T22" fmla="*/ 2147483647 w 962"/>
                  <a:gd name="T23" fmla="*/ 2147483647 h 2812"/>
                  <a:gd name="T24" fmla="*/ 2147483647 w 962"/>
                  <a:gd name="T25" fmla="*/ 2147483647 h 2812"/>
                  <a:gd name="T26" fmla="*/ 2147483647 w 962"/>
                  <a:gd name="T27" fmla="*/ 2147483647 h 2812"/>
                  <a:gd name="T28" fmla="*/ 2147483647 w 962"/>
                  <a:gd name="T29" fmla="*/ 2147483647 h 2812"/>
                  <a:gd name="T30" fmla="*/ 2147483647 w 962"/>
                  <a:gd name="T31" fmla="*/ 2147483647 h 2812"/>
                  <a:gd name="T32" fmla="*/ 2147483647 w 962"/>
                  <a:gd name="T33" fmla="*/ 2147483647 h 2812"/>
                  <a:gd name="T34" fmla="*/ 2147483647 w 962"/>
                  <a:gd name="T35" fmla="*/ 2147483647 h 2812"/>
                  <a:gd name="T36" fmla="*/ 2147483647 w 962"/>
                  <a:gd name="T37" fmla="*/ 2147483647 h 2812"/>
                  <a:gd name="T38" fmla="*/ 2147483647 w 962"/>
                  <a:gd name="T39" fmla="*/ 2147483647 h 2812"/>
                  <a:gd name="T40" fmla="*/ 2147483647 w 962"/>
                  <a:gd name="T41" fmla="*/ 2147483647 h 2812"/>
                  <a:gd name="T42" fmla="*/ 2147483647 w 962"/>
                  <a:gd name="T43" fmla="*/ 2147483647 h 2812"/>
                  <a:gd name="T44" fmla="*/ 2147483647 w 962"/>
                  <a:gd name="T45" fmla="*/ 2147483647 h 2812"/>
                  <a:gd name="T46" fmla="*/ 2147483647 w 962"/>
                  <a:gd name="T47" fmla="*/ 2147483647 h 2812"/>
                  <a:gd name="T48" fmla="*/ 2147483647 w 962"/>
                  <a:gd name="T49" fmla="*/ 2147483647 h 2812"/>
                  <a:gd name="T50" fmla="*/ 2147483647 w 962"/>
                  <a:gd name="T51" fmla="*/ 2147483647 h 2812"/>
                  <a:gd name="T52" fmla="*/ 2147483647 w 962"/>
                  <a:gd name="T53" fmla="*/ 2147483647 h 2812"/>
                  <a:gd name="T54" fmla="*/ 2147483647 w 962"/>
                  <a:gd name="T55" fmla="*/ 2147483647 h 2812"/>
                  <a:gd name="T56" fmla="*/ 2147483647 w 962"/>
                  <a:gd name="T57" fmla="*/ 2147483647 h 2812"/>
                  <a:gd name="T58" fmla="*/ 2147483647 w 962"/>
                  <a:gd name="T59" fmla="*/ 2147483647 h 2812"/>
                  <a:gd name="T60" fmla="*/ 2147483647 w 962"/>
                  <a:gd name="T61" fmla="*/ 2147483647 h 2812"/>
                  <a:gd name="T62" fmla="*/ 2147483647 w 962"/>
                  <a:gd name="T63" fmla="*/ 2147483647 h 2812"/>
                  <a:gd name="T64" fmla="*/ 2147483647 w 962"/>
                  <a:gd name="T65" fmla="*/ 2147483647 h 2812"/>
                  <a:gd name="T66" fmla="*/ 2147483647 w 962"/>
                  <a:gd name="T67" fmla="*/ 2147483647 h 2812"/>
                  <a:gd name="T68" fmla="*/ 2147483647 w 962"/>
                  <a:gd name="T69" fmla="*/ 2147483647 h 2812"/>
                  <a:gd name="T70" fmla="*/ 2147483647 w 962"/>
                  <a:gd name="T71" fmla="*/ 2147483647 h 2812"/>
                  <a:gd name="T72" fmla="*/ 2147483647 w 962"/>
                  <a:gd name="T73" fmla="*/ 2147483647 h 2812"/>
                  <a:gd name="T74" fmla="*/ 2147483647 w 962"/>
                  <a:gd name="T75" fmla="*/ 2147483647 h 2812"/>
                  <a:gd name="T76" fmla="*/ 2147483647 w 962"/>
                  <a:gd name="T77" fmla="*/ 2147483647 h 2812"/>
                  <a:gd name="T78" fmla="*/ 2147483647 w 962"/>
                  <a:gd name="T79" fmla="*/ 2147483647 h 2812"/>
                  <a:gd name="T80" fmla="*/ 2147483647 w 962"/>
                  <a:gd name="T81" fmla="*/ 2147483647 h 2812"/>
                  <a:gd name="T82" fmla="*/ 2147483647 w 962"/>
                  <a:gd name="T83" fmla="*/ 2147483647 h 2812"/>
                  <a:gd name="T84" fmla="*/ 2147483647 w 962"/>
                  <a:gd name="T85" fmla="*/ 2147483647 h 2812"/>
                  <a:gd name="T86" fmla="*/ 2147483647 w 962"/>
                  <a:gd name="T87" fmla="*/ 2147483647 h 2812"/>
                  <a:gd name="T88" fmla="*/ 2147483647 w 962"/>
                  <a:gd name="T89" fmla="*/ 2147483647 h 2812"/>
                  <a:gd name="T90" fmla="*/ 2147483647 w 962"/>
                  <a:gd name="T91" fmla="*/ 2147483647 h 2812"/>
                  <a:gd name="T92" fmla="*/ 2147483647 w 962"/>
                  <a:gd name="T93" fmla="*/ 2147483647 h 2812"/>
                  <a:gd name="T94" fmla="*/ 2147483647 w 962"/>
                  <a:gd name="T95" fmla="*/ 2147483647 h 2812"/>
                  <a:gd name="T96" fmla="*/ 2147483647 w 962"/>
                  <a:gd name="T97" fmla="*/ 2147483647 h 2812"/>
                  <a:gd name="T98" fmla="*/ 2147483647 w 962"/>
                  <a:gd name="T99" fmla="*/ 2147483647 h 2812"/>
                  <a:gd name="T100" fmla="*/ 2147483647 w 962"/>
                  <a:gd name="T101" fmla="*/ 2147483647 h 2812"/>
                  <a:gd name="T102" fmla="*/ 2147483647 w 962"/>
                  <a:gd name="T103" fmla="*/ 2147483647 h 2812"/>
                  <a:gd name="T104" fmla="*/ 2147483647 w 962"/>
                  <a:gd name="T105" fmla="*/ 2147483647 h 2812"/>
                  <a:gd name="T106" fmla="*/ 2147483647 w 962"/>
                  <a:gd name="T107" fmla="*/ 2147483647 h 2812"/>
                  <a:gd name="T108" fmla="*/ 2147483647 w 962"/>
                  <a:gd name="T109" fmla="*/ 2147483647 h 2812"/>
                  <a:gd name="T110" fmla="*/ 2147483647 w 962"/>
                  <a:gd name="T111" fmla="*/ 2147483647 h 2812"/>
                  <a:gd name="T112" fmla="*/ 2147483647 w 962"/>
                  <a:gd name="T113" fmla="*/ 2147483647 h 2812"/>
                  <a:gd name="T114" fmla="*/ 2147483647 w 962"/>
                  <a:gd name="T115" fmla="*/ 2147483647 h 2812"/>
                  <a:gd name="T116" fmla="*/ 2147483647 w 962"/>
                  <a:gd name="T117" fmla="*/ 2147483647 h 2812"/>
                  <a:gd name="T118" fmla="*/ 2147483647 w 962"/>
                  <a:gd name="T119" fmla="*/ 2147483647 h 2812"/>
                  <a:gd name="T120" fmla="*/ 2147483647 w 962"/>
                  <a:gd name="T121" fmla="*/ 2147483647 h 2812"/>
                  <a:gd name="T122" fmla="*/ 2147483647 w 962"/>
                  <a:gd name="T123" fmla="*/ 2147483647 h 2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2"/>
                  <a:gd name="T187" fmla="*/ 0 h 2812"/>
                  <a:gd name="T188" fmla="*/ 962 w 962"/>
                  <a:gd name="T189" fmla="*/ 2812 h 28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2" h="2812">
                    <a:moveTo>
                      <a:pt x="880" y="377"/>
                    </a:moveTo>
                    <a:lnTo>
                      <a:pt x="880" y="377"/>
                    </a:lnTo>
                    <a:lnTo>
                      <a:pt x="864" y="372"/>
                    </a:lnTo>
                    <a:lnTo>
                      <a:pt x="842" y="356"/>
                    </a:lnTo>
                    <a:lnTo>
                      <a:pt x="809" y="323"/>
                    </a:lnTo>
                    <a:lnTo>
                      <a:pt x="804" y="312"/>
                    </a:lnTo>
                    <a:lnTo>
                      <a:pt x="798" y="301"/>
                    </a:lnTo>
                    <a:lnTo>
                      <a:pt x="776" y="290"/>
                    </a:lnTo>
                    <a:lnTo>
                      <a:pt x="776" y="279"/>
                    </a:lnTo>
                    <a:lnTo>
                      <a:pt x="766" y="241"/>
                    </a:lnTo>
                    <a:lnTo>
                      <a:pt x="755" y="208"/>
                    </a:lnTo>
                    <a:lnTo>
                      <a:pt x="744" y="191"/>
                    </a:lnTo>
                    <a:lnTo>
                      <a:pt x="727" y="186"/>
                    </a:lnTo>
                    <a:lnTo>
                      <a:pt x="716" y="186"/>
                    </a:lnTo>
                    <a:lnTo>
                      <a:pt x="711" y="186"/>
                    </a:lnTo>
                    <a:lnTo>
                      <a:pt x="700" y="186"/>
                    </a:lnTo>
                    <a:lnTo>
                      <a:pt x="683" y="181"/>
                    </a:lnTo>
                    <a:lnTo>
                      <a:pt x="673" y="181"/>
                    </a:lnTo>
                    <a:lnTo>
                      <a:pt x="667" y="186"/>
                    </a:lnTo>
                    <a:lnTo>
                      <a:pt x="667" y="191"/>
                    </a:lnTo>
                    <a:lnTo>
                      <a:pt x="645" y="186"/>
                    </a:lnTo>
                    <a:lnTo>
                      <a:pt x="634" y="186"/>
                    </a:lnTo>
                    <a:lnTo>
                      <a:pt x="629" y="191"/>
                    </a:lnTo>
                    <a:lnTo>
                      <a:pt x="623" y="197"/>
                    </a:lnTo>
                    <a:lnTo>
                      <a:pt x="612" y="191"/>
                    </a:lnTo>
                    <a:lnTo>
                      <a:pt x="596" y="191"/>
                    </a:lnTo>
                    <a:lnTo>
                      <a:pt x="585" y="197"/>
                    </a:lnTo>
                    <a:lnTo>
                      <a:pt x="574" y="213"/>
                    </a:lnTo>
                    <a:lnTo>
                      <a:pt x="563" y="252"/>
                    </a:lnTo>
                    <a:lnTo>
                      <a:pt x="563" y="257"/>
                    </a:lnTo>
                    <a:lnTo>
                      <a:pt x="574" y="268"/>
                    </a:lnTo>
                    <a:lnTo>
                      <a:pt x="590" y="290"/>
                    </a:lnTo>
                    <a:lnTo>
                      <a:pt x="618" y="312"/>
                    </a:lnTo>
                    <a:lnTo>
                      <a:pt x="623" y="323"/>
                    </a:lnTo>
                    <a:lnTo>
                      <a:pt x="640" y="334"/>
                    </a:lnTo>
                    <a:lnTo>
                      <a:pt x="667" y="345"/>
                    </a:lnTo>
                    <a:lnTo>
                      <a:pt x="705" y="356"/>
                    </a:lnTo>
                    <a:lnTo>
                      <a:pt x="711" y="372"/>
                    </a:lnTo>
                    <a:lnTo>
                      <a:pt x="716" y="377"/>
                    </a:lnTo>
                    <a:lnTo>
                      <a:pt x="716" y="388"/>
                    </a:lnTo>
                    <a:lnTo>
                      <a:pt x="722" y="421"/>
                    </a:lnTo>
                    <a:lnTo>
                      <a:pt x="744" y="465"/>
                    </a:lnTo>
                    <a:lnTo>
                      <a:pt x="771" y="520"/>
                    </a:lnTo>
                    <a:lnTo>
                      <a:pt x="771" y="547"/>
                    </a:lnTo>
                    <a:lnTo>
                      <a:pt x="755" y="536"/>
                    </a:lnTo>
                    <a:lnTo>
                      <a:pt x="722" y="520"/>
                    </a:lnTo>
                    <a:lnTo>
                      <a:pt x="667" y="503"/>
                    </a:lnTo>
                    <a:lnTo>
                      <a:pt x="645" y="481"/>
                    </a:lnTo>
                    <a:lnTo>
                      <a:pt x="607" y="449"/>
                    </a:lnTo>
                    <a:lnTo>
                      <a:pt x="596" y="438"/>
                    </a:lnTo>
                    <a:lnTo>
                      <a:pt x="585" y="432"/>
                    </a:lnTo>
                    <a:lnTo>
                      <a:pt x="574" y="427"/>
                    </a:lnTo>
                    <a:lnTo>
                      <a:pt x="558" y="421"/>
                    </a:lnTo>
                    <a:lnTo>
                      <a:pt x="519" y="421"/>
                    </a:lnTo>
                    <a:lnTo>
                      <a:pt x="497" y="416"/>
                    </a:lnTo>
                    <a:lnTo>
                      <a:pt x="481" y="410"/>
                    </a:lnTo>
                    <a:lnTo>
                      <a:pt x="465" y="405"/>
                    </a:lnTo>
                    <a:lnTo>
                      <a:pt x="459" y="399"/>
                    </a:lnTo>
                    <a:lnTo>
                      <a:pt x="454" y="394"/>
                    </a:lnTo>
                    <a:lnTo>
                      <a:pt x="465" y="399"/>
                    </a:lnTo>
                    <a:lnTo>
                      <a:pt x="487" y="399"/>
                    </a:lnTo>
                    <a:lnTo>
                      <a:pt x="497" y="394"/>
                    </a:lnTo>
                    <a:lnTo>
                      <a:pt x="503" y="383"/>
                    </a:lnTo>
                    <a:lnTo>
                      <a:pt x="508" y="372"/>
                    </a:lnTo>
                    <a:lnTo>
                      <a:pt x="508" y="361"/>
                    </a:lnTo>
                    <a:lnTo>
                      <a:pt x="514" y="356"/>
                    </a:lnTo>
                    <a:lnTo>
                      <a:pt x="519" y="356"/>
                    </a:lnTo>
                    <a:lnTo>
                      <a:pt x="519" y="350"/>
                    </a:lnTo>
                    <a:lnTo>
                      <a:pt x="525" y="345"/>
                    </a:lnTo>
                    <a:lnTo>
                      <a:pt x="519" y="345"/>
                    </a:lnTo>
                    <a:lnTo>
                      <a:pt x="519" y="339"/>
                    </a:lnTo>
                    <a:lnTo>
                      <a:pt x="525" y="339"/>
                    </a:lnTo>
                    <a:lnTo>
                      <a:pt x="530" y="334"/>
                    </a:lnTo>
                    <a:lnTo>
                      <a:pt x="530" y="328"/>
                    </a:lnTo>
                    <a:lnTo>
                      <a:pt x="530" y="317"/>
                    </a:lnTo>
                    <a:lnTo>
                      <a:pt x="530" y="312"/>
                    </a:lnTo>
                    <a:lnTo>
                      <a:pt x="552" y="312"/>
                    </a:lnTo>
                    <a:lnTo>
                      <a:pt x="563" y="312"/>
                    </a:lnTo>
                    <a:lnTo>
                      <a:pt x="563" y="284"/>
                    </a:lnTo>
                    <a:lnTo>
                      <a:pt x="563" y="257"/>
                    </a:lnTo>
                    <a:lnTo>
                      <a:pt x="563" y="252"/>
                    </a:lnTo>
                    <a:lnTo>
                      <a:pt x="563" y="235"/>
                    </a:lnTo>
                    <a:lnTo>
                      <a:pt x="563" y="224"/>
                    </a:lnTo>
                    <a:lnTo>
                      <a:pt x="574" y="213"/>
                    </a:lnTo>
                    <a:lnTo>
                      <a:pt x="574" y="208"/>
                    </a:lnTo>
                    <a:lnTo>
                      <a:pt x="580" y="186"/>
                    </a:lnTo>
                    <a:lnTo>
                      <a:pt x="585" y="164"/>
                    </a:lnTo>
                    <a:lnTo>
                      <a:pt x="580" y="137"/>
                    </a:lnTo>
                    <a:lnTo>
                      <a:pt x="585" y="131"/>
                    </a:lnTo>
                    <a:lnTo>
                      <a:pt x="590" y="126"/>
                    </a:lnTo>
                    <a:lnTo>
                      <a:pt x="601" y="115"/>
                    </a:lnTo>
                    <a:lnTo>
                      <a:pt x="601" y="104"/>
                    </a:lnTo>
                    <a:lnTo>
                      <a:pt x="580" y="77"/>
                    </a:lnTo>
                    <a:lnTo>
                      <a:pt x="580" y="66"/>
                    </a:lnTo>
                    <a:lnTo>
                      <a:pt x="569" y="55"/>
                    </a:lnTo>
                    <a:lnTo>
                      <a:pt x="552" y="44"/>
                    </a:lnTo>
                    <a:lnTo>
                      <a:pt x="530" y="27"/>
                    </a:lnTo>
                    <a:lnTo>
                      <a:pt x="497" y="16"/>
                    </a:lnTo>
                    <a:lnTo>
                      <a:pt x="454" y="5"/>
                    </a:lnTo>
                    <a:lnTo>
                      <a:pt x="394" y="0"/>
                    </a:lnTo>
                    <a:lnTo>
                      <a:pt x="377" y="5"/>
                    </a:lnTo>
                    <a:lnTo>
                      <a:pt x="355" y="11"/>
                    </a:lnTo>
                    <a:lnTo>
                      <a:pt x="333" y="27"/>
                    </a:lnTo>
                    <a:lnTo>
                      <a:pt x="311" y="49"/>
                    </a:lnTo>
                    <a:lnTo>
                      <a:pt x="295" y="82"/>
                    </a:lnTo>
                    <a:lnTo>
                      <a:pt x="290" y="126"/>
                    </a:lnTo>
                    <a:lnTo>
                      <a:pt x="290" y="186"/>
                    </a:lnTo>
                    <a:lnTo>
                      <a:pt x="295" y="191"/>
                    </a:lnTo>
                    <a:lnTo>
                      <a:pt x="301" y="219"/>
                    </a:lnTo>
                    <a:lnTo>
                      <a:pt x="295" y="252"/>
                    </a:lnTo>
                    <a:lnTo>
                      <a:pt x="290" y="268"/>
                    </a:lnTo>
                    <a:lnTo>
                      <a:pt x="284" y="284"/>
                    </a:lnTo>
                    <a:lnTo>
                      <a:pt x="426" y="394"/>
                    </a:lnTo>
                    <a:lnTo>
                      <a:pt x="394" y="427"/>
                    </a:lnTo>
                    <a:lnTo>
                      <a:pt x="366" y="454"/>
                    </a:lnTo>
                    <a:lnTo>
                      <a:pt x="311" y="394"/>
                    </a:lnTo>
                    <a:lnTo>
                      <a:pt x="262" y="339"/>
                    </a:lnTo>
                    <a:lnTo>
                      <a:pt x="257" y="328"/>
                    </a:lnTo>
                    <a:lnTo>
                      <a:pt x="218" y="388"/>
                    </a:lnTo>
                    <a:lnTo>
                      <a:pt x="175" y="421"/>
                    </a:lnTo>
                    <a:lnTo>
                      <a:pt x="136" y="443"/>
                    </a:lnTo>
                    <a:lnTo>
                      <a:pt x="114" y="454"/>
                    </a:lnTo>
                    <a:lnTo>
                      <a:pt x="93" y="454"/>
                    </a:lnTo>
                    <a:lnTo>
                      <a:pt x="82" y="460"/>
                    </a:lnTo>
                    <a:lnTo>
                      <a:pt x="60" y="476"/>
                    </a:lnTo>
                    <a:lnTo>
                      <a:pt x="49" y="492"/>
                    </a:lnTo>
                    <a:lnTo>
                      <a:pt x="43" y="514"/>
                    </a:lnTo>
                    <a:lnTo>
                      <a:pt x="38" y="542"/>
                    </a:lnTo>
                    <a:lnTo>
                      <a:pt x="38" y="580"/>
                    </a:lnTo>
                    <a:lnTo>
                      <a:pt x="38" y="624"/>
                    </a:lnTo>
                    <a:lnTo>
                      <a:pt x="27" y="673"/>
                    </a:lnTo>
                    <a:lnTo>
                      <a:pt x="11" y="733"/>
                    </a:lnTo>
                    <a:lnTo>
                      <a:pt x="11" y="739"/>
                    </a:lnTo>
                    <a:lnTo>
                      <a:pt x="5" y="782"/>
                    </a:lnTo>
                    <a:lnTo>
                      <a:pt x="0" y="903"/>
                    </a:lnTo>
                    <a:lnTo>
                      <a:pt x="0" y="963"/>
                    </a:lnTo>
                    <a:lnTo>
                      <a:pt x="5" y="1018"/>
                    </a:lnTo>
                    <a:lnTo>
                      <a:pt x="16" y="1050"/>
                    </a:lnTo>
                    <a:lnTo>
                      <a:pt x="27" y="1083"/>
                    </a:lnTo>
                    <a:lnTo>
                      <a:pt x="60" y="1143"/>
                    </a:lnTo>
                    <a:lnTo>
                      <a:pt x="93" y="1204"/>
                    </a:lnTo>
                    <a:lnTo>
                      <a:pt x="120" y="1264"/>
                    </a:lnTo>
                    <a:lnTo>
                      <a:pt x="125" y="1264"/>
                    </a:lnTo>
                    <a:lnTo>
                      <a:pt x="136" y="1297"/>
                    </a:lnTo>
                    <a:lnTo>
                      <a:pt x="142" y="1318"/>
                    </a:lnTo>
                    <a:lnTo>
                      <a:pt x="153" y="1346"/>
                    </a:lnTo>
                    <a:lnTo>
                      <a:pt x="175" y="1384"/>
                    </a:lnTo>
                    <a:lnTo>
                      <a:pt x="180" y="1444"/>
                    </a:lnTo>
                    <a:lnTo>
                      <a:pt x="180" y="1483"/>
                    </a:lnTo>
                    <a:lnTo>
                      <a:pt x="180" y="1504"/>
                    </a:lnTo>
                    <a:lnTo>
                      <a:pt x="207" y="1504"/>
                    </a:lnTo>
                    <a:lnTo>
                      <a:pt x="229" y="1504"/>
                    </a:lnTo>
                    <a:lnTo>
                      <a:pt x="240" y="1504"/>
                    </a:lnTo>
                    <a:lnTo>
                      <a:pt x="235" y="1515"/>
                    </a:lnTo>
                    <a:lnTo>
                      <a:pt x="224" y="1548"/>
                    </a:lnTo>
                    <a:lnTo>
                      <a:pt x="213" y="1592"/>
                    </a:lnTo>
                    <a:lnTo>
                      <a:pt x="213" y="1614"/>
                    </a:lnTo>
                    <a:lnTo>
                      <a:pt x="218" y="1641"/>
                    </a:lnTo>
                    <a:lnTo>
                      <a:pt x="224" y="1696"/>
                    </a:lnTo>
                    <a:lnTo>
                      <a:pt x="229" y="1773"/>
                    </a:lnTo>
                    <a:lnTo>
                      <a:pt x="229" y="1882"/>
                    </a:lnTo>
                    <a:lnTo>
                      <a:pt x="224" y="1937"/>
                    </a:lnTo>
                    <a:lnTo>
                      <a:pt x="213" y="1986"/>
                    </a:lnTo>
                    <a:lnTo>
                      <a:pt x="197" y="2062"/>
                    </a:lnTo>
                    <a:lnTo>
                      <a:pt x="191" y="2101"/>
                    </a:lnTo>
                    <a:lnTo>
                      <a:pt x="186" y="2145"/>
                    </a:lnTo>
                    <a:lnTo>
                      <a:pt x="186" y="2205"/>
                    </a:lnTo>
                    <a:lnTo>
                      <a:pt x="186" y="2276"/>
                    </a:lnTo>
                    <a:lnTo>
                      <a:pt x="197" y="2407"/>
                    </a:lnTo>
                    <a:lnTo>
                      <a:pt x="207" y="2495"/>
                    </a:lnTo>
                    <a:lnTo>
                      <a:pt x="213" y="2555"/>
                    </a:lnTo>
                    <a:lnTo>
                      <a:pt x="213" y="2599"/>
                    </a:lnTo>
                    <a:lnTo>
                      <a:pt x="207" y="2631"/>
                    </a:lnTo>
                    <a:lnTo>
                      <a:pt x="207" y="2653"/>
                    </a:lnTo>
                    <a:lnTo>
                      <a:pt x="207" y="2670"/>
                    </a:lnTo>
                    <a:lnTo>
                      <a:pt x="207" y="2730"/>
                    </a:lnTo>
                    <a:lnTo>
                      <a:pt x="268" y="2752"/>
                    </a:lnTo>
                    <a:lnTo>
                      <a:pt x="301" y="2752"/>
                    </a:lnTo>
                    <a:lnTo>
                      <a:pt x="306" y="2763"/>
                    </a:lnTo>
                    <a:lnTo>
                      <a:pt x="328" y="2779"/>
                    </a:lnTo>
                    <a:lnTo>
                      <a:pt x="350" y="2790"/>
                    </a:lnTo>
                    <a:lnTo>
                      <a:pt x="372" y="2801"/>
                    </a:lnTo>
                    <a:lnTo>
                      <a:pt x="399" y="2807"/>
                    </a:lnTo>
                    <a:lnTo>
                      <a:pt x="437" y="2812"/>
                    </a:lnTo>
                    <a:lnTo>
                      <a:pt x="508" y="2807"/>
                    </a:lnTo>
                    <a:lnTo>
                      <a:pt x="541" y="2801"/>
                    </a:lnTo>
                    <a:lnTo>
                      <a:pt x="552" y="2801"/>
                    </a:lnTo>
                    <a:lnTo>
                      <a:pt x="552" y="2796"/>
                    </a:lnTo>
                    <a:lnTo>
                      <a:pt x="552" y="2785"/>
                    </a:lnTo>
                    <a:lnTo>
                      <a:pt x="547" y="2768"/>
                    </a:lnTo>
                    <a:lnTo>
                      <a:pt x="536" y="2752"/>
                    </a:lnTo>
                    <a:lnTo>
                      <a:pt x="470" y="2692"/>
                    </a:lnTo>
                    <a:lnTo>
                      <a:pt x="432" y="2648"/>
                    </a:lnTo>
                    <a:lnTo>
                      <a:pt x="415" y="2631"/>
                    </a:lnTo>
                    <a:lnTo>
                      <a:pt x="404" y="2615"/>
                    </a:lnTo>
                    <a:lnTo>
                      <a:pt x="404" y="2599"/>
                    </a:lnTo>
                    <a:lnTo>
                      <a:pt x="399" y="2588"/>
                    </a:lnTo>
                    <a:lnTo>
                      <a:pt x="394" y="2566"/>
                    </a:lnTo>
                    <a:lnTo>
                      <a:pt x="388" y="2555"/>
                    </a:lnTo>
                    <a:lnTo>
                      <a:pt x="388" y="2528"/>
                    </a:lnTo>
                    <a:lnTo>
                      <a:pt x="394" y="2467"/>
                    </a:lnTo>
                    <a:lnTo>
                      <a:pt x="399" y="2424"/>
                    </a:lnTo>
                    <a:lnTo>
                      <a:pt x="394" y="2402"/>
                    </a:lnTo>
                    <a:lnTo>
                      <a:pt x="383" y="2374"/>
                    </a:lnTo>
                    <a:lnTo>
                      <a:pt x="394" y="2238"/>
                    </a:lnTo>
                    <a:lnTo>
                      <a:pt x="399" y="2145"/>
                    </a:lnTo>
                    <a:lnTo>
                      <a:pt x="404" y="2095"/>
                    </a:lnTo>
                    <a:lnTo>
                      <a:pt x="415" y="2062"/>
                    </a:lnTo>
                    <a:lnTo>
                      <a:pt x="421" y="2013"/>
                    </a:lnTo>
                    <a:lnTo>
                      <a:pt x="432" y="1948"/>
                    </a:lnTo>
                    <a:lnTo>
                      <a:pt x="437" y="1931"/>
                    </a:lnTo>
                    <a:lnTo>
                      <a:pt x="454" y="1893"/>
                    </a:lnTo>
                    <a:lnTo>
                      <a:pt x="476" y="1827"/>
                    </a:lnTo>
                    <a:lnTo>
                      <a:pt x="492" y="1729"/>
                    </a:lnTo>
                    <a:lnTo>
                      <a:pt x="497" y="1723"/>
                    </a:lnTo>
                    <a:lnTo>
                      <a:pt x="503" y="1718"/>
                    </a:lnTo>
                    <a:lnTo>
                      <a:pt x="503" y="1729"/>
                    </a:lnTo>
                    <a:lnTo>
                      <a:pt x="558" y="1893"/>
                    </a:lnTo>
                    <a:lnTo>
                      <a:pt x="569" y="1920"/>
                    </a:lnTo>
                    <a:lnTo>
                      <a:pt x="569" y="1948"/>
                    </a:lnTo>
                    <a:lnTo>
                      <a:pt x="563" y="1980"/>
                    </a:lnTo>
                    <a:lnTo>
                      <a:pt x="547" y="2035"/>
                    </a:lnTo>
                    <a:lnTo>
                      <a:pt x="541" y="2084"/>
                    </a:lnTo>
                    <a:lnTo>
                      <a:pt x="536" y="2145"/>
                    </a:lnTo>
                    <a:lnTo>
                      <a:pt x="519" y="2287"/>
                    </a:lnTo>
                    <a:lnTo>
                      <a:pt x="503" y="2380"/>
                    </a:lnTo>
                    <a:lnTo>
                      <a:pt x="497" y="2429"/>
                    </a:lnTo>
                    <a:lnTo>
                      <a:pt x="481" y="2445"/>
                    </a:lnTo>
                    <a:lnTo>
                      <a:pt x="476" y="2462"/>
                    </a:lnTo>
                    <a:lnTo>
                      <a:pt x="470" y="2506"/>
                    </a:lnTo>
                    <a:lnTo>
                      <a:pt x="519" y="2528"/>
                    </a:lnTo>
                    <a:lnTo>
                      <a:pt x="580" y="2544"/>
                    </a:lnTo>
                    <a:lnTo>
                      <a:pt x="640" y="2555"/>
                    </a:lnTo>
                    <a:lnTo>
                      <a:pt x="694" y="2555"/>
                    </a:lnTo>
                    <a:lnTo>
                      <a:pt x="689" y="2517"/>
                    </a:lnTo>
                    <a:lnTo>
                      <a:pt x="705" y="2484"/>
                    </a:lnTo>
                    <a:lnTo>
                      <a:pt x="716" y="2445"/>
                    </a:lnTo>
                    <a:lnTo>
                      <a:pt x="738" y="2396"/>
                    </a:lnTo>
                    <a:lnTo>
                      <a:pt x="755" y="2331"/>
                    </a:lnTo>
                    <a:lnTo>
                      <a:pt x="771" y="2249"/>
                    </a:lnTo>
                    <a:lnTo>
                      <a:pt x="782" y="2156"/>
                    </a:lnTo>
                    <a:lnTo>
                      <a:pt x="787" y="2041"/>
                    </a:lnTo>
                    <a:lnTo>
                      <a:pt x="787" y="2013"/>
                    </a:lnTo>
                    <a:lnTo>
                      <a:pt x="787" y="1991"/>
                    </a:lnTo>
                    <a:lnTo>
                      <a:pt x="787" y="1980"/>
                    </a:lnTo>
                    <a:lnTo>
                      <a:pt x="793" y="1969"/>
                    </a:lnTo>
                    <a:lnTo>
                      <a:pt x="798" y="1937"/>
                    </a:lnTo>
                    <a:lnTo>
                      <a:pt x="798" y="1882"/>
                    </a:lnTo>
                    <a:lnTo>
                      <a:pt x="798" y="1805"/>
                    </a:lnTo>
                    <a:lnTo>
                      <a:pt x="782" y="1690"/>
                    </a:lnTo>
                    <a:lnTo>
                      <a:pt x="755" y="1559"/>
                    </a:lnTo>
                    <a:lnTo>
                      <a:pt x="722" y="1411"/>
                    </a:lnTo>
                    <a:lnTo>
                      <a:pt x="733" y="1401"/>
                    </a:lnTo>
                    <a:lnTo>
                      <a:pt x="738" y="1390"/>
                    </a:lnTo>
                    <a:lnTo>
                      <a:pt x="744" y="1368"/>
                    </a:lnTo>
                    <a:lnTo>
                      <a:pt x="733" y="1313"/>
                    </a:lnTo>
                    <a:lnTo>
                      <a:pt x="711" y="1220"/>
                    </a:lnTo>
                    <a:lnTo>
                      <a:pt x="683" y="1083"/>
                    </a:lnTo>
                    <a:lnTo>
                      <a:pt x="673" y="1018"/>
                    </a:lnTo>
                    <a:lnTo>
                      <a:pt x="656" y="957"/>
                    </a:lnTo>
                    <a:lnTo>
                      <a:pt x="645" y="914"/>
                    </a:lnTo>
                    <a:lnTo>
                      <a:pt x="634" y="870"/>
                    </a:lnTo>
                    <a:lnTo>
                      <a:pt x="634" y="821"/>
                    </a:lnTo>
                    <a:lnTo>
                      <a:pt x="640" y="777"/>
                    </a:lnTo>
                    <a:lnTo>
                      <a:pt x="634" y="739"/>
                    </a:lnTo>
                    <a:lnTo>
                      <a:pt x="634" y="706"/>
                    </a:lnTo>
                    <a:lnTo>
                      <a:pt x="678" y="717"/>
                    </a:lnTo>
                    <a:lnTo>
                      <a:pt x="776" y="728"/>
                    </a:lnTo>
                    <a:lnTo>
                      <a:pt x="837" y="733"/>
                    </a:lnTo>
                    <a:lnTo>
                      <a:pt x="891" y="728"/>
                    </a:lnTo>
                    <a:lnTo>
                      <a:pt x="913" y="722"/>
                    </a:lnTo>
                    <a:lnTo>
                      <a:pt x="935" y="717"/>
                    </a:lnTo>
                    <a:lnTo>
                      <a:pt x="952" y="706"/>
                    </a:lnTo>
                    <a:lnTo>
                      <a:pt x="962" y="689"/>
                    </a:lnTo>
                    <a:lnTo>
                      <a:pt x="946" y="618"/>
                    </a:lnTo>
                    <a:lnTo>
                      <a:pt x="924" y="520"/>
                    </a:lnTo>
                    <a:lnTo>
                      <a:pt x="880" y="377"/>
                    </a:lnTo>
                    <a:close/>
                    <a:moveTo>
                      <a:pt x="640" y="279"/>
                    </a:moveTo>
                    <a:lnTo>
                      <a:pt x="640" y="279"/>
                    </a:lnTo>
                    <a:lnTo>
                      <a:pt x="634" y="279"/>
                    </a:lnTo>
                    <a:lnTo>
                      <a:pt x="618" y="274"/>
                    </a:lnTo>
                    <a:lnTo>
                      <a:pt x="607" y="263"/>
                    </a:lnTo>
                    <a:lnTo>
                      <a:pt x="596" y="246"/>
                    </a:lnTo>
                    <a:lnTo>
                      <a:pt x="580" y="241"/>
                    </a:lnTo>
                    <a:lnTo>
                      <a:pt x="590" y="230"/>
                    </a:lnTo>
                    <a:lnTo>
                      <a:pt x="596" y="224"/>
                    </a:lnTo>
                    <a:lnTo>
                      <a:pt x="618" y="224"/>
                    </a:lnTo>
                    <a:lnTo>
                      <a:pt x="623" y="230"/>
                    </a:lnTo>
                    <a:lnTo>
                      <a:pt x="623" y="235"/>
                    </a:lnTo>
                    <a:lnTo>
                      <a:pt x="623" y="246"/>
                    </a:lnTo>
                    <a:lnTo>
                      <a:pt x="623" y="252"/>
                    </a:lnTo>
                    <a:lnTo>
                      <a:pt x="629" y="257"/>
                    </a:lnTo>
                    <a:lnTo>
                      <a:pt x="634" y="263"/>
                    </a:lnTo>
                    <a:lnTo>
                      <a:pt x="640" y="263"/>
                    </a:lnTo>
                    <a:lnTo>
                      <a:pt x="645" y="263"/>
                    </a:lnTo>
                    <a:lnTo>
                      <a:pt x="645" y="268"/>
                    </a:lnTo>
                    <a:lnTo>
                      <a:pt x="640" y="279"/>
                    </a:lnTo>
                    <a:close/>
                    <a:moveTo>
                      <a:pt x="235" y="990"/>
                    </a:moveTo>
                    <a:lnTo>
                      <a:pt x="235" y="990"/>
                    </a:lnTo>
                    <a:lnTo>
                      <a:pt x="235" y="1023"/>
                    </a:lnTo>
                    <a:lnTo>
                      <a:pt x="229" y="1067"/>
                    </a:lnTo>
                    <a:lnTo>
                      <a:pt x="224" y="1089"/>
                    </a:lnTo>
                    <a:lnTo>
                      <a:pt x="218" y="1089"/>
                    </a:lnTo>
                    <a:lnTo>
                      <a:pt x="213" y="1083"/>
                    </a:lnTo>
                    <a:lnTo>
                      <a:pt x="213" y="1072"/>
                    </a:lnTo>
                    <a:lnTo>
                      <a:pt x="207" y="1056"/>
                    </a:lnTo>
                    <a:lnTo>
                      <a:pt x="202" y="1045"/>
                    </a:lnTo>
                    <a:lnTo>
                      <a:pt x="191" y="1029"/>
                    </a:lnTo>
                    <a:lnTo>
                      <a:pt x="191" y="1012"/>
                    </a:lnTo>
                    <a:lnTo>
                      <a:pt x="197" y="1001"/>
                    </a:lnTo>
                    <a:lnTo>
                      <a:pt x="202" y="985"/>
                    </a:lnTo>
                    <a:lnTo>
                      <a:pt x="207" y="979"/>
                    </a:lnTo>
                    <a:lnTo>
                      <a:pt x="207" y="963"/>
                    </a:lnTo>
                    <a:lnTo>
                      <a:pt x="207" y="946"/>
                    </a:lnTo>
                    <a:lnTo>
                      <a:pt x="207" y="936"/>
                    </a:lnTo>
                    <a:lnTo>
                      <a:pt x="213" y="930"/>
                    </a:lnTo>
                    <a:lnTo>
                      <a:pt x="224" y="952"/>
                    </a:lnTo>
                    <a:lnTo>
                      <a:pt x="235" y="968"/>
                    </a:lnTo>
                    <a:lnTo>
                      <a:pt x="235" y="990"/>
                    </a:lnTo>
                    <a:close/>
                  </a:path>
                </a:pathLst>
              </a:custGeom>
              <a:solidFill>
                <a:srgbClr val="010101"/>
              </a:solidFill>
              <a:ln w="9525">
                <a:noFill/>
                <a:round/>
                <a:headEnd/>
                <a:tailEnd/>
              </a:ln>
            </p:spPr>
            <p:txBody>
              <a:bodyPr/>
              <a:lstStyle/>
              <a:p>
                <a:endParaRPr lang="en-US"/>
              </a:p>
            </p:txBody>
          </p:sp>
          <p:sp>
            <p:nvSpPr>
              <p:cNvPr id="82" name="Freeform 1581">
                <a:extLst>
                  <a:ext uri="{FF2B5EF4-FFF2-40B4-BE49-F238E27FC236}">
                    <a16:creationId xmlns:a16="http://schemas.microsoft.com/office/drawing/2014/main" id="{306F5869-94D9-4D63-8919-A528C47E825B}"/>
                  </a:ext>
                </a:extLst>
              </p:cNvPr>
              <p:cNvSpPr>
                <a:spLocks/>
              </p:cNvSpPr>
              <p:nvPr/>
            </p:nvSpPr>
            <p:spPr bwMode="auto">
              <a:xfrm>
                <a:off x="-7396079" y="-7488035"/>
                <a:ext cx="37812" cy="167331"/>
              </a:xfrm>
              <a:custGeom>
                <a:avLst/>
                <a:gdLst>
                  <a:gd name="T0" fmla="*/ 0 w 11"/>
                  <a:gd name="T1" fmla="*/ 2147483647 h 44"/>
                  <a:gd name="T2" fmla="*/ 0 w 11"/>
                  <a:gd name="T3" fmla="*/ 2147483647 h 44"/>
                  <a:gd name="T4" fmla="*/ 0 w 11"/>
                  <a:gd name="T5" fmla="*/ 2147483647 h 44"/>
                  <a:gd name="T6" fmla="*/ 0 w 11"/>
                  <a:gd name="T7" fmla="*/ 2147483647 h 44"/>
                  <a:gd name="T8" fmla="*/ 0 w 11"/>
                  <a:gd name="T9" fmla="*/ 2147483647 h 44"/>
                  <a:gd name="T10" fmla="*/ 0 w 11"/>
                  <a:gd name="T11" fmla="*/ 2147483647 h 44"/>
                  <a:gd name="T12" fmla="*/ 2147483647 w 11"/>
                  <a:gd name="T13" fmla="*/ 0 h 44"/>
                  <a:gd name="T14" fmla="*/ 2147483647 w 11"/>
                  <a:gd name="T15" fmla="*/ 0 h 44"/>
                  <a:gd name="T16" fmla="*/ 0 w 11"/>
                  <a:gd name="T17" fmla="*/ 2147483647 h 44"/>
                  <a:gd name="T18" fmla="*/ 0 w 11"/>
                  <a:gd name="T19" fmla="*/ 2147483647 h 44"/>
                  <a:gd name="T20" fmla="*/ 0 w 11"/>
                  <a:gd name="T21" fmla="*/ 2147483647 h 44"/>
                  <a:gd name="T22" fmla="*/ 0 w 11"/>
                  <a:gd name="T23" fmla="*/ 2147483647 h 44"/>
                  <a:gd name="T24" fmla="*/ 0 w 11"/>
                  <a:gd name="T25" fmla="*/ 2147483647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4"/>
                  <a:gd name="T41" fmla="*/ 11 w 1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4">
                    <a:moveTo>
                      <a:pt x="0" y="39"/>
                    </a:moveTo>
                    <a:lnTo>
                      <a:pt x="0" y="39"/>
                    </a:lnTo>
                    <a:lnTo>
                      <a:pt x="0" y="44"/>
                    </a:lnTo>
                    <a:lnTo>
                      <a:pt x="0" y="39"/>
                    </a:lnTo>
                    <a:lnTo>
                      <a:pt x="11" y="0"/>
                    </a:lnTo>
                    <a:lnTo>
                      <a:pt x="0" y="11"/>
                    </a:lnTo>
                    <a:lnTo>
                      <a:pt x="0" y="22"/>
                    </a:lnTo>
                    <a:lnTo>
                      <a:pt x="0" y="39"/>
                    </a:lnTo>
                    <a:close/>
                  </a:path>
                </a:pathLst>
              </a:custGeom>
              <a:solidFill>
                <a:srgbClr val="010101"/>
              </a:solidFill>
              <a:ln w="9525">
                <a:noFill/>
                <a:round/>
                <a:headEnd/>
                <a:tailEnd/>
              </a:ln>
            </p:spPr>
            <p:txBody>
              <a:bodyPr/>
              <a:lstStyle/>
              <a:p>
                <a:endParaRPr lang="en-US"/>
              </a:p>
            </p:txBody>
          </p:sp>
          <p:sp>
            <p:nvSpPr>
              <p:cNvPr id="83" name="Freeform 1582">
                <a:extLst>
                  <a:ext uri="{FF2B5EF4-FFF2-40B4-BE49-F238E27FC236}">
                    <a16:creationId xmlns:a16="http://schemas.microsoft.com/office/drawing/2014/main" id="{DC41D91C-8F26-4619-A81E-ADF13A35FD59}"/>
                  </a:ext>
                </a:extLst>
              </p:cNvPr>
              <p:cNvSpPr>
                <a:spLocks noEditPoints="1"/>
              </p:cNvSpPr>
              <p:nvPr/>
            </p:nvSpPr>
            <p:spPr bwMode="auto">
              <a:xfrm>
                <a:off x="-8017245" y="-7687749"/>
                <a:ext cx="761604" cy="410226"/>
              </a:xfrm>
              <a:custGeom>
                <a:avLst/>
                <a:gdLst>
                  <a:gd name="T0" fmla="*/ 2147483647 w 202"/>
                  <a:gd name="T1" fmla="*/ 2147483647 h 109"/>
                  <a:gd name="T2" fmla="*/ 2147483647 w 202"/>
                  <a:gd name="T3" fmla="*/ 2147483647 h 109"/>
                  <a:gd name="T4" fmla="*/ 2147483647 w 202"/>
                  <a:gd name="T5" fmla="*/ 2147483647 h 109"/>
                  <a:gd name="T6" fmla="*/ 2147483647 w 202"/>
                  <a:gd name="T7" fmla="*/ 2147483647 h 109"/>
                  <a:gd name="T8" fmla="*/ 2147483647 w 202"/>
                  <a:gd name="T9" fmla="*/ 2147483647 h 109"/>
                  <a:gd name="T10" fmla="*/ 2147483647 w 202"/>
                  <a:gd name="T11" fmla="*/ 2147483647 h 109"/>
                  <a:gd name="T12" fmla="*/ 2147483647 w 202"/>
                  <a:gd name="T13" fmla="*/ 2147483647 h 109"/>
                  <a:gd name="T14" fmla="*/ 2147483647 w 202"/>
                  <a:gd name="T15" fmla="*/ 2147483647 h 109"/>
                  <a:gd name="T16" fmla="*/ 2147483647 w 202"/>
                  <a:gd name="T17" fmla="*/ 2147483647 h 109"/>
                  <a:gd name="T18" fmla="*/ 2147483647 w 202"/>
                  <a:gd name="T19" fmla="*/ 2147483647 h 109"/>
                  <a:gd name="T20" fmla="*/ 2147483647 w 202"/>
                  <a:gd name="T21" fmla="*/ 2147483647 h 109"/>
                  <a:gd name="T22" fmla="*/ 2147483647 w 202"/>
                  <a:gd name="T23" fmla="*/ 2147483647 h 109"/>
                  <a:gd name="T24" fmla="*/ 2147483647 w 202"/>
                  <a:gd name="T25" fmla="*/ 2147483647 h 109"/>
                  <a:gd name="T26" fmla="*/ 2147483647 w 202"/>
                  <a:gd name="T27" fmla="*/ 2147483647 h 109"/>
                  <a:gd name="T28" fmla="*/ 2147483647 w 202"/>
                  <a:gd name="T29" fmla="*/ 2147483647 h 109"/>
                  <a:gd name="T30" fmla="*/ 2147483647 w 202"/>
                  <a:gd name="T31" fmla="*/ 0 h 109"/>
                  <a:gd name="T32" fmla="*/ 0 w 202"/>
                  <a:gd name="T33" fmla="*/ 0 h 109"/>
                  <a:gd name="T34" fmla="*/ 0 w 202"/>
                  <a:gd name="T35" fmla="*/ 2147483647 h 109"/>
                  <a:gd name="T36" fmla="*/ 0 w 202"/>
                  <a:gd name="T37" fmla="*/ 2147483647 h 109"/>
                  <a:gd name="T38" fmla="*/ 0 w 202"/>
                  <a:gd name="T39" fmla="*/ 2147483647 h 109"/>
                  <a:gd name="T40" fmla="*/ 2147483647 w 202"/>
                  <a:gd name="T41" fmla="*/ 2147483647 h 109"/>
                  <a:gd name="T42" fmla="*/ 2147483647 w 202"/>
                  <a:gd name="T43" fmla="*/ 2147483647 h 109"/>
                  <a:gd name="T44" fmla="*/ 2147483647 w 202"/>
                  <a:gd name="T45" fmla="*/ 2147483647 h 109"/>
                  <a:gd name="T46" fmla="*/ 2147483647 w 202"/>
                  <a:gd name="T47" fmla="*/ 2147483647 h 109"/>
                  <a:gd name="T48" fmla="*/ 2147483647 w 202"/>
                  <a:gd name="T49" fmla="*/ 2147483647 h 109"/>
                  <a:gd name="T50" fmla="*/ 2147483647 w 202"/>
                  <a:gd name="T51" fmla="*/ 2147483647 h 109"/>
                  <a:gd name="T52" fmla="*/ 2147483647 w 202"/>
                  <a:gd name="T53" fmla="*/ 2147483647 h 109"/>
                  <a:gd name="T54" fmla="*/ 2147483647 w 202"/>
                  <a:gd name="T55" fmla="*/ 2147483647 h 109"/>
                  <a:gd name="T56" fmla="*/ 2147483647 w 202"/>
                  <a:gd name="T57" fmla="*/ 2147483647 h 109"/>
                  <a:gd name="T58" fmla="*/ 2147483647 w 202"/>
                  <a:gd name="T59" fmla="*/ 2147483647 h 109"/>
                  <a:gd name="T60" fmla="*/ 2147483647 w 202"/>
                  <a:gd name="T61" fmla="*/ 2147483647 h 109"/>
                  <a:gd name="T62" fmla="*/ 2147483647 w 202"/>
                  <a:gd name="T63" fmla="*/ 2147483647 h 109"/>
                  <a:gd name="T64" fmla="*/ 2147483647 w 202"/>
                  <a:gd name="T65" fmla="*/ 2147483647 h 109"/>
                  <a:gd name="T66" fmla="*/ 2147483647 w 202"/>
                  <a:gd name="T67" fmla="*/ 2147483647 h 109"/>
                  <a:gd name="T68" fmla="*/ 2147483647 w 202"/>
                  <a:gd name="T69" fmla="*/ 2147483647 h 109"/>
                  <a:gd name="T70" fmla="*/ 2147483647 w 202"/>
                  <a:gd name="T71" fmla="*/ 2147483647 h 109"/>
                  <a:gd name="T72" fmla="*/ 2147483647 w 202"/>
                  <a:gd name="T73" fmla="*/ 2147483647 h 109"/>
                  <a:gd name="T74" fmla="*/ 2147483647 w 202"/>
                  <a:gd name="T75" fmla="*/ 2147483647 h 109"/>
                  <a:gd name="T76" fmla="*/ 2147483647 w 202"/>
                  <a:gd name="T77" fmla="*/ 2147483647 h 109"/>
                  <a:gd name="T78" fmla="*/ 2147483647 w 202"/>
                  <a:gd name="T79" fmla="*/ 2147483647 h 109"/>
                  <a:gd name="T80" fmla="*/ 2147483647 w 202"/>
                  <a:gd name="T81" fmla="*/ 2147483647 h 109"/>
                  <a:gd name="T82" fmla="*/ 2147483647 w 202"/>
                  <a:gd name="T83" fmla="*/ 2147483647 h 109"/>
                  <a:gd name="T84" fmla="*/ 2147483647 w 202"/>
                  <a:gd name="T85" fmla="*/ 2147483647 h 109"/>
                  <a:gd name="T86" fmla="*/ 2147483647 w 202"/>
                  <a:gd name="T87" fmla="*/ 2147483647 h 109"/>
                  <a:gd name="T88" fmla="*/ 2147483647 w 202"/>
                  <a:gd name="T89" fmla="*/ 2147483647 h 109"/>
                  <a:gd name="T90" fmla="*/ 2147483647 w 202"/>
                  <a:gd name="T91" fmla="*/ 2147483647 h 109"/>
                  <a:gd name="T92" fmla="*/ 2147483647 w 202"/>
                  <a:gd name="T93" fmla="*/ 2147483647 h 109"/>
                  <a:gd name="T94" fmla="*/ 2147483647 w 202"/>
                  <a:gd name="T95" fmla="*/ 2147483647 h 109"/>
                  <a:gd name="T96" fmla="*/ 2147483647 w 202"/>
                  <a:gd name="T97" fmla="*/ 2147483647 h 109"/>
                  <a:gd name="T98" fmla="*/ 2147483647 w 202"/>
                  <a:gd name="T99" fmla="*/ 2147483647 h 109"/>
                  <a:gd name="T100" fmla="*/ 2147483647 w 202"/>
                  <a:gd name="T101" fmla="*/ 2147483647 h 109"/>
                  <a:gd name="T102" fmla="*/ 2147483647 w 202"/>
                  <a:gd name="T103" fmla="*/ 2147483647 h 109"/>
                  <a:gd name="T104" fmla="*/ 2147483647 w 202"/>
                  <a:gd name="T105" fmla="*/ 2147483647 h 109"/>
                  <a:gd name="T106" fmla="*/ 2147483647 w 202"/>
                  <a:gd name="T107" fmla="*/ 2147483647 h 109"/>
                  <a:gd name="T108" fmla="*/ 2147483647 w 202"/>
                  <a:gd name="T109" fmla="*/ 2147483647 h 109"/>
                  <a:gd name="T110" fmla="*/ 2147483647 w 202"/>
                  <a:gd name="T111" fmla="*/ 2147483647 h 109"/>
                  <a:gd name="T112" fmla="*/ 2147483647 w 202"/>
                  <a:gd name="T113" fmla="*/ 2147483647 h 109"/>
                  <a:gd name="T114" fmla="*/ 2147483647 w 202"/>
                  <a:gd name="T115" fmla="*/ 2147483647 h 109"/>
                  <a:gd name="T116" fmla="*/ 2147483647 w 202"/>
                  <a:gd name="T117" fmla="*/ 214748364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109"/>
                  <a:gd name="T179" fmla="*/ 202 w 202"/>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109">
                    <a:moveTo>
                      <a:pt x="202" y="71"/>
                    </a:moveTo>
                    <a:lnTo>
                      <a:pt x="202" y="71"/>
                    </a:lnTo>
                    <a:lnTo>
                      <a:pt x="202" y="60"/>
                    </a:lnTo>
                    <a:lnTo>
                      <a:pt x="197" y="54"/>
                    </a:lnTo>
                    <a:lnTo>
                      <a:pt x="175" y="38"/>
                    </a:lnTo>
                    <a:lnTo>
                      <a:pt x="148" y="32"/>
                    </a:lnTo>
                    <a:lnTo>
                      <a:pt x="137" y="38"/>
                    </a:lnTo>
                    <a:lnTo>
                      <a:pt x="131" y="43"/>
                    </a:lnTo>
                    <a:lnTo>
                      <a:pt x="126" y="43"/>
                    </a:lnTo>
                    <a:lnTo>
                      <a:pt x="115" y="38"/>
                    </a:lnTo>
                    <a:lnTo>
                      <a:pt x="55" y="11"/>
                    </a:lnTo>
                    <a:lnTo>
                      <a:pt x="16" y="0"/>
                    </a:lnTo>
                    <a:lnTo>
                      <a:pt x="0" y="0"/>
                    </a:lnTo>
                    <a:lnTo>
                      <a:pt x="0" y="5"/>
                    </a:lnTo>
                    <a:lnTo>
                      <a:pt x="11" y="5"/>
                    </a:lnTo>
                    <a:lnTo>
                      <a:pt x="49" y="22"/>
                    </a:lnTo>
                    <a:lnTo>
                      <a:pt x="82" y="43"/>
                    </a:lnTo>
                    <a:lnTo>
                      <a:pt x="120" y="65"/>
                    </a:lnTo>
                    <a:lnTo>
                      <a:pt x="115" y="76"/>
                    </a:lnTo>
                    <a:lnTo>
                      <a:pt x="120" y="87"/>
                    </a:lnTo>
                    <a:lnTo>
                      <a:pt x="126" y="98"/>
                    </a:lnTo>
                    <a:lnTo>
                      <a:pt x="142" y="109"/>
                    </a:lnTo>
                    <a:lnTo>
                      <a:pt x="159" y="109"/>
                    </a:lnTo>
                    <a:lnTo>
                      <a:pt x="175" y="109"/>
                    </a:lnTo>
                    <a:lnTo>
                      <a:pt x="181" y="104"/>
                    </a:lnTo>
                    <a:lnTo>
                      <a:pt x="191" y="98"/>
                    </a:lnTo>
                    <a:lnTo>
                      <a:pt x="202" y="82"/>
                    </a:lnTo>
                    <a:lnTo>
                      <a:pt x="202" y="71"/>
                    </a:lnTo>
                    <a:close/>
                    <a:moveTo>
                      <a:pt x="77" y="82"/>
                    </a:moveTo>
                    <a:lnTo>
                      <a:pt x="77" y="82"/>
                    </a:lnTo>
                    <a:lnTo>
                      <a:pt x="60" y="71"/>
                    </a:lnTo>
                    <a:lnTo>
                      <a:pt x="55" y="65"/>
                    </a:lnTo>
                    <a:lnTo>
                      <a:pt x="55" y="49"/>
                    </a:lnTo>
                    <a:lnTo>
                      <a:pt x="60" y="38"/>
                    </a:lnTo>
                    <a:lnTo>
                      <a:pt x="66" y="27"/>
                    </a:lnTo>
                    <a:lnTo>
                      <a:pt x="77" y="22"/>
                    </a:lnTo>
                    <a:lnTo>
                      <a:pt x="82" y="22"/>
                    </a:lnTo>
                    <a:lnTo>
                      <a:pt x="93" y="27"/>
                    </a:lnTo>
                    <a:lnTo>
                      <a:pt x="115" y="38"/>
                    </a:lnTo>
                    <a:lnTo>
                      <a:pt x="120" y="49"/>
                    </a:lnTo>
                    <a:lnTo>
                      <a:pt x="115" y="60"/>
                    </a:lnTo>
                    <a:lnTo>
                      <a:pt x="109" y="76"/>
                    </a:lnTo>
                    <a:lnTo>
                      <a:pt x="98" y="82"/>
                    </a:lnTo>
                    <a:lnTo>
                      <a:pt x="77" y="82"/>
                    </a:lnTo>
                    <a:close/>
                  </a:path>
                </a:pathLst>
              </a:custGeom>
              <a:solidFill>
                <a:srgbClr val="010101"/>
              </a:solidFill>
              <a:ln w="9525">
                <a:noFill/>
                <a:round/>
                <a:headEnd/>
                <a:tailEnd/>
              </a:ln>
            </p:spPr>
            <p:txBody>
              <a:bodyPr/>
              <a:lstStyle/>
              <a:p>
                <a:endParaRPr lang="en-US"/>
              </a:p>
            </p:txBody>
          </p:sp>
          <p:sp>
            <p:nvSpPr>
              <p:cNvPr id="84" name="Freeform 1583">
                <a:extLst>
                  <a:ext uri="{FF2B5EF4-FFF2-40B4-BE49-F238E27FC236}">
                    <a16:creationId xmlns:a16="http://schemas.microsoft.com/office/drawing/2014/main" id="{C8B52772-4710-4A28-90D8-9C89367FD2A7}"/>
                  </a:ext>
                </a:extLst>
              </p:cNvPr>
              <p:cNvSpPr>
                <a:spLocks/>
              </p:cNvSpPr>
              <p:nvPr/>
            </p:nvSpPr>
            <p:spPr bwMode="auto">
              <a:xfrm>
                <a:off x="-8076663" y="-6845706"/>
                <a:ext cx="491534" cy="1684086"/>
              </a:xfrm>
              <a:custGeom>
                <a:avLst/>
                <a:gdLst>
                  <a:gd name="T0" fmla="*/ 0 w 131"/>
                  <a:gd name="T1" fmla="*/ 2147483647 h 449"/>
                  <a:gd name="T2" fmla="*/ 0 w 131"/>
                  <a:gd name="T3" fmla="*/ 2147483647 h 449"/>
                  <a:gd name="T4" fmla="*/ 2147483647 w 131"/>
                  <a:gd name="T5" fmla="*/ 2147483647 h 449"/>
                  <a:gd name="T6" fmla="*/ 2147483647 w 131"/>
                  <a:gd name="T7" fmla="*/ 2147483647 h 449"/>
                  <a:gd name="T8" fmla="*/ 2147483647 w 131"/>
                  <a:gd name="T9" fmla="*/ 2147483647 h 449"/>
                  <a:gd name="T10" fmla="*/ 2147483647 w 131"/>
                  <a:gd name="T11" fmla="*/ 2147483647 h 449"/>
                  <a:gd name="T12" fmla="*/ 2147483647 w 131"/>
                  <a:gd name="T13" fmla="*/ 2147483647 h 449"/>
                  <a:gd name="T14" fmla="*/ 2147483647 w 131"/>
                  <a:gd name="T15" fmla="*/ 2147483647 h 449"/>
                  <a:gd name="T16" fmla="*/ 2147483647 w 131"/>
                  <a:gd name="T17" fmla="*/ 2147483647 h 449"/>
                  <a:gd name="T18" fmla="*/ 2147483647 w 131"/>
                  <a:gd name="T19" fmla="*/ 2147483647 h 449"/>
                  <a:gd name="T20" fmla="*/ 2147483647 w 131"/>
                  <a:gd name="T21" fmla="*/ 2147483647 h 449"/>
                  <a:gd name="T22" fmla="*/ 2147483647 w 131"/>
                  <a:gd name="T23" fmla="*/ 2147483647 h 449"/>
                  <a:gd name="T24" fmla="*/ 2147483647 w 131"/>
                  <a:gd name="T25" fmla="*/ 2147483647 h 449"/>
                  <a:gd name="T26" fmla="*/ 2147483647 w 131"/>
                  <a:gd name="T27" fmla="*/ 2147483647 h 449"/>
                  <a:gd name="T28" fmla="*/ 2147483647 w 131"/>
                  <a:gd name="T29" fmla="*/ 2147483647 h 449"/>
                  <a:gd name="T30" fmla="*/ 2147483647 w 131"/>
                  <a:gd name="T31" fmla="*/ 2147483647 h 449"/>
                  <a:gd name="T32" fmla="*/ 2147483647 w 131"/>
                  <a:gd name="T33" fmla="*/ 2147483647 h 449"/>
                  <a:gd name="T34" fmla="*/ 2147483647 w 131"/>
                  <a:gd name="T35" fmla="*/ 2147483647 h 449"/>
                  <a:gd name="T36" fmla="*/ 2147483647 w 131"/>
                  <a:gd name="T37" fmla="*/ 2147483647 h 449"/>
                  <a:gd name="T38" fmla="*/ 2147483647 w 131"/>
                  <a:gd name="T39" fmla="*/ 2147483647 h 449"/>
                  <a:gd name="T40" fmla="*/ 2147483647 w 131"/>
                  <a:gd name="T41" fmla="*/ 2147483647 h 449"/>
                  <a:gd name="T42" fmla="*/ 2147483647 w 131"/>
                  <a:gd name="T43" fmla="*/ 2147483647 h 449"/>
                  <a:gd name="T44" fmla="*/ 2147483647 w 131"/>
                  <a:gd name="T45" fmla="*/ 2147483647 h 449"/>
                  <a:gd name="T46" fmla="*/ 2147483647 w 131"/>
                  <a:gd name="T47" fmla="*/ 2147483647 h 449"/>
                  <a:gd name="T48" fmla="*/ 2147483647 w 131"/>
                  <a:gd name="T49" fmla="*/ 2147483647 h 449"/>
                  <a:gd name="T50" fmla="*/ 2147483647 w 131"/>
                  <a:gd name="T51" fmla="*/ 2147483647 h 449"/>
                  <a:gd name="T52" fmla="*/ 2147483647 w 131"/>
                  <a:gd name="T53" fmla="*/ 2147483647 h 449"/>
                  <a:gd name="T54" fmla="*/ 2147483647 w 131"/>
                  <a:gd name="T55" fmla="*/ 2147483647 h 449"/>
                  <a:gd name="T56" fmla="*/ 2147483647 w 131"/>
                  <a:gd name="T57" fmla="*/ 0 h 449"/>
                  <a:gd name="T58" fmla="*/ 2147483647 w 131"/>
                  <a:gd name="T59" fmla="*/ 0 h 449"/>
                  <a:gd name="T60" fmla="*/ 2147483647 w 131"/>
                  <a:gd name="T61" fmla="*/ 2147483647 h 449"/>
                  <a:gd name="T62" fmla="*/ 2147483647 w 131"/>
                  <a:gd name="T63" fmla="*/ 2147483647 h 449"/>
                  <a:gd name="T64" fmla="*/ 0 w 131"/>
                  <a:gd name="T65" fmla="*/ 2147483647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449"/>
                  <a:gd name="T101" fmla="*/ 131 w 131"/>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449">
                    <a:moveTo>
                      <a:pt x="0" y="55"/>
                    </a:moveTo>
                    <a:lnTo>
                      <a:pt x="0" y="55"/>
                    </a:lnTo>
                    <a:lnTo>
                      <a:pt x="11" y="60"/>
                    </a:lnTo>
                    <a:lnTo>
                      <a:pt x="21" y="77"/>
                    </a:lnTo>
                    <a:lnTo>
                      <a:pt x="32" y="104"/>
                    </a:lnTo>
                    <a:lnTo>
                      <a:pt x="54" y="186"/>
                    </a:lnTo>
                    <a:lnTo>
                      <a:pt x="76" y="273"/>
                    </a:lnTo>
                    <a:lnTo>
                      <a:pt x="98" y="323"/>
                    </a:lnTo>
                    <a:lnTo>
                      <a:pt x="120" y="372"/>
                    </a:lnTo>
                    <a:lnTo>
                      <a:pt x="125" y="410"/>
                    </a:lnTo>
                    <a:lnTo>
                      <a:pt x="125" y="449"/>
                    </a:lnTo>
                    <a:lnTo>
                      <a:pt x="131" y="399"/>
                    </a:lnTo>
                    <a:lnTo>
                      <a:pt x="131" y="350"/>
                    </a:lnTo>
                    <a:lnTo>
                      <a:pt x="120" y="235"/>
                    </a:lnTo>
                    <a:lnTo>
                      <a:pt x="109" y="126"/>
                    </a:lnTo>
                    <a:lnTo>
                      <a:pt x="93" y="27"/>
                    </a:lnTo>
                    <a:lnTo>
                      <a:pt x="87" y="22"/>
                    </a:lnTo>
                    <a:lnTo>
                      <a:pt x="76" y="22"/>
                    </a:lnTo>
                    <a:lnTo>
                      <a:pt x="60" y="22"/>
                    </a:lnTo>
                    <a:lnTo>
                      <a:pt x="49" y="16"/>
                    </a:lnTo>
                    <a:lnTo>
                      <a:pt x="38" y="5"/>
                    </a:lnTo>
                    <a:lnTo>
                      <a:pt x="32" y="5"/>
                    </a:lnTo>
                    <a:lnTo>
                      <a:pt x="21" y="0"/>
                    </a:lnTo>
                    <a:lnTo>
                      <a:pt x="11" y="16"/>
                    </a:lnTo>
                    <a:lnTo>
                      <a:pt x="5" y="44"/>
                    </a:lnTo>
                    <a:lnTo>
                      <a:pt x="0" y="55"/>
                    </a:lnTo>
                    <a:close/>
                  </a:path>
                </a:pathLst>
              </a:custGeom>
              <a:solidFill>
                <a:srgbClr val="FFFFFF"/>
              </a:solidFill>
              <a:ln w="9525">
                <a:noFill/>
                <a:round/>
                <a:headEnd/>
                <a:tailEnd/>
              </a:ln>
            </p:spPr>
            <p:txBody>
              <a:bodyPr/>
              <a:lstStyle/>
              <a:p>
                <a:endParaRPr lang="en-US"/>
              </a:p>
            </p:txBody>
          </p:sp>
          <p:sp>
            <p:nvSpPr>
              <p:cNvPr id="85" name="Freeform 1584">
                <a:extLst>
                  <a:ext uri="{FF2B5EF4-FFF2-40B4-BE49-F238E27FC236}">
                    <a16:creationId xmlns:a16="http://schemas.microsoft.com/office/drawing/2014/main" id="{5B9D493B-735A-432F-A6BB-1385B59F2595}"/>
                  </a:ext>
                </a:extLst>
              </p:cNvPr>
              <p:cNvSpPr>
                <a:spLocks/>
              </p:cNvSpPr>
              <p:nvPr/>
            </p:nvSpPr>
            <p:spPr bwMode="auto">
              <a:xfrm>
                <a:off x="-7952428" y="-6829515"/>
                <a:ext cx="469925" cy="1786644"/>
              </a:xfrm>
              <a:custGeom>
                <a:avLst/>
                <a:gdLst>
                  <a:gd name="T0" fmla="*/ 2147483647 w 126"/>
                  <a:gd name="T1" fmla="*/ 2147483647 h 476"/>
                  <a:gd name="T2" fmla="*/ 0 w 126"/>
                  <a:gd name="T3" fmla="*/ 2147483647 h 476"/>
                  <a:gd name="T4" fmla="*/ 2147483647 w 126"/>
                  <a:gd name="T5" fmla="*/ 2147483647 h 476"/>
                  <a:gd name="T6" fmla="*/ 2147483647 w 126"/>
                  <a:gd name="T7" fmla="*/ 2147483647 h 476"/>
                  <a:gd name="T8" fmla="*/ 2147483647 w 126"/>
                  <a:gd name="T9" fmla="*/ 2147483647 h 476"/>
                  <a:gd name="T10" fmla="*/ 2147483647 w 126"/>
                  <a:gd name="T11" fmla="*/ 2147483647 h 476"/>
                  <a:gd name="T12" fmla="*/ 2147483647 w 126"/>
                  <a:gd name="T13" fmla="*/ 2147483647 h 476"/>
                  <a:gd name="T14" fmla="*/ 2147483647 w 126"/>
                  <a:gd name="T15" fmla="*/ 2147483647 h 476"/>
                  <a:gd name="T16" fmla="*/ 2147483647 w 126"/>
                  <a:gd name="T17" fmla="*/ 2147483647 h 476"/>
                  <a:gd name="T18" fmla="*/ 2147483647 w 126"/>
                  <a:gd name="T19" fmla="*/ 2147483647 h 476"/>
                  <a:gd name="T20" fmla="*/ 2147483647 w 126"/>
                  <a:gd name="T21" fmla="*/ 2147483647 h 476"/>
                  <a:gd name="T22" fmla="*/ 2147483647 w 126"/>
                  <a:gd name="T23" fmla="*/ 2147483647 h 476"/>
                  <a:gd name="T24" fmla="*/ 2147483647 w 126"/>
                  <a:gd name="T25" fmla="*/ 2147483647 h 476"/>
                  <a:gd name="T26" fmla="*/ 2147483647 w 126"/>
                  <a:gd name="T27" fmla="*/ 2147483647 h 476"/>
                  <a:gd name="T28" fmla="*/ 2147483647 w 126"/>
                  <a:gd name="T29" fmla="*/ 2147483647 h 476"/>
                  <a:gd name="T30" fmla="*/ 2147483647 w 126"/>
                  <a:gd name="T31" fmla="*/ 2147483647 h 476"/>
                  <a:gd name="T32" fmla="*/ 2147483647 w 126"/>
                  <a:gd name="T33" fmla="*/ 2147483647 h 476"/>
                  <a:gd name="T34" fmla="*/ 2147483647 w 126"/>
                  <a:gd name="T35" fmla="*/ 2147483647 h 476"/>
                  <a:gd name="T36" fmla="*/ 2147483647 w 126"/>
                  <a:gd name="T37" fmla="*/ 0 h 476"/>
                  <a:gd name="T38" fmla="*/ 2147483647 w 126"/>
                  <a:gd name="T39" fmla="*/ 0 h 476"/>
                  <a:gd name="T40" fmla="*/ 2147483647 w 126"/>
                  <a:gd name="T41" fmla="*/ 2147483647 h 476"/>
                  <a:gd name="T42" fmla="*/ 2147483647 w 126"/>
                  <a:gd name="T43" fmla="*/ 2147483647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476"/>
                  <a:gd name="T68" fmla="*/ 126 w 126"/>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476">
                    <a:moveTo>
                      <a:pt x="11" y="6"/>
                    </a:moveTo>
                    <a:lnTo>
                      <a:pt x="0" y="17"/>
                    </a:lnTo>
                    <a:lnTo>
                      <a:pt x="22" y="55"/>
                    </a:lnTo>
                    <a:lnTo>
                      <a:pt x="28" y="88"/>
                    </a:lnTo>
                    <a:lnTo>
                      <a:pt x="39" y="121"/>
                    </a:lnTo>
                    <a:lnTo>
                      <a:pt x="44" y="214"/>
                    </a:lnTo>
                    <a:lnTo>
                      <a:pt x="44" y="323"/>
                    </a:lnTo>
                    <a:lnTo>
                      <a:pt x="77" y="444"/>
                    </a:lnTo>
                    <a:lnTo>
                      <a:pt x="99" y="476"/>
                    </a:lnTo>
                    <a:lnTo>
                      <a:pt x="126" y="372"/>
                    </a:lnTo>
                    <a:lnTo>
                      <a:pt x="82" y="148"/>
                    </a:lnTo>
                    <a:lnTo>
                      <a:pt x="44" y="50"/>
                    </a:lnTo>
                    <a:lnTo>
                      <a:pt x="50" y="17"/>
                    </a:lnTo>
                    <a:lnTo>
                      <a:pt x="39" y="6"/>
                    </a:lnTo>
                    <a:lnTo>
                      <a:pt x="22" y="0"/>
                    </a:lnTo>
                    <a:lnTo>
                      <a:pt x="17" y="0"/>
                    </a:lnTo>
                    <a:lnTo>
                      <a:pt x="11" y="6"/>
                    </a:lnTo>
                    <a:close/>
                  </a:path>
                </a:pathLst>
              </a:custGeom>
              <a:solidFill>
                <a:srgbClr val="010101"/>
              </a:solidFill>
              <a:ln w="9525">
                <a:noFill/>
                <a:round/>
                <a:headEnd/>
                <a:tailEnd/>
              </a:ln>
            </p:spPr>
            <p:txBody>
              <a:bodyPr/>
              <a:lstStyle/>
              <a:p>
                <a:endParaRPr lang="en-US"/>
              </a:p>
            </p:txBody>
          </p:sp>
        </p:grpSp>
        <p:sp>
          <p:nvSpPr>
            <p:cNvPr id="8" name="Freeform 1584">
              <a:extLst>
                <a:ext uri="{FF2B5EF4-FFF2-40B4-BE49-F238E27FC236}">
                  <a16:creationId xmlns:a16="http://schemas.microsoft.com/office/drawing/2014/main" id="{BB9D641E-649D-48FC-9FFC-4273ED8DA5F9}"/>
                </a:ext>
              </a:extLst>
            </p:cNvPr>
            <p:cNvSpPr>
              <a:spLocks/>
            </p:cNvSpPr>
            <p:nvPr/>
          </p:nvSpPr>
          <p:spPr bwMode="auto">
            <a:xfrm>
              <a:off x="13788372" y="4401927"/>
              <a:ext cx="364651" cy="1386118"/>
            </a:xfrm>
            <a:custGeom>
              <a:avLst/>
              <a:gdLst/>
              <a:ahLst/>
              <a:cxnLst>
                <a:cxn ang="0">
                  <a:pos x="11" y="6"/>
                </a:cxn>
                <a:cxn ang="0">
                  <a:pos x="0" y="17"/>
                </a:cxn>
                <a:cxn ang="0">
                  <a:pos x="22" y="55"/>
                </a:cxn>
                <a:cxn ang="0">
                  <a:pos x="22" y="55"/>
                </a:cxn>
                <a:cxn ang="0">
                  <a:pos x="28" y="88"/>
                </a:cxn>
                <a:cxn ang="0">
                  <a:pos x="39" y="121"/>
                </a:cxn>
                <a:cxn ang="0">
                  <a:pos x="39" y="121"/>
                </a:cxn>
                <a:cxn ang="0">
                  <a:pos x="44" y="214"/>
                </a:cxn>
                <a:cxn ang="0">
                  <a:pos x="44" y="214"/>
                </a:cxn>
                <a:cxn ang="0">
                  <a:pos x="44" y="323"/>
                </a:cxn>
                <a:cxn ang="0">
                  <a:pos x="77" y="444"/>
                </a:cxn>
                <a:cxn ang="0">
                  <a:pos x="99" y="476"/>
                </a:cxn>
                <a:cxn ang="0">
                  <a:pos x="126" y="372"/>
                </a:cxn>
                <a:cxn ang="0">
                  <a:pos x="82" y="148"/>
                </a:cxn>
                <a:cxn ang="0">
                  <a:pos x="44" y="50"/>
                </a:cxn>
                <a:cxn ang="0">
                  <a:pos x="50" y="17"/>
                </a:cxn>
                <a:cxn ang="0">
                  <a:pos x="50" y="17"/>
                </a:cxn>
                <a:cxn ang="0">
                  <a:pos x="39" y="6"/>
                </a:cxn>
                <a:cxn ang="0">
                  <a:pos x="22" y="0"/>
                </a:cxn>
                <a:cxn ang="0">
                  <a:pos x="17" y="0"/>
                </a:cxn>
                <a:cxn ang="0">
                  <a:pos x="11" y="6"/>
                </a:cxn>
                <a:cxn ang="0">
                  <a:pos x="11" y="6"/>
                </a:cxn>
              </a:cxnLst>
              <a:rect l="0" t="0" r="r" b="b"/>
              <a:pathLst>
                <a:path w="126" h="476">
                  <a:moveTo>
                    <a:pt x="11" y="6"/>
                  </a:moveTo>
                  <a:lnTo>
                    <a:pt x="0" y="17"/>
                  </a:lnTo>
                  <a:lnTo>
                    <a:pt x="22" y="55"/>
                  </a:lnTo>
                  <a:lnTo>
                    <a:pt x="22" y="55"/>
                  </a:lnTo>
                  <a:lnTo>
                    <a:pt x="28" y="88"/>
                  </a:lnTo>
                  <a:lnTo>
                    <a:pt x="39" y="121"/>
                  </a:lnTo>
                  <a:lnTo>
                    <a:pt x="39" y="121"/>
                  </a:lnTo>
                  <a:lnTo>
                    <a:pt x="44" y="214"/>
                  </a:lnTo>
                  <a:lnTo>
                    <a:pt x="44" y="214"/>
                  </a:lnTo>
                  <a:lnTo>
                    <a:pt x="44" y="323"/>
                  </a:lnTo>
                  <a:lnTo>
                    <a:pt x="77" y="444"/>
                  </a:lnTo>
                  <a:lnTo>
                    <a:pt x="99" y="476"/>
                  </a:lnTo>
                  <a:lnTo>
                    <a:pt x="126" y="372"/>
                  </a:lnTo>
                  <a:lnTo>
                    <a:pt x="82" y="148"/>
                  </a:lnTo>
                  <a:lnTo>
                    <a:pt x="44" y="50"/>
                  </a:lnTo>
                  <a:lnTo>
                    <a:pt x="50" y="17"/>
                  </a:lnTo>
                  <a:lnTo>
                    <a:pt x="50" y="17"/>
                  </a:lnTo>
                  <a:lnTo>
                    <a:pt x="39" y="6"/>
                  </a:lnTo>
                  <a:lnTo>
                    <a:pt x="22" y="0"/>
                  </a:lnTo>
                  <a:lnTo>
                    <a:pt x="17" y="0"/>
                  </a:lnTo>
                  <a:lnTo>
                    <a:pt x="11" y="6"/>
                  </a:lnTo>
                  <a:lnTo>
                    <a:pt x="11" y="6"/>
                  </a:lnTo>
                  <a:close/>
                </a:path>
              </a:pathLst>
            </a:custGeom>
            <a:solidFill>
              <a:schemeClr val="tx2">
                <a:lumMod val="40000"/>
                <a:lumOff val="60000"/>
              </a:schemeClr>
            </a:solidFill>
            <a:ln w="9525">
              <a:noFill/>
              <a:round/>
              <a:headEnd/>
              <a:tailEnd/>
            </a:ln>
          </p:spPr>
          <p:txBody>
            <a:bodyPr/>
            <a:lstStyle/>
            <a:p>
              <a:pPr>
                <a:defRPr/>
              </a:pPr>
              <a:endParaRPr lang="da-DK">
                <a:ea typeface="ＭＳ Ｐゴシック" pitchFamily="-65" charset="-128"/>
                <a:cs typeface="+mn-cs"/>
              </a:endParaRPr>
            </a:p>
          </p:txBody>
        </p:sp>
      </p:grpSp>
    </p:spTree>
    <p:extLst>
      <p:ext uri="{BB962C8B-B14F-4D97-AF65-F5344CB8AC3E}">
        <p14:creationId xmlns:p14="http://schemas.microsoft.com/office/powerpoint/2010/main" val="335203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Communicate to the Customer</a:t>
            </a:r>
          </a:p>
        </p:txBody>
      </p:sp>
      <p:grpSp>
        <p:nvGrpSpPr>
          <p:cNvPr id="6" name="Group 12">
            <a:extLst>
              <a:ext uri="{FF2B5EF4-FFF2-40B4-BE49-F238E27FC236}">
                <a16:creationId xmlns:a16="http://schemas.microsoft.com/office/drawing/2014/main" id="{3C99A3BD-611F-4AA7-BD07-ADB3604F7CA4}"/>
              </a:ext>
            </a:extLst>
          </p:cNvPr>
          <p:cNvGrpSpPr>
            <a:grpSpLocks/>
          </p:cNvGrpSpPr>
          <p:nvPr/>
        </p:nvGrpSpPr>
        <p:grpSpPr bwMode="auto">
          <a:xfrm>
            <a:off x="3275013" y="1398588"/>
            <a:ext cx="4903787" cy="4849812"/>
            <a:chOff x="3415764" y="2285527"/>
            <a:chExt cx="2312472" cy="2286946"/>
          </a:xfrm>
        </p:grpSpPr>
        <p:sp>
          <p:nvSpPr>
            <p:cNvPr id="7" name="Freeform 256">
              <a:extLst>
                <a:ext uri="{FF2B5EF4-FFF2-40B4-BE49-F238E27FC236}">
                  <a16:creationId xmlns:a16="http://schemas.microsoft.com/office/drawing/2014/main" id="{B8420A93-3BC9-4ABC-9E1C-3D4E3064F3CC}"/>
                </a:ext>
              </a:extLst>
            </p:cNvPr>
            <p:cNvSpPr>
              <a:spLocks/>
            </p:cNvSpPr>
            <p:nvPr/>
          </p:nvSpPr>
          <p:spPr bwMode="auto">
            <a:xfrm>
              <a:off x="3501106" y="2285527"/>
              <a:ext cx="1223237" cy="837673"/>
            </a:xfrm>
            <a:custGeom>
              <a:avLst/>
              <a:gdLst>
                <a:gd name="T0" fmla="*/ 464973279 w 969"/>
                <a:gd name="T1" fmla="*/ 1330221954 h 664"/>
                <a:gd name="T2" fmla="*/ 503052344 w 969"/>
                <a:gd name="T3" fmla="*/ 1246081133 h 664"/>
                <a:gd name="T4" fmla="*/ 547144622 w 969"/>
                <a:gd name="T5" fmla="*/ 1161940628 h 664"/>
                <a:gd name="T6" fmla="*/ 597250116 w 969"/>
                <a:gd name="T7" fmla="*/ 1083810790 h 664"/>
                <a:gd name="T8" fmla="*/ 651362736 w 969"/>
                <a:gd name="T9" fmla="*/ 1009686380 h 664"/>
                <a:gd name="T10" fmla="*/ 711488728 w 969"/>
                <a:gd name="T11" fmla="*/ 939568661 h 664"/>
                <a:gd name="T12" fmla="*/ 775622952 w 969"/>
                <a:gd name="T13" fmla="*/ 871454919 h 664"/>
                <a:gd name="T14" fmla="*/ 845770390 w 969"/>
                <a:gd name="T15" fmla="*/ 809351844 h 664"/>
                <a:gd name="T16" fmla="*/ 921929781 w 969"/>
                <a:gd name="T17" fmla="*/ 751254197 h 664"/>
                <a:gd name="T18" fmla="*/ 1000092735 w 969"/>
                <a:gd name="T19" fmla="*/ 699167217 h 664"/>
                <a:gd name="T20" fmla="*/ 1080260514 w 969"/>
                <a:gd name="T21" fmla="*/ 653090747 h 664"/>
                <a:gd name="T22" fmla="*/ 1166441509 w 969"/>
                <a:gd name="T23" fmla="*/ 611021126 h 664"/>
                <a:gd name="T24" fmla="*/ 1254626066 w 969"/>
                <a:gd name="T25" fmla="*/ 576963623 h 664"/>
                <a:gd name="T26" fmla="*/ 1344814503 w 969"/>
                <a:gd name="T27" fmla="*/ 548916788 h 664"/>
                <a:gd name="T28" fmla="*/ 1439012275 w 969"/>
                <a:gd name="T29" fmla="*/ 524876644 h 664"/>
                <a:gd name="T30" fmla="*/ 1537217174 w 969"/>
                <a:gd name="T31" fmla="*/ 510852595 h 664"/>
                <a:gd name="T32" fmla="*/ 1635423335 w 969"/>
                <a:gd name="T33" fmla="*/ 502839214 h 664"/>
                <a:gd name="T34" fmla="*/ 1701561122 w 969"/>
                <a:gd name="T35" fmla="*/ 0 h 664"/>
                <a:gd name="T36" fmla="*/ 1627406557 w 969"/>
                <a:gd name="T37" fmla="*/ 4006692 h 664"/>
                <a:gd name="T38" fmla="*/ 1485108117 w 969"/>
                <a:gd name="T39" fmla="*/ 14022792 h 664"/>
                <a:gd name="T40" fmla="*/ 1346819328 w 969"/>
                <a:gd name="T41" fmla="*/ 34057512 h 664"/>
                <a:gd name="T42" fmla="*/ 1212537351 w 969"/>
                <a:gd name="T43" fmla="*/ 66111048 h 664"/>
                <a:gd name="T44" fmla="*/ 1082265340 w 969"/>
                <a:gd name="T45" fmla="*/ 108180689 h 664"/>
                <a:gd name="T46" fmla="*/ 958005282 w 969"/>
                <a:gd name="T47" fmla="*/ 156260978 h 664"/>
                <a:gd name="T48" fmla="*/ 835748787 w 969"/>
                <a:gd name="T49" fmla="*/ 216361378 h 664"/>
                <a:gd name="T50" fmla="*/ 719505506 w 969"/>
                <a:gd name="T51" fmla="*/ 284475121 h 664"/>
                <a:gd name="T52" fmla="*/ 609275283 w 969"/>
                <a:gd name="T53" fmla="*/ 358598347 h 664"/>
                <a:gd name="T54" fmla="*/ 503052344 w 969"/>
                <a:gd name="T55" fmla="*/ 440736138 h 664"/>
                <a:gd name="T56" fmla="*/ 404847445 w 969"/>
                <a:gd name="T57" fmla="*/ 530887311 h 664"/>
                <a:gd name="T58" fmla="*/ 312654419 w 969"/>
                <a:gd name="T59" fmla="*/ 627047888 h 664"/>
                <a:gd name="T60" fmla="*/ 230481814 w 969"/>
                <a:gd name="T61" fmla="*/ 731220743 h 664"/>
                <a:gd name="T62" fmla="*/ 154322384 w 969"/>
                <a:gd name="T63" fmla="*/ 839401393 h 664"/>
                <a:gd name="T64" fmla="*/ 84176208 w 969"/>
                <a:gd name="T65" fmla="*/ 953592710 h 664"/>
                <a:gd name="T66" fmla="*/ 24050344 w 969"/>
                <a:gd name="T67" fmla="*/ 1073793432 h 664"/>
                <a:gd name="T68" fmla="*/ 312654419 w 969"/>
                <a:gd name="T69" fmla="*/ 985646236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indent="-342900" algn="ctr">
                <a:buFont typeface="Calibri" pitchFamily="-65" charset="0"/>
                <a:buAutoNum type="arabicPeriod"/>
                <a:defRPr/>
              </a:pPr>
              <a:endParaRPr lang="en-US" sz="1400" noProof="1">
                <a:solidFill>
                  <a:srgbClr val="FFFFFF"/>
                </a:solidFill>
                <a:latin typeface="Open Sans"/>
                <a:ea typeface="ＭＳ Ｐゴシック" pitchFamily="-65" charset="-128"/>
              </a:endParaRPr>
            </a:p>
          </p:txBody>
        </p:sp>
        <p:sp>
          <p:nvSpPr>
            <p:cNvPr id="8" name="Freeform 257">
              <a:extLst>
                <a:ext uri="{FF2B5EF4-FFF2-40B4-BE49-F238E27FC236}">
                  <a16:creationId xmlns:a16="http://schemas.microsoft.com/office/drawing/2014/main" id="{60D9EF94-0334-4EC7-B674-B20DBAAF008D}"/>
                </a:ext>
              </a:extLst>
            </p:cNvPr>
            <p:cNvSpPr>
              <a:spLocks/>
            </p:cNvSpPr>
            <p:nvPr/>
          </p:nvSpPr>
          <p:spPr bwMode="auto">
            <a:xfrm>
              <a:off x="4580609" y="2288521"/>
              <a:ext cx="1102710" cy="1010598"/>
            </a:xfrm>
            <a:custGeom>
              <a:avLst/>
              <a:gdLst>
                <a:gd name="T0" fmla="*/ 0 w 875"/>
                <a:gd name="T1" fmla="*/ 498679259 h 801"/>
                <a:gd name="T2" fmla="*/ 106110624 w 875"/>
                <a:gd name="T3" fmla="*/ 502684708 h 801"/>
                <a:gd name="T4" fmla="*/ 210218544 w 875"/>
                <a:gd name="T5" fmla="*/ 516703151 h 801"/>
                <a:gd name="T6" fmla="*/ 312323718 w 875"/>
                <a:gd name="T7" fmla="*/ 536730399 h 801"/>
                <a:gd name="T8" fmla="*/ 410426084 w 875"/>
                <a:gd name="T9" fmla="*/ 564768546 h 801"/>
                <a:gd name="T10" fmla="*/ 506525665 w 875"/>
                <a:gd name="T11" fmla="*/ 598815498 h 801"/>
                <a:gd name="T12" fmla="*/ 596618392 w 875"/>
                <a:gd name="T13" fmla="*/ 640872087 h 801"/>
                <a:gd name="T14" fmla="*/ 682708389 w 875"/>
                <a:gd name="T15" fmla="*/ 690940995 h 801"/>
                <a:gd name="T16" fmla="*/ 768796967 w 875"/>
                <a:gd name="T17" fmla="*/ 745013933 h 801"/>
                <a:gd name="T18" fmla="*/ 846878507 w 875"/>
                <a:gd name="T19" fmla="*/ 807099032 h 801"/>
                <a:gd name="T20" fmla="*/ 918953193 w 875"/>
                <a:gd name="T21" fmla="*/ 871186225 h 801"/>
                <a:gd name="T22" fmla="*/ 989025174 w 875"/>
                <a:gd name="T23" fmla="*/ 945286411 h 801"/>
                <a:gd name="T24" fmla="*/ 1051090118 w 875"/>
                <a:gd name="T25" fmla="*/ 1023393309 h 801"/>
                <a:gd name="T26" fmla="*/ 1109149651 w 875"/>
                <a:gd name="T27" fmla="*/ 1103502300 h 801"/>
                <a:gd name="T28" fmla="*/ 1161203591 w 875"/>
                <a:gd name="T29" fmla="*/ 1189618835 h 801"/>
                <a:gd name="T30" fmla="*/ 1205249232 w 875"/>
                <a:gd name="T31" fmla="*/ 1277738725 h 801"/>
                <a:gd name="T32" fmla="*/ 1241286575 w 875"/>
                <a:gd name="T33" fmla="*/ 1369864380 h 801"/>
                <a:gd name="T34" fmla="*/ 1751816547 w 875"/>
                <a:gd name="T35" fmla="*/ 1305776872 h 801"/>
                <a:gd name="T36" fmla="*/ 1729793096 w 875"/>
                <a:gd name="T37" fmla="*/ 1237684229 h 801"/>
                <a:gd name="T38" fmla="*/ 1679741861 w 875"/>
                <a:gd name="T39" fmla="*/ 1105504394 h 801"/>
                <a:gd name="T40" fmla="*/ 1617676918 w 875"/>
                <a:gd name="T41" fmla="*/ 975327914 h 801"/>
                <a:gd name="T42" fmla="*/ 1547604937 w 875"/>
                <a:gd name="T43" fmla="*/ 853161072 h 801"/>
                <a:gd name="T44" fmla="*/ 1467521952 w 875"/>
                <a:gd name="T45" fmla="*/ 739006390 h 801"/>
                <a:gd name="T46" fmla="*/ 1379430669 w 875"/>
                <a:gd name="T47" fmla="*/ 628855739 h 801"/>
                <a:gd name="T48" fmla="*/ 1283330773 w 875"/>
                <a:gd name="T49" fmla="*/ 526717406 h 801"/>
                <a:gd name="T50" fmla="*/ 1179222893 w 875"/>
                <a:gd name="T51" fmla="*/ 430586616 h 801"/>
                <a:gd name="T52" fmla="*/ 1069108159 w 875"/>
                <a:gd name="T53" fmla="*/ 344468820 h 801"/>
                <a:gd name="T54" fmla="*/ 950986387 w 875"/>
                <a:gd name="T55" fmla="*/ 266363105 h 801"/>
                <a:gd name="T56" fmla="*/ 824855056 w 875"/>
                <a:gd name="T57" fmla="*/ 196267107 h 801"/>
                <a:gd name="T58" fmla="*/ 696722281 w 875"/>
                <a:gd name="T59" fmla="*/ 138188680 h 801"/>
                <a:gd name="T60" fmla="*/ 560581049 w 875"/>
                <a:gd name="T61" fmla="*/ 88119930 h 801"/>
                <a:gd name="T62" fmla="*/ 424439976 w 875"/>
                <a:gd name="T63" fmla="*/ 48065414 h 801"/>
                <a:gd name="T64" fmla="*/ 278289081 w 875"/>
                <a:gd name="T65" fmla="*/ 20027253 h 801"/>
                <a:gd name="T66" fmla="*/ 130135520 w 875"/>
                <a:gd name="T67" fmla="*/ 2003356 h 801"/>
                <a:gd name="T68" fmla="*/ 298309827 w 875"/>
                <a:gd name="T69" fmla="*/ 256348851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en-US" sz="1400" noProof="1">
                <a:solidFill>
                  <a:srgbClr val="FFFFFF"/>
                </a:solidFill>
                <a:latin typeface="Open Sans"/>
                <a:ea typeface="ＭＳ Ｐゴシック" pitchFamily="-65" charset="-128"/>
              </a:endParaRPr>
            </a:p>
          </p:txBody>
        </p:sp>
        <p:sp>
          <p:nvSpPr>
            <p:cNvPr id="9" name="Freeform 258">
              <a:extLst>
                <a:ext uri="{FF2B5EF4-FFF2-40B4-BE49-F238E27FC236}">
                  <a16:creationId xmlns:a16="http://schemas.microsoft.com/office/drawing/2014/main" id="{F939F5C3-BC15-44A4-B31E-0B4625FE1862}"/>
                </a:ext>
              </a:extLst>
            </p:cNvPr>
            <p:cNvSpPr>
              <a:spLocks/>
            </p:cNvSpPr>
            <p:nvPr/>
          </p:nvSpPr>
          <p:spPr bwMode="auto">
            <a:xfrm>
              <a:off x="5076941" y="3150898"/>
              <a:ext cx="651295" cy="1163311"/>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indent="-342900" algn="ctr">
                <a:buFont typeface="Calibri" pitchFamily="-65" charset="0"/>
                <a:buAutoNum type="arabicPeriod"/>
                <a:defRPr/>
              </a:pPr>
              <a:endParaRPr lang="en-US" sz="1400" noProof="1">
                <a:solidFill>
                  <a:srgbClr val="FFFFFF"/>
                </a:solidFill>
                <a:latin typeface="Open Sans"/>
                <a:ea typeface="ＭＳ Ｐゴシック" pitchFamily="-65" charset="-128"/>
              </a:endParaRPr>
            </a:p>
          </p:txBody>
        </p:sp>
        <p:sp>
          <p:nvSpPr>
            <p:cNvPr id="10" name="Freeform 259">
              <a:extLst>
                <a:ext uri="{FF2B5EF4-FFF2-40B4-BE49-F238E27FC236}">
                  <a16:creationId xmlns:a16="http://schemas.microsoft.com/office/drawing/2014/main" id="{D12F5F8D-5A94-44EE-8F7E-6A3D38521FC3}"/>
                </a:ext>
              </a:extLst>
            </p:cNvPr>
            <p:cNvSpPr>
              <a:spLocks/>
            </p:cNvSpPr>
            <p:nvPr/>
          </p:nvSpPr>
          <p:spPr bwMode="auto">
            <a:xfrm>
              <a:off x="3828251" y="4086638"/>
              <a:ext cx="1441833" cy="485835"/>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400" dirty="0">
                <a:solidFill>
                  <a:srgbClr val="FFFFFF"/>
                </a:solidFill>
                <a:latin typeface="Open Sans"/>
                <a:ea typeface="ＭＳ Ｐゴシック" pitchFamily="-65" charset="-128"/>
              </a:endParaRPr>
            </a:p>
          </p:txBody>
        </p:sp>
        <p:sp>
          <p:nvSpPr>
            <p:cNvPr id="11" name="Freeform 260">
              <a:extLst>
                <a:ext uri="{FF2B5EF4-FFF2-40B4-BE49-F238E27FC236}">
                  <a16:creationId xmlns:a16="http://schemas.microsoft.com/office/drawing/2014/main" id="{D7278F99-FB57-48A2-B463-F572BAC9270E}"/>
                </a:ext>
              </a:extLst>
            </p:cNvPr>
            <p:cNvSpPr>
              <a:spLocks/>
            </p:cNvSpPr>
            <p:nvPr/>
          </p:nvSpPr>
          <p:spPr bwMode="auto">
            <a:xfrm>
              <a:off x="3415764" y="2946533"/>
              <a:ext cx="617607" cy="1354950"/>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400" dirty="0">
                <a:solidFill>
                  <a:srgbClr val="FFFFFF"/>
                </a:solidFill>
                <a:latin typeface="Open Sans"/>
                <a:ea typeface="ＭＳ Ｐゴシック" pitchFamily="-65" charset="-128"/>
              </a:endParaRPr>
            </a:p>
          </p:txBody>
        </p:sp>
      </p:grpSp>
      <p:grpSp>
        <p:nvGrpSpPr>
          <p:cNvPr id="12" name="Group 13">
            <a:extLst>
              <a:ext uri="{FF2B5EF4-FFF2-40B4-BE49-F238E27FC236}">
                <a16:creationId xmlns:a16="http://schemas.microsoft.com/office/drawing/2014/main" id="{4E16670C-B59A-4908-82B7-F0D460E8E90C}"/>
              </a:ext>
            </a:extLst>
          </p:cNvPr>
          <p:cNvGrpSpPr>
            <a:grpSpLocks/>
          </p:cNvGrpSpPr>
          <p:nvPr/>
        </p:nvGrpSpPr>
        <p:grpSpPr bwMode="auto">
          <a:xfrm>
            <a:off x="4189413" y="2255838"/>
            <a:ext cx="3108325" cy="3108325"/>
            <a:chOff x="2500298" y="1928802"/>
            <a:chExt cx="2440016" cy="2440016"/>
          </a:xfrm>
        </p:grpSpPr>
        <p:grpSp>
          <p:nvGrpSpPr>
            <p:cNvPr id="13" name="Group 12">
              <a:extLst>
                <a:ext uri="{FF2B5EF4-FFF2-40B4-BE49-F238E27FC236}">
                  <a16:creationId xmlns:a16="http://schemas.microsoft.com/office/drawing/2014/main" id="{4EAA44ED-1329-4AB4-B040-204692FE42DE}"/>
                </a:ext>
              </a:extLst>
            </p:cNvPr>
            <p:cNvGrpSpPr>
              <a:grpSpLocks/>
            </p:cNvGrpSpPr>
            <p:nvPr/>
          </p:nvGrpSpPr>
          <p:grpSpPr bwMode="auto">
            <a:xfrm>
              <a:off x="2500298" y="1928802"/>
              <a:ext cx="2440016" cy="2440016"/>
              <a:chOff x="2500298" y="1928802"/>
              <a:chExt cx="2440016" cy="2440016"/>
            </a:xfrm>
          </p:grpSpPr>
          <p:sp>
            <p:nvSpPr>
              <p:cNvPr id="15" name="Oval 14">
                <a:extLst>
                  <a:ext uri="{FF2B5EF4-FFF2-40B4-BE49-F238E27FC236}">
                    <a16:creationId xmlns:a16="http://schemas.microsoft.com/office/drawing/2014/main" id="{C429C3D5-D047-4F09-B31A-F62D1966E964}"/>
                  </a:ext>
                </a:extLst>
              </p:cNvPr>
              <p:cNvSpPr>
                <a:spLocks noChangeArrowheads="1"/>
              </p:cNvSpPr>
              <p:nvPr/>
            </p:nvSpPr>
            <p:spPr bwMode="auto">
              <a:xfrm>
                <a:off x="2500298" y="1928802"/>
                <a:ext cx="2440016" cy="2440016"/>
              </a:xfrm>
              <a:prstGeom prst="ellipse">
                <a:avLst/>
              </a:prstGeom>
              <a:gradFill rotWithShape="1">
                <a:gsLst>
                  <a:gs pos="0">
                    <a:srgbClr val="262626"/>
                  </a:gs>
                  <a:gs pos="100000">
                    <a:srgbClr val="595959"/>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endParaRPr lang="en-US" sz="1400" dirty="0">
                  <a:solidFill>
                    <a:srgbClr val="FFFFFF"/>
                  </a:solidFill>
                  <a:latin typeface="Open Sans"/>
                  <a:ea typeface="ＭＳ Ｐゴシック" pitchFamily="-65" charset="-128"/>
                </a:endParaRPr>
              </a:p>
            </p:txBody>
          </p:sp>
          <p:sp>
            <p:nvSpPr>
              <p:cNvPr id="16" name="Freeform 10">
                <a:extLst>
                  <a:ext uri="{FF2B5EF4-FFF2-40B4-BE49-F238E27FC236}">
                    <a16:creationId xmlns:a16="http://schemas.microsoft.com/office/drawing/2014/main" id="{404A34A9-10F9-4394-B315-DE8F1B530D5E}"/>
                  </a:ext>
                </a:extLst>
              </p:cNvPr>
              <p:cNvSpPr>
                <a:spLocks noEditPoints="1"/>
              </p:cNvSpPr>
              <p:nvPr/>
            </p:nvSpPr>
            <p:spPr bwMode="auto">
              <a:xfrm>
                <a:off x="2500298" y="1928802"/>
                <a:ext cx="2440016" cy="2407191"/>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rotWithShape="1">
                <a:gsLst>
                  <a:gs pos="0">
                    <a:srgbClr val="C0FF4D"/>
                  </a:gs>
                  <a:gs pos="57001">
                    <a:srgbClr val="A1D129"/>
                  </a:gs>
                  <a:gs pos="100000">
                    <a:srgbClr val="A1D129"/>
                  </a:gs>
                </a:gsLst>
                <a:lin ang="5400000" scaled="1"/>
              </a:gradFill>
              <a:ln w="9525">
                <a:noFill/>
                <a:miter lim="800000"/>
                <a:headEnd/>
                <a:tailEnd/>
              </a:ln>
            </p:spPr>
            <p:txBody>
              <a:bodyPr anchor="ctr"/>
              <a:lstStyle/>
              <a:p>
                <a:endParaRPr lang="en-US" sz="1400">
                  <a:latin typeface="Open Sans"/>
                </a:endParaRPr>
              </a:p>
            </p:txBody>
          </p:sp>
        </p:grpSp>
        <p:sp>
          <p:nvSpPr>
            <p:cNvPr id="14" name="Ellipse 45">
              <a:extLst>
                <a:ext uri="{FF2B5EF4-FFF2-40B4-BE49-F238E27FC236}">
                  <a16:creationId xmlns:a16="http://schemas.microsoft.com/office/drawing/2014/main" id="{72E49B2E-2A0D-45B4-A288-F50E4007BD54}"/>
                </a:ext>
              </a:extLst>
            </p:cNvPr>
            <p:cNvSpPr>
              <a:spLocks noChangeArrowheads="1"/>
            </p:cNvSpPr>
            <p:nvPr/>
          </p:nvSpPr>
          <p:spPr bwMode="auto">
            <a:xfrm rot="21374326" flipH="1">
              <a:off x="2714385" y="1962182"/>
              <a:ext cx="1997696" cy="163388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sz="1400" u="sng">
                <a:solidFill>
                  <a:srgbClr val="FFFFFF"/>
                </a:solidFill>
                <a:latin typeface="Open Sans"/>
              </a:endParaRPr>
            </a:p>
          </p:txBody>
        </p:sp>
      </p:grpSp>
      <p:sp>
        <p:nvSpPr>
          <p:cNvPr id="17" name="TextBox 15">
            <a:extLst>
              <a:ext uri="{FF2B5EF4-FFF2-40B4-BE49-F238E27FC236}">
                <a16:creationId xmlns:a16="http://schemas.microsoft.com/office/drawing/2014/main" id="{F66F8F0A-7BFF-4827-B3C5-F3FF3545E648}"/>
              </a:ext>
            </a:extLst>
          </p:cNvPr>
          <p:cNvSpPr txBox="1">
            <a:spLocks noChangeArrowheads="1"/>
          </p:cNvSpPr>
          <p:nvPr/>
        </p:nvSpPr>
        <p:spPr bwMode="auto">
          <a:xfrm rot="2295975">
            <a:off x="6397625" y="2022009"/>
            <a:ext cx="1349375" cy="523220"/>
          </a:xfrm>
          <a:prstGeom prst="rect">
            <a:avLst/>
          </a:prstGeom>
          <a:noFill/>
          <a:ln w="9525">
            <a:noFill/>
            <a:miter lim="800000"/>
            <a:headEnd/>
            <a:tailEnd/>
          </a:ln>
        </p:spPr>
        <p:txBody>
          <a:bodyPr>
            <a:spAutoFit/>
          </a:bodyPr>
          <a:lstStyle/>
          <a:p>
            <a:pPr algn="ctr"/>
            <a:r>
              <a:rPr lang="en-US" sz="1400">
                <a:solidFill>
                  <a:srgbClr val="FFFFFF"/>
                </a:solidFill>
                <a:latin typeface="Open Sans"/>
              </a:rPr>
              <a:t>Sales Promotion</a:t>
            </a:r>
          </a:p>
        </p:txBody>
      </p:sp>
      <p:sp>
        <p:nvSpPr>
          <p:cNvPr id="18" name="TextBox 17">
            <a:extLst>
              <a:ext uri="{FF2B5EF4-FFF2-40B4-BE49-F238E27FC236}">
                <a16:creationId xmlns:a16="http://schemas.microsoft.com/office/drawing/2014/main" id="{58C86173-AC76-40CB-80FE-FE14C321297A}"/>
              </a:ext>
            </a:extLst>
          </p:cNvPr>
          <p:cNvSpPr txBox="1">
            <a:spLocks noChangeArrowheads="1"/>
          </p:cNvSpPr>
          <p:nvPr/>
        </p:nvSpPr>
        <p:spPr bwMode="auto">
          <a:xfrm rot="-1969035">
            <a:off x="3940175" y="1918593"/>
            <a:ext cx="1350963" cy="307777"/>
          </a:xfrm>
          <a:prstGeom prst="rect">
            <a:avLst/>
          </a:prstGeom>
          <a:noFill/>
          <a:ln w="9525">
            <a:noFill/>
            <a:miter lim="800000"/>
            <a:headEnd/>
            <a:tailEnd/>
          </a:ln>
        </p:spPr>
        <p:txBody>
          <a:bodyPr>
            <a:spAutoFit/>
          </a:bodyPr>
          <a:lstStyle/>
          <a:p>
            <a:pPr algn="ctr"/>
            <a:r>
              <a:rPr lang="en-US" sz="1400">
                <a:solidFill>
                  <a:srgbClr val="FFFFFF"/>
                </a:solidFill>
                <a:latin typeface="Open Sans"/>
              </a:rPr>
              <a:t>Advertising</a:t>
            </a:r>
          </a:p>
        </p:txBody>
      </p:sp>
      <p:sp>
        <p:nvSpPr>
          <p:cNvPr id="19" name="TextBox 18">
            <a:extLst>
              <a:ext uri="{FF2B5EF4-FFF2-40B4-BE49-F238E27FC236}">
                <a16:creationId xmlns:a16="http://schemas.microsoft.com/office/drawing/2014/main" id="{20FE0816-DC15-492F-9974-6568508D5952}"/>
              </a:ext>
            </a:extLst>
          </p:cNvPr>
          <p:cNvSpPr txBox="1">
            <a:spLocks noChangeArrowheads="1"/>
          </p:cNvSpPr>
          <p:nvPr/>
        </p:nvSpPr>
        <p:spPr bwMode="auto">
          <a:xfrm rot="-6380890">
            <a:off x="3021806" y="4126012"/>
            <a:ext cx="1349375" cy="307777"/>
          </a:xfrm>
          <a:prstGeom prst="rect">
            <a:avLst/>
          </a:prstGeom>
          <a:noFill/>
          <a:ln w="9525">
            <a:noFill/>
            <a:miter lim="800000"/>
            <a:headEnd/>
            <a:tailEnd/>
          </a:ln>
        </p:spPr>
        <p:txBody>
          <a:bodyPr>
            <a:spAutoFit/>
          </a:bodyPr>
          <a:lstStyle/>
          <a:p>
            <a:pPr algn="ctr"/>
            <a:r>
              <a:rPr lang="en-US" sz="1400">
                <a:solidFill>
                  <a:srgbClr val="FFFFFF"/>
                </a:solidFill>
                <a:latin typeface="Open Sans"/>
              </a:rPr>
              <a:t>Interactive</a:t>
            </a:r>
          </a:p>
        </p:txBody>
      </p:sp>
      <p:sp>
        <p:nvSpPr>
          <p:cNvPr id="20" name="TextBox 19">
            <a:extLst>
              <a:ext uri="{FF2B5EF4-FFF2-40B4-BE49-F238E27FC236}">
                <a16:creationId xmlns:a16="http://schemas.microsoft.com/office/drawing/2014/main" id="{40EA9C1A-6E8B-4CFC-A7B5-A39CCD2D6051}"/>
              </a:ext>
            </a:extLst>
          </p:cNvPr>
          <p:cNvSpPr txBox="1">
            <a:spLocks noChangeArrowheads="1"/>
          </p:cNvSpPr>
          <p:nvPr/>
        </p:nvSpPr>
        <p:spPr bwMode="auto">
          <a:xfrm rot="6909295">
            <a:off x="7049294" y="4257209"/>
            <a:ext cx="1350962" cy="523220"/>
          </a:xfrm>
          <a:prstGeom prst="rect">
            <a:avLst/>
          </a:prstGeom>
          <a:noFill/>
          <a:ln w="9525">
            <a:noFill/>
            <a:miter lim="800000"/>
            <a:headEnd/>
            <a:tailEnd/>
          </a:ln>
        </p:spPr>
        <p:txBody>
          <a:bodyPr>
            <a:spAutoFit/>
          </a:bodyPr>
          <a:lstStyle/>
          <a:p>
            <a:pPr algn="ctr"/>
            <a:r>
              <a:rPr lang="en-US" sz="1400">
                <a:solidFill>
                  <a:srgbClr val="FFFFFF"/>
                </a:solidFill>
                <a:latin typeface="Open Sans"/>
              </a:rPr>
              <a:t>Public Relations</a:t>
            </a:r>
          </a:p>
        </p:txBody>
      </p:sp>
      <p:sp>
        <p:nvSpPr>
          <p:cNvPr id="21" name="TextBox 20">
            <a:extLst>
              <a:ext uri="{FF2B5EF4-FFF2-40B4-BE49-F238E27FC236}">
                <a16:creationId xmlns:a16="http://schemas.microsoft.com/office/drawing/2014/main" id="{8E6659A0-6588-48C8-97BE-96ADBFD60F77}"/>
              </a:ext>
            </a:extLst>
          </p:cNvPr>
          <p:cNvSpPr txBox="1">
            <a:spLocks noChangeArrowheads="1"/>
          </p:cNvSpPr>
          <p:nvPr/>
        </p:nvSpPr>
        <p:spPr bwMode="auto">
          <a:xfrm>
            <a:off x="4978400" y="5553075"/>
            <a:ext cx="1350963" cy="523220"/>
          </a:xfrm>
          <a:prstGeom prst="rect">
            <a:avLst/>
          </a:prstGeom>
          <a:noFill/>
          <a:ln w="9525">
            <a:noFill/>
            <a:miter lim="800000"/>
            <a:headEnd/>
            <a:tailEnd/>
          </a:ln>
        </p:spPr>
        <p:txBody>
          <a:bodyPr>
            <a:spAutoFit/>
          </a:bodyPr>
          <a:lstStyle/>
          <a:p>
            <a:pPr algn="ctr"/>
            <a:r>
              <a:rPr lang="en-US" sz="1400">
                <a:solidFill>
                  <a:srgbClr val="FFFFFF"/>
                </a:solidFill>
                <a:latin typeface="Open Sans"/>
              </a:rPr>
              <a:t>Personal Selling</a:t>
            </a:r>
          </a:p>
        </p:txBody>
      </p:sp>
      <p:sp>
        <p:nvSpPr>
          <p:cNvPr id="22" name="Line 33">
            <a:extLst>
              <a:ext uri="{FF2B5EF4-FFF2-40B4-BE49-F238E27FC236}">
                <a16:creationId xmlns:a16="http://schemas.microsoft.com/office/drawing/2014/main" id="{75C272A2-379B-43F5-A710-029E95223E7B}"/>
              </a:ext>
            </a:extLst>
          </p:cNvPr>
          <p:cNvSpPr>
            <a:spLocks noChangeShapeType="1"/>
          </p:cNvSpPr>
          <p:nvPr/>
        </p:nvSpPr>
        <p:spPr bwMode="auto">
          <a:xfrm rot="5400000" flipH="1" flipV="1">
            <a:off x="3873500" y="4953000"/>
            <a:ext cx="28575" cy="2638425"/>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sz="1400" kern="0">
              <a:solidFill>
                <a:sysClr val="windowText" lastClr="000000"/>
              </a:solidFill>
              <a:latin typeface="Open Sans"/>
              <a:ea typeface="ＭＳ Ｐゴシック" pitchFamily="-65" charset="-128"/>
              <a:cs typeface="ＭＳ Ｐゴシック" pitchFamily="-65" charset="-128"/>
            </a:endParaRPr>
          </a:p>
        </p:txBody>
      </p:sp>
      <p:sp>
        <p:nvSpPr>
          <p:cNvPr id="23" name="Line 33">
            <a:extLst>
              <a:ext uri="{FF2B5EF4-FFF2-40B4-BE49-F238E27FC236}">
                <a16:creationId xmlns:a16="http://schemas.microsoft.com/office/drawing/2014/main" id="{4CCC1412-B72A-40AC-BE24-DD9171C713A6}"/>
              </a:ext>
            </a:extLst>
          </p:cNvPr>
          <p:cNvSpPr>
            <a:spLocks noChangeShapeType="1"/>
          </p:cNvSpPr>
          <p:nvPr/>
        </p:nvSpPr>
        <p:spPr bwMode="auto">
          <a:xfrm rot="5400000" flipV="1">
            <a:off x="2478088" y="3560762"/>
            <a:ext cx="0" cy="1800225"/>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sz="1400" kern="0">
              <a:solidFill>
                <a:sysClr val="windowText" lastClr="000000"/>
              </a:solidFill>
              <a:latin typeface="Open Sans"/>
              <a:ea typeface="ＭＳ Ｐゴシック" pitchFamily="-65" charset="-128"/>
              <a:cs typeface="ＭＳ Ｐゴシック" pitchFamily="-65" charset="-128"/>
            </a:endParaRPr>
          </a:p>
        </p:txBody>
      </p:sp>
      <p:sp>
        <p:nvSpPr>
          <p:cNvPr id="24" name="Line 33">
            <a:extLst>
              <a:ext uri="{FF2B5EF4-FFF2-40B4-BE49-F238E27FC236}">
                <a16:creationId xmlns:a16="http://schemas.microsoft.com/office/drawing/2014/main" id="{6D1AB6F3-7F7D-4CC0-BFC1-6AEC882C9A3B}"/>
              </a:ext>
            </a:extLst>
          </p:cNvPr>
          <p:cNvSpPr>
            <a:spLocks noChangeShapeType="1"/>
          </p:cNvSpPr>
          <p:nvPr/>
        </p:nvSpPr>
        <p:spPr bwMode="auto">
          <a:xfrm rot="5400000" flipV="1">
            <a:off x="2706688" y="1693862"/>
            <a:ext cx="0" cy="1800225"/>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sz="1400" kern="0">
              <a:solidFill>
                <a:sysClr val="windowText" lastClr="000000"/>
              </a:solidFill>
              <a:latin typeface="Open Sans"/>
              <a:ea typeface="ＭＳ Ｐゴシック" pitchFamily="-65" charset="-128"/>
              <a:cs typeface="ＭＳ Ｐゴシック" pitchFamily="-65" charset="-128"/>
            </a:endParaRPr>
          </a:p>
        </p:txBody>
      </p:sp>
      <p:sp>
        <p:nvSpPr>
          <p:cNvPr id="25" name="Line 33">
            <a:extLst>
              <a:ext uri="{FF2B5EF4-FFF2-40B4-BE49-F238E27FC236}">
                <a16:creationId xmlns:a16="http://schemas.microsoft.com/office/drawing/2014/main" id="{2EF0C6C9-9B42-4C9B-AB92-76A934A3B1B1}"/>
              </a:ext>
            </a:extLst>
          </p:cNvPr>
          <p:cNvSpPr>
            <a:spLocks noChangeShapeType="1"/>
          </p:cNvSpPr>
          <p:nvPr/>
        </p:nvSpPr>
        <p:spPr bwMode="auto">
          <a:xfrm rot="5400000" flipV="1">
            <a:off x="8813801" y="2055812"/>
            <a:ext cx="0" cy="1800225"/>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sz="1400" kern="0">
              <a:solidFill>
                <a:sysClr val="windowText" lastClr="000000"/>
              </a:solidFill>
              <a:latin typeface="Open Sans"/>
              <a:ea typeface="ＭＳ Ｐゴシック" pitchFamily="-65" charset="-128"/>
              <a:cs typeface="ＭＳ Ｐゴシック" pitchFamily="-65" charset="-128"/>
            </a:endParaRPr>
          </a:p>
        </p:txBody>
      </p:sp>
      <p:sp>
        <p:nvSpPr>
          <p:cNvPr id="26" name="Line 33">
            <a:extLst>
              <a:ext uri="{FF2B5EF4-FFF2-40B4-BE49-F238E27FC236}">
                <a16:creationId xmlns:a16="http://schemas.microsoft.com/office/drawing/2014/main" id="{83B0970C-4422-49AA-8D97-C491497ABD89}"/>
              </a:ext>
            </a:extLst>
          </p:cNvPr>
          <p:cNvSpPr>
            <a:spLocks noChangeShapeType="1"/>
          </p:cNvSpPr>
          <p:nvPr/>
        </p:nvSpPr>
        <p:spPr bwMode="auto">
          <a:xfrm rot="5400000" flipV="1">
            <a:off x="8850313" y="3971925"/>
            <a:ext cx="0" cy="1800225"/>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sz="1400" kern="0">
              <a:solidFill>
                <a:sysClr val="windowText" lastClr="000000"/>
              </a:solidFill>
              <a:latin typeface="Open Sans"/>
              <a:ea typeface="ＭＳ Ｐゴシック" pitchFamily="-65" charset="-128"/>
              <a:cs typeface="ＭＳ Ｐゴシック" pitchFamily="-65" charset="-128"/>
            </a:endParaRPr>
          </a:p>
        </p:txBody>
      </p:sp>
      <p:sp>
        <p:nvSpPr>
          <p:cNvPr id="27" name="Rektangel 63">
            <a:extLst>
              <a:ext uri="{FF2B5EF4-FFF2-40B4-BE49-F238E27FC236}">
                <a16:creationId xmlns:a16="http://schemas.microsoft.com/office/drawing/2014/main" id="{332FA78E-EFE1-45BD-A6A7-8186D070C463}"/>
              </a:ext>
            </a:extLst>
          </p:cNvPr>
          <p:cNvSpPr>
            <a:spLocks noChangeArrowheads="1"/>
          </p:cNvSpPr>
          <p:nvPr/>
        </p:nvSpPr>
        <p:spPr bwMode="auto">
          <a:xfrm>
            <a:off x="1474788" y="3648075"/>
            <a:ext cx="1300162" cy="855663"/>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Open Sans"/>
                <a:cs typeface="Arial" charset="0"/>
              </a:rPr>
              <a:t>Interactive</a:t>
            </a:r>
          </a:p>
          <a:p>
            <a:pPr defTabSz="801688">
              <a:spcBef>
                <a:spcPct val="20000"/>
              </a:spcBef>
              <a:buFontTx/>
              <a:buChar char="-"/>
            </a:pPr>
            <a:r>
              <a:rPr lang="en-US" sz="1400" noProof="1">
                <a:solidFill>
                  <a:srgbClr val="080808"/>
                </a:solidFill>
                <a:latin typeface="Open Sans"/>
                <a:cs typeface="Arial" charset="0"/>
              </a:rPr>
              <a:t>website</a:t>
            </a:r>
          </a:p>
          <a:p>
            <a:pPr defTabSz="801688">
              <a:spcBef>
                <a:spcPct val="20000"/>
              </a:spcBef>
              <a:buFontTx/>
              <a:buChar char="-"/>
            </a:pPr>
            <a:r>
              <a:rPr lang="en-US" sz="1400" noProof="1">
                <a:solidFill>
                  <a:srgbClr val="080808"/>
                </a:solidFill>
                <a:latin typeface="Open Sans"/>
                <a:cs typeface="Arial" charset="0"/>
              </a:rPr>
              <a:t> social media</a:t>
            </a:r>
          </a:p>
        </p:txBody>
      </p:sp>
      <p:sp>
        <p:nvSpPr>
          <p:cNvPr id="28" name="Rektangel 63">
            <a:extLst>
              <a:ext uri="{FF2B5EF4-FFF2-40B4-BE49-F238E27FC236}">
                <a16:creationId xmlns:a16="http://schemas.microsoft.com/office/drawing/2014/main" id="{5598B00F-349D-42C6-B765-A84DF4DD48A5}"/>
              </a:ext>
            </a:extLst>
          </p:cNvPr>
          <p:cNvSpPr>
            <a:spLocks noChangeArrowheads="1"/>
          </p:cNvSpPr>
          <p:nvPr/>
        </p:nvSpPr>
        <p:spPr bwMode="auto">
          <a:xfrm>
            <a:off x="1806575" y="1781175"/>
            <a:ext cx="1649413" cy="855663"/>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Open Sans"/>
                <a:cs typeface="Arial" charset="0"/>
              </a:rPr>
              <a:t>Advertising</a:t>
            </a:r>
          </a:p>
          <a:p>
            <a:pPr defTabSz="801688">
              <a:spcBef>
                <a:spcPct val="20000"/>
              </a:spcBef>
              <a:buFontTx/>
              <a:buChar char="-"/>
            </a:pPr>
            <a:r>
              <a:rPr lang="en-US" sz="1400" noProof="1">
                <a:solidFill>
                  <a:srgbClr val="080808"/>
                </a:solidFill>
                <a:latin typeface="Open Sans"/>
                <a:cs typeface="Arial" charset="0"/>
              </a:rPr>
              <a:t> print</a:t>
            </a:r>
          </a:p>
          <a:p>
            <a:pPr defTabSz="801688">
              <a:spcBef>
                <a:spcPct val="20000"/>
              </a:spcBef>
              <a:buFontTx/>
              <a:buChar char="-"/>
            </a:pPr>
            <a:r>
              <a:rPr lang="en-US" sz="1400" noProof="1">
                <a:solidFill>
                  <a:srgbClr val="080808"/>
                </a:solidFill>
                <a:latin typeface="Open Sans"/>
                <a:cs typeface="Arial" charset="0"/>
              </a:rPr>
              <a:t> broadcast</a:t>
            </a:r>
          </a:p>
        </p:txBody>
      </p:sp>
      <p:sp>
        <p:nvSpPr>
          <p:cNvPr id="29" name="Rektangel 63">
            <a:extLst>
              <a:ext uri="{FF2B5EF4-FFF2-40B4-BE49-F238E27FC236}">
                <a16:creationId xmlns:a16="http://schemas.microsoft.com/office/drawing/2014/main" id="{BE8FB5DD-DF73-47F4-AF75-49C231434FEF}"/>
              </a:ext>
            </a:extLst>
          </p:cNvPr>
          <p:cNvSpPr>
            <a:spLocks noChangeArrowheads="1"/>
          </p:cNvSpPr>
          <p:nvPr/>
        </p:nvSpPr>
        <p:spPr bwMode="auto">
          <a:xfrm>
            <a:off x="8026400" y="1862638"/>
            <a:ext cx="2228850" cy="1286506"/>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Open Sans"/>
                <a:cs typeface="Arial" charset="0"/>
              </a:rPr>
              <a:t>Sales Promotion</a:t>
            </a:r>
          </a:p>
          <a:p>
            <a:pPr marL="117475" indent="-117475" defTabSz="801688">
              <a:spcBef>
                <a:spcPct val="20000"/>
              </a:spcBef>
            </a:pPr>
            <a:r>
              <a:rPr lang="en-US" sz="1400" noProof="1">
                <a:solidFill>
                  <a:srgbClr val="080808"/>
                </a:solidFill>
                <a:latin typeface="Open Sans"/>
                <a:cs typeface="Arial" charset="0"/>
              </a:rPr>
              <a:t>- coupons, rebates,     discounts </a:t>
            </a:r>
          </a:p>
          <a:p>
            <a:pPr defTabSz="801688">
              <a:spcBef>
                <a:spcPct val="20000"/>
              </a:spcBef>
              <a:buFontTx/>
              <a:buChar char="-"/>
            </a:pPr>
            <a:r>
              <a:rPr lang="en-US" sz="1400" noProof="1">
                <a:solidFill>
                  <a:srgbClr val="080808"/>
                </a:solidFill>
                <a:latin typeface="Open Sans"/>
                <a:cs typeface="Arial" charset="0"/>
              </a:rPr>
              <a:t> frequent buyers program</a:t>
            </a:r>
          </a:p>
        </p:txBody>
      </p:sp>
      <p:sp>
        <p:nvSpPr>
          <p:cNvPr id="30" name="Rektangel 63">
            <a:extLst>
              <a:ext uri="{FF2B5EF4-FFF2-40B4-BE49-F238E27FC236}">
                <a16:creationId xmlns:a16="http://schemas.microsoft.com/office/drawing/2014/main" id="{7B225602-867B-4700-8943-FAC8D527F1AA}"/>
              </a:ext>
            </a:extLst>
          </p:cNvPr>
          <p:cNvSpPr>
            <a:spLocks noChangeArrowheads="1"/>
          </p:cNvSpPr>
          <p:nvPr/>
        </p:nvSpPr>
        <p:spPr bwMode="auto">
          <a:xfrm>
            <a:off x="8407400" y="4059238"/>
            <a:ext cx="1778000" cy="1071062"/>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Open Sans"/>
                <a:cs typeface="Arial" charset="0"/>
              </a:rPr>
              <a:t>Public Relations</a:t>
            </a:r>
          </a:p>
          <a:p>
            <a:pPr defTabSz="801688">
              <a:spcBef>
                <a:spcPct val="20000"/>
              </a:spcBef>
            </a:pPr>
            <a:r>
              <a:rPr lang="en-US" sz="1400" noProof="1">
                <a:solidFill>
                  <a:srgbClr val="080808"/>
                </a:solidFill>
                <a:latin typeface="Open Sans"/>
                <a:cs typeface="Arial" charset="0"/>
              </a:rPr>
              <a:t>- press releases/kits</a:t>
            </a:r>
          </a:p>
          <a:p>
            <a:pPr defTabSz="801688">
              <a:spcBef>
                <a:spcPct val="20000"/>
              </a:spcBef>
            </a:pPr>
            <a:r>
              <a:rPr lang="en-US" sz="1400" noProof="1">
                <a:solidFill>
                  <a:srgbClr val="080808"/>
                </a:solidFill>
                <a:latin typeface="Open Sans"/>
                <a:cs typeface="Arial" charset="0"/>
              </a:rPr>
              <a:t>- media relationships</a:t>
            </a:r>
          </a:p>
        </p:txBody>
      </p:sp>
      <p:sp>
        <p:nvSpPr>
          <p:cNvPr id="31" name="Rektangel 63">
            <a:extLst>
              <a:ext uri="{FF2B5EF4-FFF2-40B4-BE49-F238E27FC236}">
                <a16:creationId xmlns:a16="http://schemas.microsoft.com/office/drawing/2014/main" id="{C1262872-6C8B-4AD0-8E4C-C49C64B35653}"/>
              </a:ext>
            </a:extLst>
          </p:cNvPr>
          <p:cNvSpPr>
            <a:spLocks noChangeArrowheads="1"/>
          </p:cNvSpPr>
          <p:nvPr/>
        </p:nvSpPr>
        <p:spPr bwMode="auto">
          <a:xfrm>
            <a:off x="2235200" y="5427663"/>
            <a:ext cx="1954213" cy="1071062"/>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Open Sans"/>
                <a:cs typeface="Arial" charset="0"/>
              </a:rPr>
              <a:t>Personal Selling</a:t>
            </a:r>
          </a:p>
          <a:p>
            <a:pPr defTabSz="801688">
              <a:spcBef>
                <a:spcPct val="20000"/>
              </a:spcBef>
              <a:buFontTx/>
              <a:buChar char="-"/>
            </a:pPr>
            <a:r>
              <a:rPr lang="en-US" sz="1400" noProof="1">
                <a:solidFill>
                  <a:srgbClr val="080808"/>
                </a:solidFill>
                <a:latin typeface="Open Sans"/>
                <a:cs typeface="Arial" charset="0"/>
              </a:rPr>
              <a:t> suggestive and group</a:t>
            </a:r>
          </a:p>
          <a:p>
            <a:pPr defTabSz="801688">
              <a:spcBef>
                <a:spcPct val="20000"/>
              </a:spcBef>
              <a:buFontTx/>
              <a:buChar char="-"/>
            </a:pPr>
            <a:r>
              <a:rPr lang="en-US" sz="1400" noProof="1">
                <a:solidFill>
                  <a:srgbClr val="080808"/>
                </a:solidFill>
                <a:latin typeface="Open Sans"/>
                <a:cs typeface="Arial" charset="0"/>
              </a:rPr>
              <a:t> telecommunication</a:t>
            </a:r>
          </a:p>
        </p:txBody>
      </p:sp>
    </p:spTree>
    <p:extLst>
      <p:ext uri="{BB962C8B-B14F-4D97-AF65-F5344CB8AC3E}">
        <p14:creationId xmlns:p14="http://schemas.microsoft.com/office/powerpoint/2010/main" val="215702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Beyond Promotion to direct communication</a:t>
            </a:r>
          </a:p>
          <a:p>
            <a:pPr lvl="1"/>
            <a:r>
              <a:rPr lang="en-US" dirty="0"/>
              <a:t>Verbal</a:t>
            </a:r>
          </a:p>
          <a:p>
            <a:pPr lvl="2"/>
            <a:r>
              <a:rPr lang="en-US" sz="2400" dirty="0"/>
              <a:t>face-to-face</a:t>
            </a:r>
          </a:p>
          <a:p>
            <a:pPr lvl="2"/>
            <a:r>
              <a:rPr lang="en-US" sz="2400" dirty="0"/>
              <a:t>telephone</a:t>
            </a:r>
          </a:p>
          <a:p>
            <a:pPr lvl="1"/>
            <a:r>
              <a:rPr lang="en-US" dirty="0"/>
              <a:t>Non-verbal</a:t>
            </a:r>
          </a:p>
          <a:p>
            <a:pPr lvl="2"/>
            <a:r>
              <a:rPr lang="en-US" sz="2400" dirty="0"/>
              <a:t>body language</a:t>
            </a:r>
          </a:p>
          <a:p>
            <a:pPr lvl="2"/>
            <a:r>
              <a:rPr lang="en-US" sz="2400" dirty="0"/>
              <a:t>facial expressions</a:t>
            </a:r>
          </a:p>
          <a:p>
            <a:pPr lvl="2"/>
            <a:r>
              <a:rPr lang="en-US" sz="2400" dirty="0"/>
              <a:t>writing – letters, email, text</a:t>
            </a:r>
          </a:p>
          <a:p>
            <a:pPr lvl="1"/>
            <a:r>
              <a:rPr lang="en-US" dirty="0"/>
              <a:t>Interpreting cues</a:t>
            </a:r>
          </a:p>
          <a:p>
            <a:pPr lvl="1"/>
            <a:endParaRPr lang="en-US" dirty="0"/>
          </a:p>
          <a:p>
            <a:pPr lvl="1"/>
            <a:endParaRPr lang="en-US" dirty="0"/>
          </a:p>
        </p:txBody>
      </p:sp>
      <p:pic>
        <p:nvPicPr>
          <p:cNvPr id="4" name="Picture 16" descr="MP900316777[1]">
            <a:extLst>
              <a:ext uri="{FF2B5EF4-FFF2-40B4-BE49-F238E27FC236}">
                <a16:creationId xmlns:a16="http://schemas.microsoft.com/office/drawing/2014/main" id="{E1D2A312-4169-4145-A785-1B3BFC335889}"/>
              </a:ext>
            </a:extLst>
          </p:cNvPr>
          <p:cNvPicPr>
            <a:picLocks noChangeAspect="1" noChangeArrowheads="1"/>
          </p:cNvPicPr>
          <p:nvPr/>
        </p:nvPicPr>
        <p:blipFill>
          <a:blip r:embed="rId3"/>
          <a:srcRect/>
          <a:stretch>
            <a:fillRect/>
          </a:stretch>
        </p:blipFill>
        <p:spPr bwMode="auto">
          <a:xfrm>
            <a:off x="8577262" y="1283509"/>
            <a:ext cx="1928699" cy="2944813"/>
          </a:xfrm>
          <a:prstGeom prst="rect">
            <a:avLst/>
          </a:prstGeom>
          <a:noFill/>
          <a:ln w="9525">
            <a:noFill/>
            <a:miter lim="800000"/>
            <a:headEnd/>
            <a:tailEnd/>
          </a:ln>
        </p:spPr>
      </p:pic>
      <p:pic>
        <p:nvPicPr>
          <p:cNvPr id="5" name="Picture 17" descr="MP900401772[1]">
            <a:extLst>
              <a:ext uri="{FF2B5EF4-FFF2-40B4-BE49-F238E27FC236}">
                <a16:creationId xmlns:a16="http://schemas.microsoft.com/office/drawing/2014/main" id="{BC74BD8E-34C3-4FB5-8D65-009CBD266C03}"/>
              </a:ext>
            </a:extLst>
          </p:cNvPr>
          <p:cNvPicPr>
            <a:picLocks noChangeAspect="1" noChangeArrowheads="1"/>
          </p:cNvPicPr>
          <p:nvPr/>
        </p:nvPicPr>
        <p:blipFill>
          <a:blip r:embed="rId4"/>
          <a:srcRect/>
          <a:stretch>
            <a:fillRect/>
          </a:stretch>
        </p:blipFill>
        <p:spPr bwMode="auto">
          <a:xfrm>
            <a:off x="8127943" y="4097724"/>
            <a:ext cx="2827338" cy="1883983"/>
          </a:xfrm>
          <a:prstGeom prst="rect">
            <a:avLst/>
          </a:prstGeom>
          <a:noFill/>
          <a:ln w="9525">
            <a:noFill/>
            <a:miter lim="800000"/>
            <a:headEnd/>
            <a:tailEnd/>
          </a:ln>
        </p:spPr>
      </p:pic>
    </p:spTree>
    <p:extLst>
      <p:ext uri="{BB962C8B-B14F-4D97-AF65-F5344CB8AC3E}">
        <p14:creationId xmlns:p14="http://schemas.microsoft.com/office/powerpoint/2010/main" val="67682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Marketing Plan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Marketing goals</a:t>
            </a:r>
          </a:p>
          <a:p>
            <a:pPr lvl="1"/>
            <a:r>
              <a:rPr lang="en-US" dirty="0"/>
              <a:t>How to achieve the goals</a:t>
            </a:r>
          </a:p>
          <a:p>
            <a:pPr lvl="2"/>
            <a:r>
              <a:rPr lang="en-US" sz="2400" dirty="0"/>
              <a:t>Strategies</a:t>
            </a:r>
          </a:p>
          <a:p>
            <a:pPr lvl="2"/>
            <a:r>
              <a:rPr lang="en-US" sz="2400" dirty="0"/>
              <a:t>4 P interaction</a:t>
            </a:r>
          </a:p>
          <a:p>
            <a:pPr lvl="1"/>
            <a:r>
              <a:rPr lang="en-US" dirty="0"/>
              <a:t>Competitor analysis</a:t>
            </a:r>
          </a:p>
          <a:p>
            <a:pPr lvl="1"/>
            <a:endParaRPr lang="en-US" dirty="0"/>
          </a:p>
          <a:p>
            <a:pPr lvl="1"/>
            <a:endParaRPr lang="en-US" dirty="0"/>
          </a:p>
        </p:txBody>
      </p:sp>
      <p:pic>
        <p:nvPicPr>
          <p:cNvPr id="4" name="Picture 2" descr="C:\Users\Owner\AppData\Local\Microsoft\Windows\Temporary Internet Files\Content.IE5\Q5XCU00D\MP910220932[1].jpg">
            <a:extLst>
              <a:ext uri="{FF2B5EF4-FFF2-40B4-BE49-F238E27FC236}">
                <a16:creationId xmlns:a16="http://schemas.microsoft.com/office/drawing/2014/main" id="{9EC47205-460E-42F6-8366-860A4762B1A9}"/>
              </a:ext>
            </a:extLst>
          </p:cNvPr>
          <p:cNvPicPr>
            <a:picLocks noChangeAspect="1" noChangeArrowheads="1"/>
          </p:cNvPicPr>
          <p:nvPr/>
        </p:nvPicPr>
        <p:blipFill>
          <a:blip r:embed="rId3"/>
          <a:srcRect/>
          <a:stretch>
            <a:fillRect/>
          </a:stretch>
        </p:blipFill>
        <p:spPr bwMode="auto">
          <a:xfrm>
            <a:off x="6946900" y="1163638"/>
            <a:ext cx="3581400" cy="4108450"/>
          </a:xfrm>
          <a:prstGeom prst="rect">
            <a:avLst/>
          </a:prstGeom>
          <a:noFill/>
          <a:ln w="9525">
            <a:noFill/>
            <a:miter lim="800000"/>
            <a:headEnd/>
            <a:tailEnd/>
          </a:ln>
        </p:spPr>
      </p:pic>
    </p:spTree>
    <p:extLst>
      <p:ext uri="{BB962C8B-B14F-4D97-AF65-F5344CB8AC3E}">
        <p14:creationId xmlns:p14="http://schemas.microsoft.com/office/powerpoint/2010/main" val="411336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DC9D-EA89-4A5B-9CF9-CC8D5D256B5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05915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ea typeface="ＭＳ Ｐゴシック"/>
                <a:cs typeface="ＭＳ Ｐゴシック"/>
              </a:rPr>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err="1"/>
              <a:t>Farese</a:t>
            </a:r>
            <a:r>
              <a:rPr lang="en-US" sz="2000" dirty="0"/>
              <a:t>, Kimbrell, </a:t>
            </a:r>
            <a:r>
              <a:rPr lang="en-US" sz="2000" dirty="0" err="1"/>
              <a:t>Woloszyk</a:t>
            </a:r>
            <a:r>
              <a:rPr lang="en-US" sz="2000" dirty="0"/>
              <a:t>, (2002) Marketing Essentials, Woodland Hills, California: Glencoe McGraw-Hill, Inc. </a:t>
            </a:r>
          </a:p>
          <a:p>
            <a:pPr lvl="2"/>
            <a:r>
              <a:rPr lang="en-US" sz="2000" dirty="0"/>
              <a:t>Reynolds, Johnny Sue.  (2010) Hospitality Services Food &amp; Lodging. Second. Tinley Park, Illinois: The </a:t>
            </a:r>
            <a:r>
              <a:rPr lang="en-US" sz="2000" dirty="0" err="1"/>
              <a:t>Goodheart</a:t>
            </a:r>
            <a:r>
              <a:rPr lang="en-US" sz="2000" dirty="0"/>
              <a:t>-Willcox Company, Inc.</a:t>
            </a:r>
          </a:p>
        </p:txBody>
      </p:sp>
    </p:spTree>
    <p:extLst>
      <p:ext uri="{BB962C8B-B14F-4D97-AF65-F5344CB8AC3E}">
        <p14:creationId xmlns:p14="http://schemas.microsoft.com/office/powerpoint/2010/main" val="373823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Marketing Basics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Marketing Concept</a:t>
            </a:r>
          </a:p>
          <a:p>
            <a:pPr lvl="2"/>
            <a:r>
              <a:rPr lang="en-US" sz="2400" dirty="0"/>
              <a:t>the idea that businesses must satisfy customer needs and wants in order to make a profit</a:t>
            </a:r>
          </a:p>
          <a:p>
            <a:pPr lvl="1"/>
            <a:r>
              <a:rPr lang="en-US" dirty="0"/>
              <a:t>Marketing</a:t>
            </a:r>
          </a:p>
          <a:p>
            <a:pPr lvl="2"/>
            <a:r>
              <a:rPr lang="en-US" sz="2400" dirty="0"/>
              <a:t>the creation, management, and selling of products</a:t>
            </a:r>
          </a:p>
          <a:p>
            <a:pPr lvl="1"/>
            <a:endParaRPr lang="en-US" dirty="0"/>
          </a:p>
          <a:p>
            <a:pPr lvl="1"/>
            <a:endParaRPr lang="en-US" dirty="0"/>
          </a:p>
        </p:txBody>
      </p:sp>
      <p:pic>
        <p:nvPicPr>
          <p:cNvPr id="4" name="Picture 1" descr="C:\Users\Owner\AppData\Local\Microsoft\Windows\Temporary Internet Files\Content.IE5\30SO1RX5\MC900202542[1].wmf">
            <a:extLst>
              <a:ext uri="{FF2B5EF4-FFF2-40B4-BE49-F238E27FC236}">
                <a16:creationId xmlns:a16="http://schemas.microsoft.com/office/drawing/2014/main" id="{FCD14A76-D801-4903-BEBB-0D1B79D6279C}"/>
              </a:ext>
            </a:extLst>
          </p:cNvPr>
          <p:cNvPicPr>
            <a:picLocks noChangeAspect="1" noChangeArrowheads="1"/>
          </p:cNvPicPr>
          <p:nvPr/>
        </p:nvPicPr>
        <p:blipFill>
          <a:blip r:embed="rId3"/>
          <a:srcRect/>
          <a:stretch>
            <a:fillRect/>
          </a:stretch>
        </p:blipFill>
        <p:spPr bwMode="auto">
          <a:xfrm>
            <a:off x="8737600" y="3746357"/>
            <a:ext cx="2062516" cy="2132156"/>
          </a:xfrm>
          <a:prstGeom prst="rect">
            <a:avLst/>
          </a:prstGeom>
          <a:noFill/>
          <a:ln w="9525">
            <a:noFill/>
            <a:miter lim="800000"/>
            <a:headEnd/>
            <a:tailEnd/>
          </a:ln>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Products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Goods:</a:t>
            </a:r>
          </a:p>
          <a:p>
            <a:pPr lvl="2"/>
            <a:r>
              <a:rPr lang="en-US" sz="2400" dirty="0"/>
              <a:t>Tangible, hold or touch</a:t>
            </a:r>
          </a:p>
          <a:p>
            <a:pPr lvl="2"/>
            <a:r>
              <a:rPr lang="en-US" sz="2400" dirty="0"/>
              <a:t>examples: T-shirts, furniture</a:t>
            </a:r>
          </a:p>
          <a:p>
            <a:pPr lvl="1"/>
            <a:endParaRPr lang="en-US" dirty="0"/>
          </a:p>
          <a:p>
            <a:pPr lvl="1"/>
            <a:r>
              <a:rPr lang="en-US" dirty="0"/>
              <a:t>Services:</a:t>
            </a:r>
          </a:p>
          <a:p>
            <a:pPr lvl="2"/>
            <a:r>
              <a:rPr lang="en-US" sz="2400" dirty="0"/>
              <a:t>Intangible, can’t touch</a:t>
            </a:r>
          </a:p>
          <a:p>
            <a:pPr lvl="2"/>
            <a:r>
              <a:rPr lang="en-US" sz="2400" dirty="0"/>
              <a:t>examples: spa, miniature golf</a:t>
            </a:r>
          </a:p>
          <a:p>
            <a:pPr lvl="1"/>
            <a:endParaRPr lang="en-US" dirty="0"/>
          </a:p>
          <a:p>
            <a:endParaRPr lang="en-US" dirty="0"/>
          </a:p>
        </p:txBody>
      </p:sp>
      <p:pic>
        <p:nvPicPr>
          <p:cNvPr id="4" name="Picture 1" descr="C:\Users\Owner\AppData\Local\Microsoft\Windows\Temporary Internet Files\Content.IE5\3BJ25TL1\MC900202540[1].wmf">
            <a:extLst>
              <a:ext uri="{FF2B5EF4-FFF2-40B4-BE49-F238E27FC236}">
                <a16:creationId xmlns:a16="http://schemas.microsoft.com/office/drawing/2014/main" id="{1D465101-5A1D-4375-A060-7BD558D0B485}"/>
              </a:ext>
            </a:extLst>
          </p:cNvPr>
          <p:cNvPicPr>
            <a:picLocks noChangeAspect="1" noChangeArrowheads="1"/>
          </p:cNvPicPr>
          <p:nvPr/>
        </p:nvPicPr>
        <p:blipFill>
          <a:blip r:embed="rId3"/>
          <a:srcRect/>
          <a:stretch>
            <a:fillRect/>
          </a:stretch>
        </p:blipFill>
        <p:spPr bwMode="auto">
          <a:xfrm>
            <a:off x="9218613" y="2343543"/>
            <a:ext cx="2008187" cy="3094037"/>
          </a:xfrm>
          <a:prstGeom prst="rect">
            <a:avLst/>
          </a:prstGeom>
          <a:noFill/>
          <a:ln w="9525">
            <a:noFill/>
            <a:miter lim="800000"/>
            <a:headEnd/>
            <a:tailEnd/>
          </a:ln>
        </p:spPr>
      </p:pic>
      <p:pic>
        <p:nvPicPr>
          <p:cNvPr id="5" name="Picture 2" descr="C:\Users\Owner\AppData\Local\Microsoft\Windows\Temporary Internet Files\Content.IE5\Q5XCU00D\MC900230041[1].wmf">
            <a:extLst>
              <a:ext uri="{FF2B5EF4-FFF2-40B4-BE49-F238E27FC236}">
                <a16:creationId xmlns:a16="http://schemas.microsoft.com/office/drawing/2014/main" id="{80676B7C-2403-415C-A66C-27E8C6049E85}"/>
              </a:ext>
            </a:extLst>
          </p:cNvPr>
          <p:cNvPicPr>
            <a:picLocks noChangeAspect="1" noChangeArrowheads="1"/>
          </p:cNvPicPr>
          <p:nvPr/>
        </p:nvPicPr>
        <p:blipFill>
          <a:blip r:embed="rId4"/>
          <a:srcRect/>
          <a:stretch>
            <a:fillRect/>
          </a:stretch>
        </p:blipFill>
        <p:spPr bwMode="auto">
          <a:xfrm>
            <a:off x="6794500" y="2602305"/>
            <a:ext cx="1262063" cy="2835275"/>
          </a:xfrm>
          <a:prstGeom prst="rect">
            <a:avLst/>
          </a:prstGeom>
          <a:noFill/>
          <a:ln w="9525">
            <a:noFill/>
            <a:miter lim="800000"/>
            <a:headEnd/>
            <a:tailEnd/>
          </a:ln>
        </p:spPr>
      </p:pic>
    </p:spTree>
    <p:extLst>
      <p:ext uri="{BB962C8B-B14F-4D97-AF65-F5344CB8AC3E}">
        <p14:creationId xmlns:p14="http://schemas.microsoft.com/office/powerpoint/2010/main" val="87782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Marketing Process</a:t>
            </a:r>
          </a:p>
        </p:txBody>
      </p:sp>
      <p:sp>
        <p:nvSpPr>
          <p:cNvPr id="6" name="Rounded Rectangle 88">
            <a:extLst>
              <a:ext uri="{FF2B5EF4-FFF2-40B4-BE49-F238E27FC236}">
                <a16:creationId xmlns:a16="http://schemas.microsoft.com/office/drawing/2014/main" id="{FE3F1F59-2D8B-4BB9-BA29-C4ECC72CCABB}"/>
              </a:ext>
            </a:extLst>
          </p:cNvPr>
          <p:cNvSpPr/>
          <p:nvPr/>
        </p:nvSpPr>
        <p:spPr>
          <a:xfrm>
            <a:off x="4381500" y="3957638"/>
            <a:ext cx="5638800" cy="1223962"/>
          </a:xfrm>
          <a:prstGeom prst="roundRect">
            <a:avLst/>
          </a:prstGeom>
          <a:solidFill>
            <a:srgbClr val="ADE44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a:p>
            <a:pPr algn="ctr">
              <a:defRPr/>
            </a:pPr>
            <a:endParaRPr lang="en-US" sz="1200" dirty="0">
              <a:solidFill>
                <a:schemeClr val="tx1"/>
              </a:solidFill>
              <a:latin typeface="Open Sans"/>
            </a:endParaRPr>
          </a:p>
          <a:p>
            <a:pPr algn="ctr">
              <a:defRPr/>
            </a:pPr>
            <a:r>
              <a:rPr lang="en-US" sz="1600" dirty="0">
                <a:solidFill>
                  <a:schemeClr val="tx1"/>
                </a:solidFill>
                <a:latin typeface="Open Sans"/>
              </a:rPr>
              <a:t>The Marketing Mix</a:t>
            </a:r>
          </a:p>
          <a:p>
            <a:pPr algn="ctr">
              <a:defRPr/>
            </a:pPr>
            <a:r>
              <a:rPr lang="en-US" sz="1600" dirty="0">
                <a:solidFill>
                  <a:schemeClr val="tx1"/>
                </a:solidFill>
                <a:latin typeface="Open Sans"/>
              </a:rPr>
              <a:t>(4 P’s of Marketing)</a:t>
            </a:r>
          </a:p>
        </p:txBody>
      </p:sp>
      <p:grpSp>
        <p:nvGrpSpPr>
          <p:cNvPr id="7" name="Group 21">
            <a:extLst>
              <a:ext uri="{FF2B5EF4-FFF2-40B4-BE49-F238E27FC236}">
                <a16:creationId xmlns:a16="http://schemas.microsoft.com/office/drawing/2014/main" id="{1DA89B6D-198A-4E10-9C02-F7D33F1BF7A9}"/>
              </a:ext>
            </a:extLst>
          </p:cNvPr>
          <p:cNvGrpSpPr>
            <a:grpSpLocks/>
          </p:cNvGrpSpPr>
          <p:nvPr/>
        </p:nvGrpSpPr>
        <p:grpSpPr bwMode="auto">
          <a:xfrm>
            <a:off x="1638300" y="2184400"/>
            <a:ext cx="8791575" cy="773113"/>
            <a:chOff x="170119" y="846598"/>
            <a:chExt cx="8791829" cy="772634"/>
          </a:xfrm>
        </p:grpSpPr>
        <p:sp>
          <p:nvSpPr>
            <p:cNvPr id="8" name="Pentagon 4">
              <a:extLst>
                <a:ext uri="{FF2B5EF4-FFF2-40B4-BE49-F238E27FC236}">
                  <a16:creationId xmlns:a16="http://schemas.microsoft.com/office/drawing/2014/main" id="{1DFC25BC-0A93-4023-9932-763570117801}"/>
                </a:ext>
              </a:extLst>
            </p:cNvPr>
            <p:cNvSpPr>
              <a:spLocks noChangeArrowheads="1"/>
            </p:cNvSpPr>
            <p:nvPr/>
          </p:nvSpPr>
          <p:spPr bwMode="auto">
            <a:xfrm>
              <a:off x="170119" y="857232"/>
              <a:ext cx="1634897" cy="762000"/>
            </a:xfrm>
            <a:prstGeom prst="homePlate">
              <a:avLst>
                <a:gd name="adj" fmla="val 50004"/>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en-US" sz="1200" dirty="0">
                  <a:solidFill>
                    <a:srgbClr val="000000"/>
                  </a:solidFill>
                  <a:latin typeface="Open Sans"/>
                  <a:ea typeface="ＭＳ Ｐゴシック" pitchFamily="-65" charset="-128"/>
                  <a:cs typeface="Arial" pitchFamily="34" charset="0"/>
                </a:rPr>
                <a:t>Identify the customer</a:t>
              </a:r>
            </a:p>
          </p:txBody>
        </p:sp>
        <p:sp>
          <p:nvSpPr>
            <p:cNvPr id="9" name="Chevron 6">
              <a:extLst>
                <a:ext uri="{FF2B5EF4-FFF2-40B4-BE49-F238E27FC236}">
                  <a16:creationId xmlns:a16="http://schemas.microsoft.com/office/drawing/2014/main" id="{D204DDDD-E846-4DE3-BC04-00E61A7C6C53}"/>
                </a:ext>
              </a:extLst>
            </p:cNvPr>
            <p:cNvSpPr>
              <a:spLocks noChangeArrowheads="1"/>
            </p:cNvSpPr>
            <p:nvPr/>
          </p:nvSpPr>
          <p:spPr bwMode="auto">
            <a:xfrm>
              <a:off x="1520449" y="846599"/>
              <a:ext cx="1695742" cy="762000"/>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en-US" sz="1200" dirty="0">
                  <a:latin typeface="Open Sans"/>
                  <a:ea typeface="ＭＳ Ｐゴシック" pitchFamily="-65" charset="-128"/>
                  <a:cs typeface="Arial" pitchFamily="34" charset="0"/>
                </a:rPr>
                <a:t>Determine customer’s wants</a:t>
              </a:r>
            </a:p>
          </p:txBody>
        </p:sp>
        <p:sp>
          <p:nvSpPr>
            <p:cNvPr id="10" name="Chevron 6">
              <a:extLst>
                <a:ext uri="{FF2B5EF4-FFF2-40B4-BE49-F238E27FC236}">
                  <a16:creationId xmlns:a16="http://schemas.microsoft.com/office/drawing/2014/main" id="{522D2300-4B46-452F-B835-BAD23347D581}"/>
                </a:ext>
              </a:extLst>
            </p:cNvPr>
            <p:cNvSpPr>
              <a:spLocks noChangeArrowheads="1"/>
            </p:cNvSpPr>
            <p:nvPr/>
          </p:nvSpPr>
          <p:spPr bwMode="auto">
            <a:xfrm>
              <a:off x="2923947" y="846599"/>
              <a:ext cx="1695742" cy="762000"/>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en-US" sz="1200" dirty="0">
                  <a:solidFill>
                    <a:srgbClr val="000000"/>
                  </a:solidFill>
                  <a:latin typeface="Open Sans"/>
                  <a:ea typeface="ＭＳ Ｐゴシック" pitchFamily="-65" charset="-128"/>
                  <a:cs typeface="Arial" pitchFamily="34" charset="0"/>
                </a:rPr>
                <a:t>Make the right product…</a:t>
              </a:r>
            </a:p>
          </p:txBody>
        </p:sp>
        <p:sp>
          <p:nvSpPr>
            <p:cNvPr id="11" name="Chevron 6">
              <a:extLst>
                <a:ext uri="{FF2B5EF4-FFF2-40B4-BE49-F238E27FC236}">
                  <a16:creationId xmlns:a16="http://schemas.microsoft.com/office/drawing/2014/main" id="{E55D7F7D-7998-4295-9677-4974C3C5F8EE}"/>
                </a:ext>
              </a:extLst>
            </p:cNvPr>
            <p:cNvSpPr>
              <a:spLocks noChangeArrowheads="1"/>
            </p:cNvSpPr>
            <p:nvPr/>
          </p:nvSpPr>
          <p:spPr bwMode="auto">
            <a:xfrm>
              <a:off x="4327445" y="846599"/>
              <a:ext cx="1695742" cy="762000"/>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en-US" sz="1200" dirty="0">
                  <a:solidFill>
                    <a:srgbClr val="000000"/>
                  </a:solidFill>
                  <a:latin typeface="Open Sans"/>
                  <a:ea typeface="ＭＳ Ｐゴシック" pitchFamily="-65" charset="-128"/>
                  <a:cs typeface="Arial" pitchFamily="34" charset="0"/>
                </a:rPr>
                <a:t>…at the right place…</a:t>
              </a:r>
            </a:p>
          </p:txBody>
        </p:sp>
        <p:sp>
          <p:nvSpPr>
            <p:cNvPr id="12" name="Chevron 6">
              <a:extLst>
                <a:ext uri="{FF2B5EF4-FFF2-40B4-BE49-F238E27FC236}">
                  <a16:creationId xmlns:a16="http://schemas.microsoft.com/office/drawing/2014/main" id="{FA14CDBE-93D8-430F-8AB8-2C80B6A51BAF}"/>
                </a:ext>
              </a:extLst>
            </p:cNvPr>
            <p:cNvSpPr>
              <a:spLocks noChangeArrowheads="1"/>
            </p:cNvSpPr>
            <p:nvPr/>
          </p:nvSpPr>
          <p:spPr bwMode="auto">
            <a:xfrm>
              <a:off x="5730942" y="846599"/>
              <a:ext cx="1695742" cy="762000"/>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en-US" sz="1200" dirty="0">
                  <a:solidFill>
                    <a:srgbClr val="000000"/>
                  </a:solidFill>
                  <a:latin typeface="Open Sans"/>
                  <a:ea typeface="ＭＳ Ｐゴシック" pitchFamily="-65" charset="-128"/>
                  <a:cs typeface="Arial" pitchFamily="34" charset="0"/>
                </a:rPr>
                <a:t>…at the right price</a:t>
              </a:r>
            </a:p>
          </p:txBody>
        </p:sp>
        <p:sp>
          <p:nvSpPr>
            <p:cNvPr id="13" name="Chevron 6">
              <a:extLst>
                <a:ext uri="{FF2B5EF4-FFF2-40B4-BE49-F238E27FC236}">
                  <a16:creationId xmlns:a16="http://schemas.microsoft.com/office/drawing/2014/main" id="{FD267328-1DDE-4098-89E7-68FF62B508A6}"/>
                </a:ext>
              </a:extLst>
            </p:cNvPr>
            <p:cNvSpPr>
              <a:spLocks noChangeArrowheads="1"/>
            </p:cNvSpPr>
            <p:nvPr/>
          </p:nvSpPr>
          <p:spPr bwMode="auto">
            <a:xfrm>
              <a:off x="7134440" y="846598"/>
              <a:ext cx="1827508" cy="761999"/>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en-US" sz="1200" dirty="0">
                  <a:solidFill>
                    <a:srgbClr val="000000"/>
                  </a:solidFill>
                  <a:latin typeface="Open Sans"/>
                  <a:ea typeface="ＭＳ Ｐゴシック" pitchFamily="-65" charset="-128"/>
                  <a:cs typeface="Arial" pitchFamily="34" charset="0"/>
                </a:rPr>
                <a:t>Communicate to the customer</a:t>
              </a:r>
            </a:p>
          </p:txBody>
        </p:sp>
      </p:grpSp>
      <p:sp>
        <p:nvSpPr>
          <p:cNvPr id="14" name="Down Arrow 76">
            <a:extLst>
              <a:ext uri="{FF2B5EF4-FFF2-40B4-BE49-F238E27FC236}">
                <a16:creationId xmlns:a16="http://schemas.microsoft.com/office/drawing/2014/main" id="{72B29C6C-97E7-4A91-9DA2-6F1CDC76AC24}"/>
              </a:ext>
            </a:extLst>
          </p:cNvPr>
          <p:cNvSpPr/>
          <p:nvPr/>
        </p:nvSpPr>
        <p:spPr>
          <a:xfrm>
            <a:off x="2095500" y="3124200"/>
            <a:ext cx="304800" cy="6810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p:txBody>
      </p:sp>
      <p:sp>
        <p:nvSpPr>
          <p:cNvPr id="15" name="Down Arrow 77">
            <a:extLst>
              <a:ext uri="{FF2B5EF4-FFF2-40B4-BE49-F238E27FC236}">
                <a16:creationId xmlns:a16="http://schemas.microsoft.com/office/drawing/2014/main" id="{B8F46201-5808-45DC-97DF-23D8E47646E8}"/>
              </a:ext>
            </a:extLst>
          </p:cNvPr>
          <p:cNvSpPr/>
          <p:nvPr/>
        </p:nvSpPr>
        <p:spPr>
          <a:xfrm>
            <a:off x="3543300" y="3124200"/>
            <a:ext cx="304800" cy="6810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p:txBody>
      </p:sp>
      <p:sp>
        <p:nvSpPr>
          <p:cNvPr id="16" name="Down Arrow 78">
            <a:extLst>
              <a:ext uri="{FF2B5EF4-FFF2-40B4-BE49-F238E27FC236}">
                <a16:creationId xmlns:a16="http://schemas.microsoft.com/office/drawing/2014/main" id="{EB1C0DE2-8DA0-4A2C-BAA2-6FE0C3D2FF37}"/>
              </a:ext>
            </a:extLst>
          </p:cNvPr>
          <p:cNvSpPr/>
          <p:nvPr/>
        </p:nvSpPr>
        <p:spPr>
          <a:xfrm>
            <a:off x="4914900" y="3124200"/>
            <a:ext cx="304800" cy="6810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p:txBody>
      </p:sp>
      <p:sp>
        <p:nvSpPr>
          <p:cNvPr id="17" name="Down Arrow 79">
            <a:extLst>
              <a:ext uri="{FF2B5EF4-FFF2-40B4-BE49-F238E27FC236}">
                <a16:creationId xmlns:a16="http://schemas.microsoft.com/office/drawing/2014/main" id="{D445DAFC-2410-4CC4-BCA1-C4973D5F5C69}"/>
              </a:ext>
            </a:extLst>
          </p:cNvPr>
          <p:cNvSpPr/>
          <p:nvPr/>
        </p:nvSpPr>
        <p:spPr>
          <a:xfrm>
            <a:off x="6362700" y="3124200"/>
            <a:ext cx="304800" cy="6810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p:txBody>
      </p:sp>
      <p:sp>
        <p:nvSpPr>
          <p:cNvPr id="18" name="Down Arrow 80">
            <a:extLst>
              <a:ext uri="{FF2B5EF4-FFF2-40B4-BE49-F238E27FC236}">
                <a16:creationId xmlns:a16="http://schemas.microsoft.com/office/drawing/2014/main" id="{D5736C66-B9EA-4EEE-B50B-5E1C8F0C0B20}"/>
              </a:ext>
            </a:extLst>
          </p:cNvPr>
          <p:cNvSpPr/>
          <p:nvPr/>
        </p:nvSpPr>
        <p:spPr>
          <a:xfrm>
            <a:off x="7810500" y="3124200"/>
            <a:ext cx="304800" cy="6810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p:txBody>
      </p:sp>
      <p:sp>
        <p:nvSpPr>
          <p:cNvPr id="19" name="Down Arrow 81">
            <a:extLst>
              <a:ext uri="{FF2B5EF4-FFF2-40B4-BE49-F238E27FC236}">
                <a16:creationId xmlns:a16="http://schemas.microsoft.com/office/drawing/2014/main" id="{ED69D7B0-915B-4862-B4B2-FB172AADCBFB}"/>
              </a:ext>
            </a:extLst>
          </p:cNvPr>
          <p:cNvSpPr/>
          <p:nvPr/>
        </p:nvSpPr>
        <p:spPr>
          <a:xfrm>
            <a:off x="9258300" y="3124200"/>
            <a:ext cx="304800" cy="6810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Open Sans"/>
            </a:endParaRPr>
          </a:p>
        </p:txBody>
      </p:sp>
      <p:sp>
        <p:nvSpPr>
          <p:cNvPr id="20" name="TextBox 82">
            <a:extLst>
              <a:ext uri="{FF2B5EF4-FFF2-40B4-BE49-F238E27FC236}">
                <a16:creationId xmlns:a16="http://schemas.microsoft.com/office/drawing/2014/main" id="{FF2BD1BA-4D86-4F99-B08C-8D35F35CF823}"/>
              </a:ext>
            </a:extLst>
          </p:cNvPr>
          <p:cNvSpPr txBox="1">
            <a:spLocks noChangeArrowheads="1"/>
          </p:cNvSpPr>
          <p:nvPr/>
        </p:nvSpPr>
        <p:spPr bwMode="auto">
          <a:xfrm>
            <a:off x="1638300" y="3957638"/>
            <a:ext cx="1254125" cy="461962"/>
          </a:xfrm>
          <a:prstGeom prst="rect">
            <a:avLst/>
          </a:prstGeom>
          <a:noFill/>
          <a:ln w="9525">
            <a:noFill/>
            <a:miter lim="800000"/>
            <a:headEnd/>
            <a:tailEnd/>
          </a:ln>
        </p:spPr>
        <p:txBody>
          <a:bodyPr wrap="square">
            <a:spAutoFit/>
          </a:bodyPr>
          <a:lstStyle/>
          <a:p>
            <a:pPr algn="ctr"/>
            <a:r>
              <a:rPr lang="en-US" sz="1200">
                <a:latin typeface="Open Sans"/>
              </a:rPr>
              <a:t>Market Segmentation</a:t>
            </a:r>
          </a:p>
        </p:txBody>
      </p:sp>
      <p:sp>
        <p:nvSpPr>
          <p:cNvPr id="21" name="TextBox 83">
            <a:extLst>
              <a:ext uri="{FF2B5EF4-FFF2-40B4-BE49-F238E27FC236}">
                <a16:creationId xmlns:a16="http://schemas.microsoft.com/office/drawing/2014/main" id="{423F4E68-AD70-4265-9A83-12CAA4BE963A}"/>
              </a:ext>
            </a:extLst>
          </p:cNvPr>
          <p:cNvSpPr txBox="1">
            <a:spLocks noChangeArrowheads="1"/>
          </p:cNvSpPr>
          <p:nvPr/>
        </p:nvSpPr>
        <p:spPr bwMode="auto">
          <a:xfrm>
            <a:off x="3051175" y="3962400"/>
            <a:ext cx="1254125" cy="461963"/>
          </a:xfrm>
          <a:prstGeom prst="rect">
            <a:avLst/>
          </a:prstGeom>
          <a:noFill/>
          <a:ln w="9525">
            <a:noFill/>
            <a:miter lim="800000"/>
            <a:headEnd/>
            <a:tailEnd/>
          </a:ln>
        </p:spPr>
        <p:txBody>
          <a:bodyPr wrap="square">
            <a:spAutoFit/>
          </a:bodyPr>
          <a:lstStyle/>
          <a:p>
            <a:pPr algn="ctr"/>
            <a:r>
              <a:rPr lang="en-US" sz="1200">
                <a:latin typeface="Open Sans"/>
              </a:rPr>
              <a:t>Target Marketing</a:t>
            </a:r>
          </a:p>
        </p:txBody>
      </p:sp>
      <p:sp>
        <p:nvSpPr>
          <p:cNvPr id="22" name="TextBox 84">
            <a:extLst>
              <a:ext uri="{FF2B5EF4-FFF2-40B4-BE49-F238E27FC236}">
                <a16:creationId xmlns:a16="http://schemas.microsoft.com/office/drawing/2014/main" id="{7956C863-0619-47D4-880E-34888BEBE6DB}"/>
              </a:ext>
            </a:extLst>
          </p:cNvPr>
          <p:cNvSpPr txBox="1">
            <a:spLocks noChangeArrowheads="1"/>
          </p:cNvSpPr>
          <p:nvPr/>
        </p:nvSpPr>
        <p:spPr bwMode="auto">
          <a:xfrm>
            <a:off x="4422775" y="3957638"/>
            <a:ext cx="1254125" cy="461962"/>
          </a:xfrm>
          <a:prstGeom prst="rect">
            <a:avLst/>
          </a:prstGeom>
          <a:noFill/>
          <a:ln w="9525">
            <a:noFill/>
            <a:miter lim="800000"/>
            <a:headEnd/>
            <a:tailEnd/>
          </a:ln>
        </p:spPr>
        <p:txBody>
          <a:bodyPr wrap="square">
            <a:spAutoFit/>
          </a:bodyPr>
          <a:lstStyle/>
          <a:p>
            <a:pPr algn="ctr"/>
            <a:r>
              <a:rPr lang="en-US" sz="1200">
                <a:latin typeface="Open Sans"/>
              </a:rPr>
              <a:t>Product Management</a:t>
            </a:r>
          </a:p>
        </p:txBody>
      </p:sp>
      <p:sp>
        <p:nvSpPr>
          <p:cNvPr id="23" name="TextBox 85">
            <a:extLst>
              <a:ext uri="{FF2B5EF4-FFF2-40B4-BE49-F238E27FC236}">
                <a16:creationId xmlns:a16="http://schemas.microsoft.com/office/drawing/2014/main" id="{A4B8FD8A-6D8A-40E3-9B84-2A81E1F1A924}"/>
              </a:ext>
            </a:extLst>
          </p:cNvPr>
          <p:cNvSpPr txBox="1">
            <a:spLocks noChangeArrowheads="1"/>
          </p:cNvSpPr>
          <p:nvPr/>
        </p:nvSpPr>
        <p:spPr bwMode="auto">
          <a:xfrm>
            <a:off x="5946775" y="3962400"/>
            <a:ext cx="1254125" cy="461963"/>
          </a:xfrm>
          <a:prstGeom prst="rect">
            <a:avLst/>
          </a:prstGeom>
          <a:noFill/>
          <a:ln w="9525">
            <a:noFill/>
            <a:miter lim="800000"/>
            <a:headEnd/>
            <a:tailEnd/>
          </a:ln>
        </p:spPr>
        <p:txBody>
          <a:bodyPr wrap="square">
            <a:spAutoFit/>
          </a:bodyPr>
          <a:lstStyle/>
          <a:p>
            <a:pPr algn="ctr"/>
            <a:r>
              <a:rPr lang="en-US" sz="1200">
                <a:latin typeface="Open Sans"/>
              </a:rPr>
              <a:t>Place (Distribution)</a:t>
            </a:r>
          </a:p>
        </p:txBody>
      </p:sp>
      <p:sp>
        <p:nvSpPr>
          <p:cNvPr id="24" name="TextBox 86">
            <a:extLst>
              <a:ext uri="{FF2B5EF4-FFF2-40B4-BE49-F238E27FC236}">
                <a16:creationId xmlns:a16="http://schemas.microsoft.com/office/drawing/2014/main" id="{88B03C11-D992-4FD6-8861-8DE3D18FACE6}"/>
              </a:ext>
            </a:extLst>
          </p:cNvPr>
          <p:cNvSpPr txBox="1">
            <a:spLocks noChangeArrowheads="1"/>
          </p:cNvSpPr>
          <p:nvPr/>
        </p:nvSpPr>
        <p:spPr bwMode="auto">
          <a:xfrm>
            <a:off x="7353300" y="3962400"/>
            <a:ext cx="1254125" cy="461963"/>
          </a:xfrm>
          <a:prstGeom prst="rect">
            <a:avLst/>
          </a:prstGeom>
          <a:noFill/>
          <a:ln w="9525">
            <a:noFill/>
            <a:miter lim="800000"/>
            <a:headEnd/>
            <a:tailEnd/>
          </a:ln>
        </p:spPr>
        <p:txBody>
          <a:bodyPr wrap="square">
            <a:spAutoFit/>
          </a:bodyPr>
          <a:lstStyle/>
          <a:p>
            <a:pPr algn="ctr"/>
            <a:r>
              <a:rPr lang="en-US" sz="1200">
                <a:latin typeface="Open Sans"/>
              </a:rPr>
              <a:t>Price Management</a:t>
            </a:r>
          </a:p>
        </p:txBody>
      </p:sp>
      <p:sp>
        <p:nvSpPr>
          <p:cNvPr id="25" name="TextBox 87">
            <a:extLst>
              <a:ext uri="{FF2B5EF4-FFF2-40B4-BE49-F238E27FC236}">
                <a16:creationId xmlns:a16="http://schemas.microsoft.com/office/drawing/2014/main" id="{1CB94EE4-C3B3-4542-B89B-0EA144F486BD}"/>
              </a:ext>
            </a:extLst>
          </p:cNvPr>
          <p:cNvSpPr txBox="1">
            <a:spLocks noChangeArrowheads="1"/>
          </p:cNvSpPr>
          <p:nvPr/>
        </p:nvSpPr>
        <p:spPr bwMode="auto">
          <a:xfrm>
            <a:off x="8766175" y="3962400"/>
            <a:ext cx="1254125" cy="276225"/>
          </a:xfrm>
          <a:prstGeom prst="rect">
            <a:avLst/>
          </a:prstGeom>
          <a:noFill/>
          <a:ln w="9525">
            <a:noFill/>
            <a:miter lim="800000"/>
            <a:headEnd/>
            <a:tailEnd/>
          </a:ln>
        </p:spPr>
        <p:txBody>
          <a:bodyPr wrap="square">
            <a:spAutoFit/>
          </a:bodyPr>
          <a:lstStyle/>
          <a:p>
            <a:pPr algn="ctr"/>
            <a:r>
              <a:rPr lang="en-US" sz="1200">
                <a:latin typeface="Open Sans"/>
              </a:rPr>
              <a:t>Promotion</a:t>
            </a:r>
          </a:p>
        </p:txBody>
      </p:sp>
    </p:spTree>
    <p:extLst>
      <p:ext uri="{BB962C8B-B14F-4D97-AF65-F5344CB8AC3E}">
        <p14:creationId xmlns:p14="http://schemas.microsoft.com/office/powerpoint/2010/main" val="283762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Identifying the Customer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606536" cy="4734318"/>
          </a:xfrm>
        </p:spPr>
        <p:txBody>
          <a:bodyPr/>
          <a:lstStyle/>
          <a:p>
            <a:pPr lvl="1"/>
            <a:r>
              <a:rPr lang="en-US" dirty="0"/>
              <a:t>Market – All potential customers</a:t>
            </a:r>
          </a:p>
          <a:p>
            <a:pPr lvl="2"/>
            <a:r>
              <a:rPr lang="en-US" sz="2400" dirty="0"/>
              <a:t>share common needs and wants</a:t>
            </a:r>
          </a:p>
          <a:p>
            <a:pPr lvl="2"/>
            <a:r>
              <a:rPr lang="en-US" sz="2400" dirty="0"/>
              <a:t>have the ability and willingness to buy</a:t>
            </a:r>
          </a:p>
          <a:p>
            <a:pPr lvl="1"/>
            <a:r>
              <a:rPr lang="en-US" dirty="0"/>
              <a:t>Marketers can conduct research to identify a target market</a:t>
            </a:r>
          </a:p>
          <a:p>
            <a:pPr lvl="1"/>
            <a:r>
              <a:rPr lang="en-US" dirty="0"/>
              <a:t>Identifying a target market is achieved through market segmentation</a:t>
            </a:r>
          </a:p>
          <a:p>
            <a:pPr lvl="1"/>
            <a:r>
              <a:rPr lang="en-US" dirty="0"/>
              <a:t>The strength of a marketing mix depends on two things:</a:t>
            </a:r>
          </a:p>
          <a:p>
            <a:pPr lvl="2"/>
            <a:r>
              <a:rPr lang="en-US" sz="2400" dirty="0"/>
              <a:t>How well the target market is defined</a:t>
            </a:r>
          </a:p>
          <a:p>
            <a:pPr lvl="2"/>
            <a:r>
              <a:rPr lang="en-US" sz="2400" dirty="0"/>
              <a:t>How well all marketing decisions are directed toward that target market</a:t>
            </a:r>
          </a:p>
          <a:p>
            <a:pPr lvl="1"/>
            <a:endParaRPr lang="en-US" dirty="0"/>
          </a:p>
        </p:txBody>
      </p:sp>
      <p:pic>
        <p:nvPicPr>
          <p:cNvPr id="4" name="Picture 2" descr="C:\Users\Owner\AppData\Local\Microsoft\Windows\Temporary Internet Files\Content.IE5\30SO1RX5\MP900314377[1].jpg">
            <a:extLst>
              <a:ext uri="{FF2B5EF4-FFF2-40B4-BE49-F238E27FC236}">
                <a16:creationId xmlns:a16="http://schemas.microsoft.com/office/drawing/2014/main" id="{30B6AE47-9BA1-400E-894D-C8566E5BAE49}"/>
              </a:ext>
            </a:extLst>
          </p:cNvPr>
          <p:cNvPicPr>
            <a:picLocks noChangeAspect="1" noChangeArrowheads="1"/>
          </p:cNvPicPr>
          <p:nvPr/>
        </p:nvPicPr>
        <p:blipFill>
          <a:blip r:embed="rId3"/>
          <a:srcRect/>
          <a:stretch>
            <a:fillRect/>
          </a:stretch>
        </p:blipFill>
        <p:spPr bwMode="auto">
          <a:xfrm>
            <a:off x="9791700" y="2356387"/>
            <a:ext cx="1770416" cy="3558638"/>
          </a:xfrm>
          <a:prstGeom prst="rect">
            <a:avLst/>
          </a:prstGeom>
          <a:noFill/>
          <a:ln w="9525">
            <a:noFill/>
            <a:miter lim="800000"/>
            <a:headEnd/>
            <a:tailEnd/>
          </a:ln>
        </p:spPr>
      </p:pic>
    </p:spTree>
    <p:extLst>
      <p:ext uri="{BB962C8B-B14F-4D97-AF65-F5344CB8AC3E}">
        <p14:creationId xmlns:p14="http://schemas.microsoft.com/office/powerpoint/2010/main" val="85052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Determine What the Customer Wants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Wants are determined by segmentation and research</a:t>
            </a:r>
          </a:p>
          <a:p>
            <a:pPr lvl="1"/>
            <a:endParaRPr lang="en-US" dirty="0"/>
          </a:p>
        </p:txBody>
      </p:sp>
      <p:pic>
        <p:nvPicPr>
          <p:cNvPr id="4" name="Picture 21" descr="C:\Users\Owner\AppData\Local\Microsoft\Windows\Temporary Internet Files\Content.IE5\3BJ25TL1\MP900430861[1].jpg">
            <a:extLst>
              <a:ext uri="{FF2B5EF4-FFF2-40B4-BE49-F238E27FC236}">
                <a16:creationId xmlns:a16="http://schemas.microsoft.com/office/drawing/2014/main" id="{F3857CA3-6F51-4859-9510-22D189597336}"/>
              </a:ext>
            </a:extLst>
          </p:cNvPr>
          <p:cNvPicPr>
            <a:picLocks noChangeAspect="1" noChangeArrowheads="1"/>
          </p:cNvPicPr>
          <p:nvPr/>
        </p:nvPicPr>
        <p:blipFill>
          <a:blip r:embed="rId3"/>
          <a:srcRect/>
          <a:stretch>
            <a:fillRect/>
          </a:stretch>
        </p:blipFill>
        <p:spPr bwMode="auto">
          <a:xfrm>
            <a:off x="5511800" y="4341705"/>
            <a:ext cx="1054044" cy="1437684"/>
          </a:xfrm>
          <a:prstGeom prst="rect">
            <a:avLst/>
          </a:prstGeom>
          <a:noFill/>
          <a:ln w="9525">
            <a:noFill/>
            <a:miter lim="800000"/>
            <a:headEnd/>
            <a:tailEnd/>
          </a:ln>
        </p:spPr>
      </p:pic>
      <p:pic>
        <p:nvPicPr>
          <p:cNvPr id="5" name="Picture 20" descr="C:\Users\Owner\AppData\Local\Microsoft\Windows\Temporary Internet Files\Content.IE5\30SO1RX5\MP900175639[1].jpg">
            <a:extLst>
              <a:ext uri="{FF2B5EF4-FFF2-40B4-BE49-F238E27FC236}">
                <a16:creationId xmlns:a16="http://schemas.microsoft.com/office/drawing/2014/main" id="{A5F0EB2C-E0E5-47D8-B444-BA473CF3E836}"/>
              </a:ext>
            </a:extLst>
          </p:cNvPr>
          <p:cNvPicPr>
            <a:picLocks noChangeAspect="1" noChangeArrowheads="1"/>
          </p:cNvPicPr>
          <p:nvPr/>
        </p:nvPicPr>
        <p:blipFill>
          <a:blip r:embed="rId4"/>
          <a:srcRect/>
          <a:stretch>
            <a:fillRect/>
          </a:stretch>
        </p:blipFill>
        <p:spPr bwMode="auto">
          <a:xfrm>
            <a:off x="5774942" y="2551551"/>
            <a:ext cx="2063993" cy="1392995"/>
          </a:xfrm>
          <a:prstGeom prst="rect">
            <a:avLst/>
          </a:prstGeom>
          <a:noFill/>
          <a:ln w="9525">
            <a:noFill/>
            <a:miter lim="800000"/>
            <a:headEnd/>
            <a:tailEnd/>
          </a:ln>
        </p:spPr>
      </p:pic>
      <p:pic>
        <p:nvPicPr>
          <p:cNvPr id="7" name="Picture 9" descr="C:\Users\Owner\AppData\Local\Microsoft\Windows\Temporary Internet Files\Content.IE5\30SO1RX5\MP900431770[1].jpg">
            <a:extLst>
              <a:ext uri="{FF2B5EF4-FFF2-40B4-BE49-F238E27FC236}">
                <a16:creationId xmlns:a16="http://schemas.microsoft.com/office/drawing/2014/main" id="{0333DD1B-E360-44AE-A165-FEDCAEDCFB73}"/>
              </a:ext>
            </a:extLst>
          </p:cNvPr>
          <p:cNvPicPr>
            <a:picLocks noChangeAspect="1" noChangeArrowheads="1"/>
          </p:cNvPicPr>
          <p:nvPr/>
        </p:nvPicPr>
        <p:blipFill>
          <a:blip r:embed="rId5"/>
          <a:srcRect/>
          <a:stretch>
            <a:fillRect/>
          </a:stretch>
        </p:blipFill>
        <p:spPr bwMode="auto">
          <a:xfrm>
            <a:off x="4144771" y="4366145"/>
            <a:ext cx="942939" cy="1413244"/>
          </a:xfrm>
          <a:prstGeom prst="rect">
            <a:avLst/>
          </a:prstGeom>
          <a:noFill/>
          <a:ln w="9525">
            <a:noFill/>
            <a:miter lim="800000"/>
            <a:headEnd/>
            <a:tailEnd/>
          </a:ln>
        </p:spPr>
      </p:pic>
      <p:pic>
        <p:nvPicPr>
          <p:cNvPr id="8" name="Picture 8" descr="C:\Users\Owner\AppData\Local\Microsoft\Windows\Temporary Internet Files\Content.IE5\Q5XCU00D\MP900443800[1].jpg">
            <a:extLst>
              <a:ext uri="{FF2B5EF4-FFF2-40B4-BE49-F238E27FC236}">
                <a16:creationId xmlns:a16="http://schemas.microsoft.com/office/drawing/2014/main" id="{370F79BF-B624-4BCB-B44D-53EF7767AC52}"/>
              </a:ext>
            </a:extLst>
          </p:cNvPr>
          <p:cNvPicPr>
            <a:picLocks noChangeAspect="1" noChangeArrowheads="1"/>
          </p:cNvPicPr>
          <p:nvPr/>
        </p:nvPicPr>
        <p:blipFill>
          <a:blip r:embed="rId6"/>
          <a:srcRect/>
          <a:stretch>
            <a:fillRect/>
          </a:stretch>
        </p:blipFill>
        <p:spPr bwMode="auto">
          <a:xfrm>
            <a:off x="1594519" y="4365631"/>
            <a:ext cx="2126162" cy="1415281"/>
          </a:xfrm>
          <a:prstGeom prst="rect">
            <a:avLst/>
          </a:prstGeom>
          <a:noFill/>
          <a:ln w="9525">
            <a:noFill/>
            <a:miter lim="800000"/>
            <a:headEnd/>
            <a:tailEnd/>
          </a:ln>
        </p:spPr>
      </p:pic>
      <p:pic>
        <p:nvPicPr>
          <p:cNvPr id="9" name="Picture 10" descr="C:\Users\Owner\AppData\Local\Microsoft\Windows\Temporary Internet Files\Content.IE5\VSVVDJ7T\MP900431755[1].jpg">
            <a:extLst>
              <a:ext uri="{FF2B5EF4-FFF2-40B4-BE49-F238E27FC236}">
                <a16:creationId xmlns:a16="http://schemas.microsoft.com/office/drawing/2014/main" id="{F3F20FFF-ED31-47D0-AF46-C3E82FB3E921}"/>
              </a:ext>
            </a:extLst>
          </p:cNvPr>
          <p:cNvPicPr>
            <a:picLocks noChangeAspect="1" noChangeArrowheads="1"/>
          </p:cNvPicPr>
          <p:nvPr/>
        </p:nvPicPr>
        <p:blipFill>
          <a:blip r:embed="rId7"/>
          <a:srcRect/>
          <a:stretch>
            <a:fillRect/>
          </a:stretch>
        </p:blipFill>
        <p:spPr bwMode="auto">
          <a:xfrm>
            <a:off x="3416300" y="2614047"/>
            <a:ext cx="2095500" cy="1397000"/>
          </a:xfrm>
          <a:prstGeom prst="rect">
            <a:avLst/>
          </a:prstGeom>
          <a:noFill/>
          <a:ln w="9525">
            <a:noFill/>
            <a:miter lim="800000"/>
            <a:headEnd/>
            <a:tailEnd/>
          </a:ln>
        </p:spPr>
      </p:pic>
      <p:pic>
        <p:nvPicPr>
          <p:cNvPr id="10" name="Picture 13" descr="C:\Users\Owner\AppData\Local\Microsoft\Windows\Temporary Internet Files\Content.IE5\3BJ25TL1\MP900182585[1].jpg">
            <a:extLst>
              <a:ext uri="{FF2B5EF4-FFF2-40B4-BE49-F238E27FC236}">
                <a16:creationId xmlns:a16="http://schemas.microsoft.com/office/drawing/2014/main" id="{1F1A1157-E5B9-42BB-A3A2-23A2E8DA2D67}"/>
              </a:ext>
            </a:extLst>
          </p:cNvPr>
          <p:cNvPicPr>
            <a:picLocks noChangeAspect="1" noChangeArrowheads="1"/>
          </p:cNvPicPr>
          <p:nvPr/>
        </p:nvPicPr>
        <p:blipFill>
          <a:blip r:embed="rId8"/>
          <a:srcRect/>
          <a:stretch>
            <a:fillRect/>
          </a:stretch>
        </p:blipFill>
        <p:spPr bwMode="auto">
          <a:xfrm>
            <a:off x="6989934" y="4341705"/>
            <a:ext cx="2085306" cy="1392995"/>
          </a:xfrm>
          <a:prstGeom prst="rect">
            <a:avLst/>
          </a:prstGeom>
          <a:noFill/>
          <a:ln w="9525">
            <a:noFill/>
            <a:miter lim="800000"/>
            <a:headEnd/>
            <a:tailEnd/>
          </a:ln>
        </p:spPr>
      </p:pic>
    </p:spTree>
    <p:extLst>
      <p:ext uri="{BB962C8B-B14F-4D97-AF65-F5344CB8AC3E}">
        <p14:creationId xmlns:p14="http://schemas.microsoft.com/office/powerpoint/2010/main" val="321253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Marketing Mix</a:t>
            </a:r>
          </a:p>
        </p:txBody>
      </p:sp>
      <p:graphicFrame>
        <p:nvGraphicFramePr>
          <p:cNvPr id="4" name="Content Placeholder 3">
            <a:extLst>
              <a:ext uri="{FF2B5EF4-FFF2-40B4-BE49-F238E27FC236}">
                <a16:creationId xmlns:a16="http://schemas.microsoft.com/office/drawing/2014/main" id="{A12703FD-C1BA-4FA9-8978-B480F1D5C8AE}"/>
              </a:ext>
            </a:extLst>
          </p:cNvPr>
          <p:cNvGraphicFramePr>
            <a:graphicFrameLocks/>
          </p:cNvGraphicFramePr>
          <p:nvPr>
            <p:extLst>
              <p:ext uri="{D42A27DB-BD31-4B8C-83A1-F6EECF244321}">
                <p14:modId xmlns:p14="http://schemas.microsoft.com/office/powerpoint/2010/main" val="1683947819"/>
              </p:ext>
            </p:extLst>
          </p:nvPr>
        </p:nvGraphicFramePr>
        <p:xfrm>
          <a:off x="2834965" y="1577779"/>
          <a:ext cx="655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11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Make the Right Product…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Obtaining</a:t>
            </a:r>
          </a:p>
          <a:p>
            <a:pPr lvl="1"/>
            <a:r>
              <a:rPr lang="en-US" dirty="0"/>
              <a:t>Developing</a:t>
            </a:r>
          </a:p>
          <a:p>
            <a:pPr lvl="1"/>
            <a:r>
              <a:rPr lang="en-US" dirty="0"/>
              <a:t>Maintaining</a:t>
            </a:r>
          </a:p>
          <a:p>
            <a:pPr lvl="1"/>
            <a:r>
              <a:rPr lang="en-US" dirty="0"/>
              <a:t>Improving</a:t>
            </a:r>
          </a:p>
          <a:p>
            <a:pPr lvl="1"/>
            <a:endParaRPr lang="en-US" dirty="0"/>
          </a:p>
        </p:txBody>
      </p:sp>
      <p:pic>
        <p:nvPicPr>
          <p:cNvPr id="4" name="Picture 6" descr="MP900145864[1]">
            <a:extLst>
              <a:ext uri="{FF2B5EF4-FFF2-40B4-BE49-F238E27FC236}">
                <a16:creationId xmlns:a16="http://schemas.microsoft.com/office/drawing/2014/main" id="{DB5EC362-EF1A-4EF4-B8AD-4073D54AC431}"/>
              </a:ext>
            </a:extLst>
          </p:cNvPr>
          <p:cNvPicPr>
            <a:picLocks noChangeAspect="1" noChangeArrowheads="1"/>
          </p:cNvPicPr>
          <p:nvPr/>
        </p:nvPicPr>
        <p:blipFill>
          <a:blip r:embed="rId3"/>
          <a:srcRect/>
          <a:stretch>
            <a:fillRect/>
          </a:stretch>
        </p:blipFill>
        <p:spPr bwMode="auto">
          <a:xfrm>
            <a:off x="6773150" y="2099072"/>
            <a:ext cx="4026966" cy="2659856"/>
          </a:xfrm>
          <a:prstGeom prst="rect">
            <a:avLst/>
          </a:prstGeom>
          <a:noFill/>
          <a:ln w="9525">
            <a:noFill/>
            <a:miter lim="800000"/>
            <a:headEnd/>
            <a:tailEnd/>
          </a:ln>
        </p:spPr>
      </p:pic>
    </p:spTree>
    <p:extLst>
      <p:ext uri="{BB962C8B-B14F-4D97-AF65-F5344CB8AC3E}">
        <p14:creationId xmlns:p14="http://schemas.microsoft.com/office/powerpoint/2010/main" val="253927473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56ea17bb-c96d-4826-b465-01eec0dd23dd"/>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64</TotalTime>
  <Words>3436</Words>
  <Application>Microsoft Office PowerPoint</Application>
  <PresentationFormat>Widescreen</PresentationFormat>
  <Paragraphs>265</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ＭＳ Ｐゴシック</vt:lpstr>
      <vt:lpstr>.AppleSystemUIFont</vt:lpstr>
      <vt:lpstr>Arial</vt:lpstr>
      <vt:lpstr>Calibri</vt:lpstr>
      <vt:lpstr>Open Sans</vt:lpstr>
      <vt:lpstr>Open Sans SemiBold</vt:lpstr>
      <vt:lpstr>2_Office Theme</vt:lpstr>
      <vt:lpstr>3_Office Theme</vt:lpstr>
      <vt:lpstr>Hotel Marketing and Communication</vt:lpstr>
      <vt:lpstr>PowerPoint Presentation</vt:lpstr>
      <vt:lpstr>Marketing Basics</vt:lpstr>
      <vt:lpstr>Products</vt:lpstr>
      <vt:lpstr>Marketing Process</vt:lpstr>
      <vt:lpstr>Identifying the Customer</vt:lpstr>
      <vt:lpstr>Determine What the Customer Wants</vt:lpstr>
      <vt:lpstr>Marketing Mix</vt:lpstr>
      <vt:lpstr>Make the Right Product…</vt:lpstr>
      <vt:lpstr>Product Strategies</vt:lpstr>
      <vt:lpstr>…at the Right Place</vt:lpstr>
      <vt:lpstr>…at the Right Price</vt:lpstr>
      <vt:lpstr>Communicate to the Customer</vt:lpstr>
      <vt:lpstr>Communication</vt:lpstr>
      <vt:lpstr>The Marketing Plan</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2017-11-29T11:47:23Z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