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9"/>
  </p:notesMasterIdLst>
  <p:handoutMasterIdLst>
    <p:handoutMasterId r:id="rId20"/>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3" r:id="rId17"/>
    <p:sldId id="332"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74035" autoAdjust="0"/>
  </p:normalViewPr>
  <p:slideViewPr>
    <p:cSldViewPr snapToGrid="0">
      <p:cViewPr varScale="1">
        <p:scale>
          <a:sx n="50" d="100"/>
          <a:sy n="50" d="100"/>
        </p:scale>
        <p:origin x="1300" y="3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29-Nov-17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29-Nov-17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a:t>Another way to look at technology as well as activities is by the Guest Service Cycle. There are activities that happen before a guest arrives, upon the arrival of the guest, while the guest is staying on the property known as occupancy, and upon the guest’s departure and after (included with departure). </a:t>
            </a:r>
          </a:p>
          <a:p>
            <a:pPr eaLnBrk="1" hangingPunct="1">
              <a:spcBef>
                <a:spcPct val="0"/>
              </a:spcBef>
            </a:pPr>
            <a:endParaRPr lang="en-US" dirty="0"/>
          </a:p>
          <a:p>
            <a:pPr eaLnBrk="1" hangingPunct="1">
              <a:spcBef>
                <a:spcPct val="0"/>
              </a:spcBef>
            </a:pPr>
            <a:r>
              <a:rPr lang="en-US" i="1" dirty="0"/>
              <a:t>Allow</a:t>
            </a:r>
            <a:r>
              <a:rPr lang="en-US" i="1" baseline="0" dirty="0"/>
              <a:t> </a:t>
            </a:r>
            <a:r>
              <a:rPr lang="en-US" i="1" dirty="0"/>
              <a:t>the students to list 3 to 4 activities and at least one technology for each cycle. This is a good way to review the material.</a:t>
            </a:r>
          </a:p>
          <a:p>
            <a:pPr eaLnBrk="1" hangingPunct="1">
              <a:spcBef>
                <a:spcPct val="0"/>
              </a:spcBef>
            </a:pPr>
            <a:endParaRPr lang="en-US" dirty="0"/>
          </a:p>
          <a:p>
            <a:pPr eaLnBrk="1" hangingPunct="1">
              <a:spcBef>
                <a:spcPct val="0"/>
              </a:spcBef>
            </a:pPr>
            <a:r>
              <a:rPr lang="en-US" dirty="0"/>
              <a:t>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09983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714322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a:t>No matter where we go</a:t>
            </a:r>
            <a:r>
              <a:rPr lang="en-US" baseline="0" dirty="0"/>
              <a:t> or </a:t>
            </a:r>
            <a:r>
              <a:rPr lang="en-US" dirty="0"/>
              <a:t>where we look, technology is everywhere today.  It makes us more efficient</a:t>
            </a:r>
            <a:r>
              <a:rPr lang="en-US" baseline="0" dirty="0"/>
              <a:t> and </a:t>
            </a:r>
            <a:r>
              <a:rPr lang="en-US" dirty="0"/>
              <a:t>able to do more in less time.  </a:t>
            </a:r>
          </a:p>
          <a:p>
            <a:pPr eaLnBrk="1" hangingPunct="1">
              <a:spcBef>
                <a:spcPct val="0"/>
              </a:spcBef>
            </a:pPr>
            <a:r>
              <a:rPr lang="en-US" dirty="0"/>
              <a:t>It is the same inside the hotel industry.  </a:t>
            </a:r>
          </a:p>
          <a:p>
            <a:pPr eaLnBrk="1" hangingPunct="1">
              <a:spcBef>
                <a:spcPct val="0"/>
              </a:spcBef>
            </a:pPr>
            <a:r>
              <a:rPr lang="en-US" dirty="0"/>
              <a:t>Technology has increased significantly in the last 10 years and continues at an exponential rate. </a:t>
            </a:r>
          </a:p>
          <a:p>
            <a:pPr eaLnBrk="1" hangingPunct="1">
              <a:spcBef>
                <a:spcPct val="0"/>
              </a:spcBef>
            </a:pPr>
            <a:r>
              <a:rPr lang="en-US" dirty="0"/>
              <a:t>No matter what size of a lodging property, there will be technology. </a:t>
            </a:r>
          </a:p>
          <a:p>
            <a:pPr eaLnBrk="1" hangingPunct="1">
              <a:spcBef>
                <a:spcPct val="0"/>
              </a:spcBef>
            </a:pPr>
            <a:r>
              <a:rPr lang="en-US" dirty="0"/>
              <a:t>The larger the property the more important and complex that technology will need to be.</a:t>
            </a:r>
          </a:p>
          <a:p>
            <a:pPr eaLnBrk="1" hangingPunct="1">
              <a:spcBef>
                <a:spcPct val="0"/>
              </a:spcBef>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a:t>First, let’s take a look at the rooms division of a hotel as a way of organizing the technology.</a:t>
            </a:r>
          </a:p>
          <a:p>
            <a:pPr eaLnBrk="1" hangingPunct="1">
              <a:spcBef>
                <a:spcPct val="0"/>
              </a:spcBef>
            </a:pPr>
            <a:endParaRPr lang="en-US" dirty="0"/>
          </a:p>
          <a:p>
            <a:pPr eaLnBrk="1" hangingPunct="1">
              <a:spcBef>
                <a:spcPct val="0"/>
              </a:spcBef>
            </a:pPr>
            <a:r>
              <a:rPr lang="en-US" dirty="0"/>
              <a:t>As we have learned in previous lessons, the main business of a lodging property is selling sleeping rooms. The rooms division is the part of the property that handles all tasks in preparing and selling sleeping rooms. </a:t>
            </a:r>
          </a:p>
          <a:p>
            <a:pPr eaLnBrk="1" hangingPunct="1">
              <a:spcBef>
                <a:spcPct val="0"/>
              </a:spcBef>
            </a:pPr>
            <a:endParaRPr lang="en-US" dirty="0"/>
          </a:p>
          <a:p>
            <a:pPr eaLnBrk="1" hangingPunct="1">
              <a:spcBef>
                <a:spcPct val="0"/>
              </a:spcBef>
            </a:pPr>
            <a:r>
              <a:rPr lang="en-US" dirty="0"/>
              <a:t>Sounds simple enough……What kind of technology do you think would be needed to sell sleeping rooms?  </a:t>
            </a:r>
          </a:p>
          <a:p>
            <a:pPr eaLnBrk="1" hangingPunct="1">
              <a:spcBef>
                <a:spcPct val="0"/>
              </a:spcBef>
            </a:pPr>
            <a:endParaRPr lang="en-US" i="1" dirty="0"/>
          </a:p>
          <a:p>
            <a:pPr eaLnBrk="1" hangingPunct="1">
              <a:spcBef>
                <a:spcPct val="0"/>
              </a:spcBef>
            </a:pPr>
            <a:r>
              <a:rPr lang="en-US" i="1" dirty="0"/>
              <a:t>Allow</a:t>
            </a:r>
            <a:r>
              <a:rPr lang="en-US" i="1" baseline="0" dirty="0"/>
              <a:t> </a:t>
            </a:r>
            <a:r>
              <a:rPr lang="en-US" i="1" dirty="0"/>
              <a:t>the students to answer and record on the white board or an easel if not already completed.</a:t>
            </a:r>
          </a:p>
          <a:p>
            <a:pPr eaLnBrk="1" hangingPunct="1">
              <a:spcBef>
                <a:spcPct val="0"/>
              </a:spcBef>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3559111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a:t>The rooms division has three main purposes: </a:t>
            </a:r>
          </a:p>
          <a:p>
            <a:pPr eaLnBrk="1" hangingPunct="1">
              <a:spcBef>
                <a:spcPct val="0"/>
              </a:spcBef>
              <a:buFont typeface="Arial" pitchFamily="34" charset="0"/>
              <a:buChar char="•"/>
            </a:pPr>
            <a:r>
              <a:rPr lang="en-US" dirty="0"/>
              <a:t> to sell rooms</a:t>
            </a:r>
          </a:p>
          <a:p>
            <a:pPr eaLnBrk="1" hangingPunct="1">
              <a:spcBef>
                <a:spcPct val="0"/>
              </a:spcBef>
              <a:buFont typeface="Arial" pitchFamily="34" charset="0"/>
              <a:buChar char="•"/>
            </a:pPr>
            <a:r>
              <a:rPr lang="en-US" dirty="0"/>
              <a:t> to help guests while at the property</a:t>
            </a:r>
          </a:p>
          <a:p>
            <a:pPr eaLnBrk="1" hangingPunct="1">
              <a:spcBef>
                <a:spcPct val="0"/>
              </a:spcBef>
              <a:buFont typeface="Arial" pitchFamily="34" charset="0"/>
              <a:buChar char="•"/>
            </a:pPr>
            <a:r>
              <a:rPr lang="en-US" dirty="0"/>
              <a:t> to clean the rooms and prepare for the next guest</a:t>
            </a:r>
          </a:p>
          <a:p>
            <a:pPr eaLnBrk="1" hangingPunct="1">
              <a:spcBef>
                <a:spcPct val="0"/>
              </a:spcBef>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4115700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dirty="0"/>
              <a:t>The rooms division is made up of 4 departments:</a:t>
            </a:r>
          </a:p>
          <a:p>
            <a:pPr eaLnBrk="1" fontAlgn="auto" hangingPunct="1">
              <a:spcBef>
                <a:spcPts val="0"/>
              </a:spcBef>
              <a:spcAft>
                <a:spcPts val="0"/>
              </a:spcAft>
              <a:buFont typeface="Arial" pitchFamily="34" charset="0"/>
              <a:buChar char="•"/>
              <a:defRPr/>
            </a:pPr>
            <a:r>
              <a:rPr lang="en-US" dirty="0"/>
              <a:t> Engineering</a:t>
            </a:r>
          </a:p>
          <a:p>
            <a:pPr eaLnBrk="1" fontAlgn="auto" hangingPunct="1">
              <a:spcBef>
                <a:spcPts val="0"/>
              </a:spcBef>
              <a:spcAft>
                <a:spcPts val="0"/>
              </a:spcAft>
              <a:buFont typeface="Arial" pitchFamily="34" charset="0"/>
              <a:buChar char="•"/>
              <a:defRPr/>
            </a:pPr>
            <a:r>
              <a:rPr lang="en-US" dirty="0"/>
              <a:t> Front office</a:t>
            </a:r>
          </a:p>
          <a:p>
            <a:pPr eaLnBrk="1" fontAlgn="auto" hangingPunct="1">
              <a:spcBef>
                <a:spcPts val="0"/>
              </a:spcBef>
              <a:spcAft>
                <a:spcPts val="0"/>
              </a:spcAft>
              <a:buFont typeface="Arial" pitchFamily="34" charset="0"/>
              <a:buChar char="•"/>
              <a:defRPr/>
            </a:pPr>
            <a:r>
              <a:rPr lang="en-US" dirty="0"/>
              <a:t> Housekeeping</a:t>
            </a:r>
          </a:p>
          <a:p>
            <a:pPr eaLnBrk="1" fontAlgn="auto" hangingPunct="1">
              <a:spcBef>
                <a:spcPts val="0"/>
              </a:spcBef>
              <a:spcAft>
                <a:spcPts val="0"/>
              </a:spcAft>
              <a:buFont typeface="Arial" pitchFamily="34" charset="0"/>
              <a:buChar char="•"/>
              <a:defRPr/>
            </a:pPr>
            <a:r>
              <a:rPr lang="en-US" baseline="0" dirty="0"/>
              <a:t> Security</a:t>
            </a: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b="1" dirty="0"/>
              <a:t>Engineering</a:t>
            </a:r>
          </a:p>
          <a:p>
            <a:pPr eaLnBrk="1" fontAlgn="auto" hangingPunct="1">
              <a:spcBef>
                <a:spcPts val="0"/>
              </a:spcBef>
              <a:spcAft>
                <a:spcPts val="0"/>
              </a:spcAft>
              <a:defRPr/>
            </a:pPr>
            <a:r>
              <a:rPr lang="en-US" dirty="0"/>
              <a:t>For the Engineering department, many technological systems are required, again depending on property size. </a:t>
            </a:r>
          </a:p>
          <a:p>
            <a:pPr eaLnBrk="1" fontAlgn="auto" hangingPunct="1">
              <a:spcBef>
                <a:spcPts val="0"/>
              </a:spcBef>
              <a:spcAft>
                <a:spcPts val="0"/>
              </a:spcAft>
              <a:defRPr/>
            </a:pPr>
            <a:r>
              <a:rPr lang="en-US" dirty="0"/>
              <a:t>Systems such as: </a:t>
            </a:r>
          </a:p>
          <a:p>
            <a:pPr eaLnBrk="1" fontAlgn="auto" hangingPunct="1">
              <a:spcBef>
                <a:spcPts val="0"/>
              </a:spcBef>
              <a:spcAft>
                <a:spcPts val="0"/>
              </a:spcAft>
              <a:buFont typeface="Arial" pitchFamily="34" charset="0"/>
              <a:buChar char="•"/>
              <a:defRPr/>
            </a:pPr>
            <a:r>
              <a:rPr lang="en-US" dirty="0"/>
              <a:t> complicated HVAC (heating and air conditioning) systems with monitoring controls to maintain efficiencies and minimize downtime</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 pools systems are also under this department</a:t>
            </a:r>
          </a:p>
          <a:p>
            <a:pPr eaLnBrk="1" fontAlgn="auto" hangingPunct="1">
              <a:spcBef>
                <a:spcPts val="0"/>
              </a:spcBef>
              <a:spcAft>
                <a:spcPts val="0"/>
              </a:spcAft>
              <a:buFont typeface="Arial" pitchFamily="34" charset="0"/>
              <a:buChar char="•"/>
              <a:defRPr/>
            </a:pPr>
            <a:r>
              <a:rPr lang="en-US" dirty="0"/>
              <a:t> systems that control humidity and air quality</a:t>
            </a:r>
          </a:p>
          <a:p>
            <a:pPr eaLnBrk="1" fontAlgn="auto" hangingPunct="1">
              <a:spcBef>
                <a:spcPts val="0"/>
              </a:spcBef>
              <a:spcAft>
                <a:spcPts val="0"/>
              </a:spcAft>
              <a:buFont typeface="Arial" pitchFamily="34" charset="0"/>
              <a:buChar char="•"/>
              <a:defRPr/>
            </a:pPr>
            <a:r>
              <a:rPr lang="en-US" dirty="0"/>
              <a:t> systems to control the vast number of thermostats involved</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b="1" dirty="0"/>
              <a:t>Housekeeping</a:t>
            </a:r>
          </a:p>
          <a:p>
            <a:pPr eaLnBrk="1" fontAlgn="auto" hangingPunct="1">
              <a:spcBef>
                <a:spcPts val="0"/>
              </a:spcBef>
              <a:spcAft>
                <a:spcPts val="0"/>
              </a:spcAft>
              <a:defRPr/>
            </a:pPr>
            <a:r>
              <a:rPr lang="en-US" dirty="0"/>
              <a:t>What about Housekeeping? What kind of technology do you think they use? Remember, they are responsible for cleaning the entire property, not just guests’ rooms. </a:t>
            </a:r>
          </a:p>
          <a:p>
            <a:pPr eaLnBrk="1" fontAlgn="auto" hangingPunct="1">
              <a:spcBef>
                <a:spcPts val="0"/>
              </a:spcBef>
              <a:spcAft>
                <a:spcPts val="0"/>
              </a:spcAft>
              <a:defRPr/>
            </a:pPr>
            <a:r>
              <a:rPr lang="en-US" dirty="0"/>
              <a:t>The housekeeping department has a large need for an inventory system. </a:t>
            </a:r>
          </a:p>
          <a:p>
            <a:pPr eaLnBrk="1" fontAlgn="auto" hangingPunct="1">
              <a:spcBef>
                <a:spcPts val="0"/>
              </a:spcBef>
              <a:spcAft>
                <a:spcPts val="0"/>
              </a:spcAft>
              <a:buFont typeface="Arial" pitchFamily="34" charset="0"/>
              <a:buChar char="•"/>
              <a:defRPr/>
            </a:pPr>
            <a:r>
              <a:rPr lang="en-US" dirty="0"/>
              <a:t> bed linens </a:t>
            </a:r>
          </a:p>
          <a:p>
            <a:pPr eaLnBrk="1" fontAlgn="auto" hangingPunct="1">
              <a:spcBef>
                <a:spcPts val="0"/>
              </a:spcBef>
              <a:spcAft>
                <a:spcPts val="0"/>
              </a:spcAft>
              <a:buFont typeface="Arial" pitchFamily="34" charset="0"/>
              <a:buChar char="•"/>
              <a:defRPr/>
            </a:pPr>
            <a:r>
              <a:rPr lang="en-US" baseline="0" dirty="0"/>
              <a:t> soaps and shampoos</a:t>
            </a:r>
          </a:p>
          <a:p>
            <a:pPr eaLnBrk="1" fontAlgn="auto" hangingPunct="1">
              <a:spcBef>
                <a:spcPts val="0"/>
              </a:spcBef>
              <a:spcAft>
                <a:spcPts val="0"/>
              </a:spcAft>
              <a:buFont typeface="Arial" pitchFamily="34" charset="0"/>
              <a:buChar char="•"/>
              <a:defRPr/>
            </a:pPr>
            <a:r>
              <a:rPr lang="en-US" baseline="0" dirty="0"/>
              <a:t> t</a:t>
            </a:r>
            <a:r>
              <a:rPr lang="en-US" dirty="0"/>
              <a:t>owels</a:t>
            </a:r>
          </a:p>
          <a:p>
            <a:pPr eaLnBrk="1" fontAlgn="auto" hangingPunct="1">
              <a:spcBef>
                <a:spcPts val="0"/>
              </a:spcBef>
              <a:spcAft>
                <a:spcPts val="0"/>
              </a:spcAft>
              <a:buFont typeface="Arial" pitchFamily="34" charset="0"/>
              <a:buChar char="•"/>
              <a:defRPr/>
            </a:pPr>
            <a:r>
              <a:rPr lang="en-US" dirty="0"/>
              <a:t>wash cloths</a:t>
            </a:r>
          </a:p>
          <a:p>
            <a:pPr eaLnBrk="1" fontAlgn="auto" hangingPunct="1">
              <a:spcBef>
                <a:spcPts val="0"/>
              </a:spcBef>
              <a:spcAft>
                <a:spcPts val="0"/>
              </a:spcAft>
              <a:buFont typeface="Arial" pitchFamily="34" charset="0"/>
              <a:buNone/>
              <a:defRPr/>
            </a:pPr>
            <a:endParaRPr lang="en-US" dirty="0"/>
          </a:p>
          <a:p>
            <a:pPr eaLnBrk="1" fontAlgn="auto" hangingPunct="1">
              <a:spcBef>
                <a:spcPts val="0"/>
              </a:spcBef>
              <a:spcAft>
                <a:spcPts val="0"/>
              </a:spcAft>
              <a:buFont typeface="Arial" pitchFamily="34" charset="0"/>
              <a:buNone/>
              <a:defRPr/>
            </a:pPr>
            <a:r>
              <a:rPr lang="en-US" dirty="0"/>
              <a:t>Housekeeping is responsible for keeping an accurate count of all of those assets and more at all times. </a:t>
            </a:r>
          </a:p>
          <a:p>
            <a:pPr eaLnBrk="1" fontAlgn="auto" hangingPunct="1">
              <a:spcBef>
                <a:spcPts val="0"/>
              </a:spcBef>
              <a:spcAft>
                <a:spcPts val="0"/>
              </a:spcAft>
              <a:buFont typeface="Arial" pitchFamily="34" charset="0"/>
              <a:buNone/>
              <a:defRPr/>
            </a:pPr>
            <a:endParaRPr lang="en-US" dirty="0"/>
          </a:p>
          <a:p>
            <a:pPr eaLnBrk="1" fontAlgn="auto" hangingPunct="1">
              <a:spcBef>
                <a:spcPts val="0"/>
              </a:spcBef>
              <a:spcAft>
                <a:spcPts val="0"/>
              </a:spcAft>
              <a:buFont typeface="Arial" pitchFamily="34" charset="0"/>
              <a:buNone/>
              <a:defRPr/>
            </a:pPr>
            <a:r>
              <a:rPr lang="en-US" dirty="0"/>
              <a:t>They also must keep an accurate count of the rooms and the status of each room. </a:t>
            </a:r>
          </a:p>
          <a:p>
            <a:pPr eaLnBrk="1" fontAlgn="auto" hangingPunct="1">
              <a:spcBef>
                <a:spcPts val="0"/>
              </a:spcBef>
              <a:spcAft>
                <a:spcPts val="0"/>
              </a:spcAft>
              <a:buFont typeface="Arial" pitchFamily="34" charset="0"/>
              <a:buNone/>
              <a:defRPr/>
            </a:pPr>
            <a:r>
              <a:rPr lang="en-US" dirty="0"/>
              <a:t>Housekeeping must know: </a:t>
            </a:r>
          </a:p>
          <a:p>
            <a:pPr eaLnBrk="1" fontAlgn="auto" hangingPunct="1">
              <a:spcBef>
                <a:spcPts val="0"/>
              </a:spcBef>
              <a:spcAft>
                <a:spcPts val="0"/>
              </a:spcAft>
              <a:buFont typeface="Arial" pitchFamily="34" charset="0"/>
              <a:buChar char="•"/>
              <a:defRPr/>
            </a:pPr>
            <a:r>
              <a:rPr lang="en-US" dirty="0"/>
              <a:t> how many rooms are</a:t>
            </a:r>
            <a:r>
              <a:rPr lang="en-US" baseline="0" dirty="0"/>
              <a:t> </a:t>
            </a:r>
            <a:r>
              <a:rPr lang="en-US" dirty="0"/>
              <a:t>occupied</a:t>
            </a:r>
          </a:p>
          <a:p>
            <a:pPr eaLnBrk="1" fontAlgn="auto" hangingPunct="1">
              <a:spcBef>
                <a:spcPts val="0"/>
              </a:spcBef>
              <a:spcAft>
                <a:spcPts val="0"/>
              </a:spcAft>
              <a:buFont typeface="Arial" pitchFamily="34" charset="0"/>
              <a:buChar char="•"/>
              <a:defRPr/>
            </a:pPr>
            <a:r>
              <a:rPr lang="en-US" dirty="0"/>
              <a:t> how many are clean and ready for a guest</a:t>
            </a:r>
          </a:p>
          <a:p>
            <a:pPr eaLnBrk="1" fontAlgn="auto" hangingPunct="1">
              <a:spcBef>
                <a:spcPts val="0"/>
              </a:spcBef>
              <a:spcAft>
                <a:spcPts val="0"/>
              </a:spcAft>
              <a:buFont typeface="Arial" pitchFamily="34" charset="0"/>
              <a:buChar char="•"/>
              <a:defRPr/>
            </a:pPr>
            <a:r>
              <a:rPr lang="en-US" dirty="0"/>
              <a:t> how many are dirty and in need of cleaning</a:t>
            </a:r>
          </a:p>
          <a:p>
            <a:pPr eaLnBrk="1" fontAlgn="auto" hangingPunct="1">
              <a:spcBef>
                <a:spcPts val="0"/>
              </a:spcBef>
              <a:spcAft>
                <a:spcPts val="0"/>
              </a:spcAft>
              <a:buFont typeface="Arial" pitchFamily="34" charset="0"/>
              <a:buChar char="•"/>
              <a:defRPr/>
            </a:pPr>
            <a:r>
              <a:rPr lang="en-US" dirty="0"/>
              <a:t> how many are being cleaned</a:t>
            </a:r>
          </a:p>
          <a:p>
            <a:pPr eaLnBrk="1" fontAlgn="auto" hangingPunct="1">
              <a:spcBef>
                <a:spcPts val="0"/>
              </a:spcBef>
              <a:spcAft>
                <a:spcPts val="0"/>
              </a:spcAft>
              <a:buFont typeface="Arial" pitchFamily="34" charset="0"/>
              <a:buChar char="•"/>
              <a:defRPr/>
            </a:pPr>
            <a:endParaRPr lang="en-US" dirty="0"/>
          </a:p>
          <a:p>
            <a:pPr eaLnBrk="1" fontAlgn="auto" hangingPunct="1">
              <a:spcBef>
                <a:spcPts val="0"/>
              </a:spcBef>
              <a:spcAft>
                <a:spcPts val="0"/>
              </a:spcAft>
              <a:defRPr/>
            </a:pPr>
            <a:r>
              <a:rPr lang="en-US" b="1" dirty="0"/>
              <a:t>Security</a:t>
            </a:r>
          </a:p>
          <a:p>
            <a:pPr eaLnBrk="1" fontAlgn="auto" hangingPunct="1">
              <a:spcBef>
                <a:spcPts val="0"/>
              </a:spcBef>
              <a:spcAft>
                <a:spcPts val="0"/>
              </a:spcAft>
              <a:defRPr/>
            </a:pPr>
            <a:r>
              <a:rPr lang="en-US" dirty="0"/>
              <a:t>The technology required to ensure the security of guests of a small property could be simple locks and keys</a:t>
            </a:r>
            <a:r>
              <a:rPr lang="en-US" baseline="0" dirty="0"/>
              <a:t> </a:t>
            </a:r>
            <a:r>
              <a:rPr lang="en-US" dirty="0"/>
              <a:t>for the main doors as well as guests’ doors. </a:t>
            </a:r>
          </a:p>
          <a:p>
            <a:pPr eaLnBrk="1" fontAlgn="auto" hangingPunct="1">
              <a:spcBef>
                <a:spcPts val="0"/>
              </a:spcBef>
              <a:spcAft>
                <a:spcPts val="0"/>
              </a:spcAft>
              <a:defRPr/>
            </a:pPr>
            <a:r>
              <a:rPr lang="en-US" dirty="0"/>
              <a:t>For larger properties, the technology would be extensive: </a:t>
            </a:r>
          </a:p>
          <a:p>
            <a:pPr eaLnBrk="1" fontAlgn="auto" hangingPunct="1">
              <a:spcBef>
                <a:spcPts val="0"/>
              </a:spcBef>
              <a:spcAft>
                <a:spcPts val="0"/>
              </a:spcAft>
              <a:buFont typeface="Arial" pitchFamily="34" charset="0"/>
              <a:buChar char="•"/>
              <a:defRPr/>
            </a:pPr>
            <a:r>
              <a:rPr lang="en-US" dirty="0"/>
              <a:t> alarm systems</a:t>
            </a:r>
          </a:p>
          <a:p>
            <a:pPr eaLnBrk="1" fontAlgn="auto" hangingPunct="1">
              <a:spcBef>
                <a:spcPts val="0"/>
              </a:spcBef>
              <a:spcAft>
                <a:spcPts val="0"/>
              </a:spcAft>
              <a:buFont typeface="Arial" pitchFamily="34" charset="0"/>
              <a:buChar char="•"/>
              <a:defRPr/>
            </a:pPr>
            <a:r>
              <a:rPr lang="en-US" dirty="0"/>
              <a:t> cameras</a:t>
            </a:r>
          </a:p>
          <a:p>
            <a:pPr eaLnBrk="1" fontAlgn="auto" hangingPunct="1">
              <a:spcBef>
                <a:spcPts val="0"/>
              </a:spcBef>
              <a:spcAft>
                <a:spcPts val="0"/>
              </a:spcAft>
              <a:buFont typeface="Arial" pitchFamily="34" charset="0"/>
              <a:buChar char="•"/>
              <a:defRPr/>
            </a:pPr>
            <a:r>
              <a:rPr lang="en-US" dirty="0"/>
              <a:t> electronic identification of employees</a:t>
            </a:r>
            <a:r>
              <a:rPr lang="en-US" baseline="0" dirty="0"/>
              <a:t> (badges)</a:t>
            </a:r>
            <a:endParaRPr lang="en-US" dirty="0"/>
          </a:p>
          <a:p>
            <a:pPr eaLnBrk="1" fontAlgn="auto" hangingPunct="1">
              <a:spcBef>
                <a:spcPts val="0"/>
              </a:spcBef>
              <a:spcAft>
                <a:spcPts val="0"/>
              </a:spcAft>
              <a:buFont typeface="Arial" pitchFamily="34" charset="0"/>
              <a:buChar char="•"/>
              <a:defRPr/>
            </a:pPr>
            <a:r>
              <a:rPr lang="en-US" dirty="0"/>
              <a:t> electronic surveillance</a:t>
            </a:r>
          </a:p>
          <a:p>
            <a:pPr eaLnBrk="1" fontAlgn="auto" hangingPunct="1">
              <a:spcBef>
                <a:spcPts val="0"/>
              </a:spcBef>
              <a:spcAft>
                <a:spcPts val="0"/>
              </a:spcAft>
              <a:buFont typeface="Arial" pitchFamily="34" charset="0"/>
              <a:buChar char="•"/>
              <a:defRPr/>
            </a:pPr>
            <a:r>
              <a:rPr lang="en-US" dirty="0"/>
              <a:t> fire detection systems and more</a:t>
            </a:r>
          </a:p>
          <a:p>
            <a:pPr eaLnBrk="1" fontAlgn="auto" hangingPunct="1">
              <a:spcBef>
                <a:spcPts val="0"/>
              </a:spcBef>
              <a:spcAft>
                <a:spcPts val="0"/>
              </a:spcAft>
              <a:buFont typeface="Arial" pitchFamily="34" charset="0"/>
              <a:buChar char="•"/>
              <a:defRPr/>
            </a:pPr>
            <a:endParaRPr lang="en-US" dirty="0"/>
          </a:p>
          <a:p>
            <a:pPr eaLnBrk="1" fontAlgn="auto" hangingPunct="1">
              <a:spcBef>
                <a:spcPts val="0"/>
              </a:spcBef>
              <a:spcAft>
                <a:spcPts val="0"/>
              </a:spcAft>
              <a:buFont typeface="Arial" pitchFamily="34" charset="0"/>
              <a:buNone/>
              <a:defRPr/>
            </a:pPr>
            <a:r>
              <a:rPr lang="en-US" dirty="0"/>
              <a:t>For a large property with several hundred rooms or more, this is a difficult task without computer assisted technology and specific software.</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i="1" dirty="0"/>
              <a:t>Refer back to the students’ list and check off any they guessed.</a:t>
            </a:r>
          </a:p>
          <a:p>
            <a:pPr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557992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fontAlgn="auto" hangingPunct="1">
              <a:lnSpc>
                <a:spcPct val="80000"/>
              </a:lnSpc>
              <a:spcBef>
                <a:spcPts val="0"/>
              </a:spcBef>
              <a:spcAft>
                <a:spcPts val="0"/>
              </a:spcAft>
              <a:defRPr/>
            </a:pPr>
            <a:r>
              <a:rPr lang="en-US" sz="2000" dirty="0"/>
              <a:t>The Front Office is perhaps where most people think of technology use as this is where guests reserve rooms and check-in and out. The Front Office is responsible for more activities and requires several technologies.</a:t>
            </a:r>
          </a:p>
          <a:p>
            <a:pPr eaLnBrk="1" fontAlgn="auto" hangingPunct="1">
              <a:lnSpc>
                <a:spcPct val="80000"/>
              </a:lnSpc>
              <a:spcBef>
                <a:spcPts val="0"/>
              </a:spcBef>
              <a:spcAft>
                <a:spcPts val="0"/>
              </a:spcAft>
              <a:defRPr/>
            </a:pPr>
            <a:endParaRPr lang="en-US" sz="2000" dirty="0"/>
          </a:p>
          <a:p>
            <a:pPr eaLnBrk="1" fontAlgn="auto" hangingPunct="1">
              <a:lnSpc>
                <a:spcPct val="80000"/>
              </a:lnSpc>
              <a:spcBef>
                <a:spcPts val="0"/>
              </a:spcBef>
              <a:spcAft>
                <a:spcPts val="0"/>
              </a:spcAft>
              <a:defRPr/>
            </a:pPr>
            <a:r>
              <a:rPr lang="en-US" sz="2000" dirty="0"/>
              <a:t>Front Office is divided into 4 or sometimes even more departments in a really large property. In a small property the same activities take place but are done by fewer people. Each function uses technology of some type.</a:t>
            </a:r>
          </a:p>
          <a:p>
            <a:pPr eaLnBrk="1" fontAlgn="auto" hangingPunct="1">
              <a:lnSpc>
                <a:spcPct val="80000"/>
              </a:lnSpc>
              <a:spcBef>
                <a:spcPts val="0"/>
              </a:spcBef>
              <a:spcAft>
                <a:spcPts val="0"/>
              </a:spcAft>
              <a:defRPr/>
            </a:pPr>
            <a:endParaRPr lang="en-US" sz="2000" dirty="0"/>
          </a:p>
          <a:p>
            <a:pPr marL="0" marR="0" lvl="1" indent="0" algn="l" defTabSz="914400" rtl="0" eaLnBrk="1" fontAlgn="auto" latinLnBrk="0" hangingPunct="1">
              <a:lnSpc>
                <a:spcPct val="80000"/>
              </a:lnSpc>
              <a:spcBef>
                <a:spcPts val="0"/>
              </a:spcBef>
              <a:spcAft>
                <a:spcPts val="0"/>
              </a:spcAft>
              <a:buClrTx/>
              <a:buSzTx/>
              <a:buFontTx/>
              <a:buNone/>
              <a:tabLst/>
              <a:defRPr/>
            </a:pPr>
            <a:r>
              <a:rPr lang="en-US" sz="1600" dirty="0"/>
              <a:t>Efficient hotels will perform a bucket check during the guest’s stay. </a:t>
            </a:r>
          </a:p>
          <a:p>
            <a:pPr eaLnBrk="1" fontAlgn="auto" hangingPunct="1">
              <a:lnSpc>
                <a:spcPct val="80000"/>
              </a:lnSpc>
              <a:spcBef>
                <a:spcPts val="0"/>
              </a:spcBef>
              <a:spcAft>
                <a:spcPts val="0"/>
              </a:spcAft>
              <a:defRPr/>
            </a:pPr>
            <a:endParaRPr lang="en-US" sz="2000" dirty="0"/>
          </a:p>
          <a:p>
            <a:pPr eaLnBrk="1" fontAlgn="auto" hangingPunct="1">
              <a:lnSpc>
                <a:spcPct val="80000"/>
              </a:lnSpc>
              <a:spcBef>
                <a:spcPts val="0"/>
              </a:spcBef>
              <a:spcAft>
                <a:spcPts val="0"/>
              </a:spcAft>
              <a:defRPr/>
            </a:pPr>
            <a:r>
              <a:rPr lang="en-US" sz="1800" dirty="0"/>
              <a:t>First,</a:t>
            </a:r>
            <a:r>
              <a:rPr lang="en-US" sz="1800" baseline="0" dirty="0"/>
              <a:t> </a:t>
            </a:r>
            <a:r>
              <a:rPr lang="en-US" sz="1800" dirty="0"/>
              <a:t>let’s look at the Reservations Department. </a:t>
            </a:r>
          </a:p>
          <a:p>
            <a:pPr eaLnBrk="1" fontAlgn="auto" hangingPunct="1">
              <a:lnSpc>
                <a:spcPct val="80000"/>
              </a:lnSpc>
              <a:spcBef>
                <a:spcPts val="0"/>
              </a:spcBef>
              <a:spcAft>
                <a:spcPts val="0"/>
              </a:spcAft>
              <a:defRPr/>
            </a:pPr>
            <a:r>
              <a:rPr lang="en-US" sz="1800" dirty="0"/>
              <a:t>Whether it’s the telephone or the internet, a reservation for a hotel room comes through technology. And of course in order to take a reservation, the inventory of available rooms on the requested nights must be known, even for a relatively small property. </a:t>
            </a:r>
          </a:p>
          <a:p>
            <a:pPr eaLnBrk="1" fontAlgn="auto" hangingPunct="1">
              <a:lnSpc>
                <a:spcPct val="80000"/>
              </a:lnSpc>
              <a:spcBef>
                <a:spcPts val="0"/>
              </a:spcBef>
              <a:spcAft>
                <a:spcPts val="0"/>
              </a:spcAft>
              <a:defRPr/>
            </a:pPr>
            <a:r>
              <a:rPr lang="en-US" sz="1800" dirty="0"/>
              <a:t>This room inventory is handled efficiently through a computerized system.</a:t>
            </a:r>
          </a:p>
          <a:p>
            <a:pPr>
              <a:lnSpc>
                <a:spcPct val="80000"/>
              </a:lnSpc>
              <a:defRPr/>
            </a:pPr>
            <a:br>
              <a:rPr lang="en-US" sz="1800" dirty="0"/>
            </a:br>
            <a:r>
              <a:rPr lang="en-US" sz="1800" dirty="0"/>
              <a:t>Second, the Front Desk is often seen as </a:t>
            </a:r>
            <a:r>
              <a:rPr lang="en-US" sz="1700" dirty="0"/>
              <a:t>command central</a:t>
            </a:r>
            <a:r>
              <a:rPr lang="en-US" sz="1700" baseline="0" dirty="0"/>
              <a:t> - </a:t>
            </a:r>
            <a:r>
              <a:rPr lang="en-US" sz="1700" dirty="0"/>
              <a:t>the place that oversees and runs a hotel. It is the first thing that guests see or interact with and as such, will set the mood of the property. </a:t>
            </a:r>
          </a:p>
          <a:p>
            <a:pPr>
              <a:lnSpc>
                <a:spcPct val="80000"/>
              </a:lnSpc>
              <a:defRPr/>
            </a:pPr>
            <a:r>
              <a:rPr lang="en-US" sz="1700" dirty="0"/>
              <a:t>The front desk agent’s main duties are: </a:t>
            </a:r>
          </a:p>
          <a:p>
            <a:pPr>
              <a:lnSpc>
                <a:spcPct val="80000"/>
              </a:lnSpc>
              <a:buFont typeface="Arial" pitchFamily="34" charset="0"/>
              <a:buChar char="•"/>
              <a:defRPr/>
            </a:pPr>
            <a:r>
              <a:rPr lang="en-US" sz="1700" dirty="0"/>
              <a:t> to check the guests in and out of the hotel</a:t>
            </a:r>
          </a:p>
          <a:p>
            <a:pPr>
              <a:lnSpc>
                <a:spcPct val="80000"/>
              </a:lnSpc>
              <a:buFont typeface="Arial" pitchFamily="34" charset="0"/>
              <a:buChar char="•"/>
              <a:defRPr/>
            </a:pPr>
            <a:r>
              <a:rPr lang="en-US" sz="1700" dirty="0"/>
              <a:t> greet guests</a:t>
            </a:r>
          </a:p>
          <a:p>
            <a:pPr>
              <a:lnSpc>
                <a:spcPct val="80000"/>
              </a:lnSpc>
              <a:buFont typeface="Arial" pitchFamily="34" charset="0"/>
              <a:buChar char="•"/>
              <a:defRPr/>
            </a:pPr>
            <a:r>
              <a:rPr lang="en-US" sz="1700" dirty="0"/>
              <a:t> assist accounting department with financial tasks such as: </a:t>
            </a:r>
          </a:p>
          <a:p>
            <a:pPr lvl="1">
              <a:lnSpc>
                <a:spcPct val="80000"/>
              </a:lnSpc>
              <a:buFont typeface="Arial" pitchFamily="34" charset="0"/>
              <a:buChar char="•"/>
              <a:defRPr/>
            </a:pPr>
            <a:r>
              <a:rPr lang="en-US" sz="1700" dirty="0"/>
              <a:t> guest bill payment by cash, debit, and credit</a:t>
            </a:r>
          </a:p>
          <a:p>
            <a:pPr lvl="1">
              <a:lnSpc>
                <a:spcPct val="80000"/>
              </a:lnSpc>
              <a:buFont typeface="Arial" pitchFamily="34" charset="0"/>
              <a:buChar char="•"/>
              <a:defRPr/>
            </a:pPr>
            <a:r>
              <a:rPr lang="en-US" sz="1700" dirty="0"/>
              <a:t> making change</a:t>
            </a:r>
          </a:p>
          <a:p>
            <a:pPr lvl="1">
              <a:lnSpc>
                <a:spcPct val="80000"/>
              </a:lnSpc>
              <a:buFont typeface="Arial" pitchFamily="34" charset="0"/>
              <a:buChar char="•"/>
              <a:defRPr/>
            </a:pPr>
            <a:r>
              <a:rPr lang="en-US" sz="1700" dirty="0"/>
              <a:t> sometimes even dealing with foreign monetary exchange</a:t>
            </a:r>
          </a:p>
          <a:p>
            <a:pPr>
              <a:lnSpc>
                <a:spcPct val="80000"/>
              </a:lnSpc>
              <a:buFont typeface="Arial" pitchFamily="34" charset="0"/>
              <a:buChar char="•"/>
              <a:defRPr/>
            </a:pPr>
            <a:endParaRPr lang="en-US" sz="1700" dirty="0"/>
          </a:p>
          <a:p>
            <a:pPr>
              <a:lnSpc>
                <a:spcPct val="80000"/>
              </a:lnSpc>
              <a:buFont typeface="Arial" pitchFamily="34" charset="0"/>
              <a:buNone/>
              <a:defRPr/>
            </a:pPr>
            <a:r>
              <a:rPr lang="en-US" sz="1700" dirty="0"/>
              <a:t>The Front Desk agent helps with some light guest services such as: </a:t>
            </a:r>
          </a:p>
          <a:p>
            <a:pPr>
              <a:lnSpc>
                <a:spcPct val="80000"/>
              </a:lnSpc>
              <a:buFont typeface="Arial" pitchFamily="34" charset="0"/>
              <a:buChar char="•"/>
              <a:defRPr/>
            </a:pPr>
            <a:r>
              <a:rPr lang="en-US" sz="1700" dirty="0"/>
              <a:t> answering questions</a:t>
            </a:r>
          </a:p>
          <a:p>
            <a:pPr>
              <a:lnSpc>
                <a:spcPct val="80000"/>
              </a:lnSpc>
              <a:buFont typeface="Arial" pitchFamily="34" charset="0"/>
              <a:buChar char="•"/>
              <a:defRPr/>
            </a:pPr>
            <a:r>
              <a:rPr lang="en-US" sz="1700" dirty="0"/>
              <a:t> guest security, such as:</a:t>
            </a:r>
          </a:p>
          <a:p>
            <a:pPr lvl="1">
              <a:lnSpc>
                <a:spcPct val="80000"/>
              </a:lnSpc>
              <a:buFont typeface="Arial" pitchFamily="34" charset="0"/>
              <a:buChar char="•"/>
              <a:defRPr/>
            </a:pPr>
            <a:r>
              <a:rPr lang="en-US" sz="1700" baseline="0" dirty="0"/>
              <a:t> i</a:t>
            </a:r>
            <a:r>
              <a:rPr lang="en-US" sz="1700" dirty="0"/>
              <a:t>ssuing and controlling guest door keys</a:t>
            </a:r>
          </a:p>
          <a:p>
            <a:pPr lvl="1">
              <a:lnSpc>
                <a:spcPct val="80000"/>
              </a:lnSpc>
              <a:buFont typeface="Arial" pitchFamily="34" charset="0"/>
              <a:buChar char="•"/>
              <a:defRPr/>
            </a:pPr>
            <a:r>
              <a:rPr lang="en-US" sz="1700" dirty="0"/>
              <a:t> guest p</a:t>
            </a:r>
            <a:r>
              <a:rPr lang="en-US" sz="1600" dirty="0"/>
              <a:t>rivacy</a:t>
            </a:r>
          </a:p>
          <a:p>
            <a:pPr lvl="1">
              <a:lnSpc>
                <a:spcPct val="80000"/>
              </a:lnSpc>
              <a:buFont typeface="Arial" pitchFamily="34" charset="0"/>
              <a:buChar char="•"/>
              <a:defRPr/>
            </a:pPr>
            <a:r>
              <a:rPr lang="en-US" sz="1600" dirty="0"/>
              <a:t> safe deposit boxes behind the front desk</a:t>
            </a:r>
          </a:p>
          <a:p>
            <a:pPr lvl="1">
              <a:lnSpc>
                <a:spcPct val="80000"/>
              </a:lnSpc>
              <a:buFont typeface="Arial" pitchFamily="34" charset="0"/>
              <a:buChar char="•"/>
              <a:defRPr/>
            </a:pPr>
            <a:r>
              <a:rPr lang="en-US" sz="1600" baseline="0" dirty="0"/>
              <a:t> s</a:t>
            </a:r>
            <a:r>
              <a:rPr lang="en-US" sz="1600" dirty="0"/>
              <a:t>urveillance</a:t>
            </a:r>
          </a:p>
          <a:p>
            <a:pPr lvl="1">
              <a:lnSpc>
                <a:spcPct val="80000"/>
              </a:lnSpc>
              <a:buFont typeface="Arial" pitchFamily="34" charset="0"/>
              <a:buChar char="•"/>
              <a:defRPr/>
            </a:pPr>
            <a:r>
              <a:rPr lang="en-US" sz="1600" baseline="0" dirty="0"/>
              <a:t> e</a:t>
            </a:r>
            <a:r>
              <a:rPr lang="en-US" sz="1600" dirty="0"/>
              <a:t>mergencies</a:t>
            </a:r>
          </a:p>
          <a:p>
            <a:pPr>
              <a:lnSpc>
                <a:spcPct val="80000"/>
              </a:lnSpc>
              <a:defRPr/>
            </a:pPr>
            <a:endParaRPr lang="en-US" sz="1800" dirty="0"/>
          </a:p>
          <a:p>
            <a:pPr>
              <a:lnSpc>
                <a:spcPct val="80000"/>
              </a:lnSpc>
              <a:defRPr/>
            </a:pPr>
            <a:r>
              <a:rPr lang="en-US" sz="1800" dirty="0"/>
              <a:t>Third, Uniformed Services includes: </a:t>
            </a:r>
          </a:p>
          <a:p>
            <a:pPr>
              <a:lnSpc>
                <a:spcPct val="80000"/>
              </a:lnSpc>
              <a:buFont typeface="Arial" pitchFamily="34" charset="0"/>
              <a:buChar char="•"/>
              <a:defRPr/>
            </a:pPr>
            <a:r>
              <a:rPr lang="en-US" sz="1600" dirty="0"/>
              <a:t>Door Attendants</a:t>
            </a:r>
          </a:p>
          <a:p>
            <a:pPr>
              <a:lnSpc>
                <a:spcPct val="80000"/>
              </a:lnSpc>
              <a:buFont typeface="Arial" pitchFamily="34" charset="0"/>
              <a:buChar char="•"/>
              <a:defRPr/>
            </a:pPr>
            <a:r>
              <a:rPr lang="en-US" sz="1600" dirty="0"/>
              <a:t>Bell Attendants</a:t>
            </a:r>
          </a:p>
          <a:p>
            <a:pPr>
              <a:lnSpc>
                <a:spcPct val="80000"/>
              </a:lnSpc>
              <a:buFont typeface="Arial" pitchFamily="34" charset="0"/>
              <a:buChar char="•"/>
              <a:defRPr/>
            </a:pPr>
            <a:r>
              <a:rPr lang="en-US" sz="1600" dirty="0"/>
              <a:t>Parking and Transportation Staff</a:t>
            </a:r>
          </a:p>
          <a:p>
            <a:pPr>
              <a:lnSpc>
                <a:spcPct val="80000"/>
              </a:lnSpc>
              <a:buFont typeface="Arial" pitchFamily="34" charset="0"/>
              <a:buChar char="•"/>
              <a:defRPr/>
            </a:pPr>
            <a:r>
              <a:rPr lang="en-US" sz="1600" dirty="0"/>
              <a:t>Concierges</a:t>
            </a:r>
          </a:p>
          <a:p>
            <a:pPr>
              <a:lnSpc>
                <a:spcPct val="80000"/>
              </a:lnSpc>
              <a:buFont typeface="Arial" pitchFamily="34" charset="0"/>
              <a:buChar char="•"/>
              <a:defRPr/>
            </a:pPr>
            <a:endParaRPr lang="en-US" sz="1600" dirty="0"/>
          </a:p>
          <a:p>
            <a:pPr>
              <a:lnSpc>
                <a:spcPct val="80000"/>
              </a:lnSpc>
              <a:buFont typeface="Arial" pitchFamily="34" charset="0"/>
              <a:buNone/>
              <a:defRPr/>
            </a:pPr>
            <a:r>
              <a:rPr lang="en-US" sz="1600" dirty="0"/>
              <a:t>They use inventory systems as well to track and maintain uniforms. A large hotel could have to track thousands of uniforms and their state of cleanliness and repair. </a:t>
            </a:r>
          </a:p>
          <a:p>
            <a:pPr>
              <a:lnSpc>
                <a:spcPct val="80000"/>
              </a:lnSpc>
              <a:buFont typeface="Arial" pitchFamily="34" charset="0"/>
              <a:buNone/>
              <a:defRPr/>
            </a:pPr>
            <a:endParaRPr lang="en-US" sz="1600" dirty="0"/>
          </a:p>
          <a:p>
            <a:pPr>
              <a:lnSpc>
                <a:spcPct val="80000"/>
              </a:lnSpc>
              <a:buFont typeface="Arial" pitchFamily="34" charset="0"/>
              <a:buNone/>
              <a:defRPr/>
            </a:pPr>
            <a:r>
              <a:rPr lang="en-US" sz="1600" dirty="0"/>
              <a:t>The concierge will use the Internet almost non-stop looking up activities, theater times and tickets, maps, and other information for guests.</a:t>
            </a:r>
          </a:p>
          <a:p>
            <a:pPr lvl="1" eaLnBrk="1" fontAlgn="auto" hangingPunct="1">
              <a:lnSpc>
                <a:spcPct val="80000"/>
              </a:lnSpc>
              <a:spcBef>
                <a:spcPts val="0"/>
              </a:spcBef>
              <a:spcAft>
                <a:spcPts val="0"/>
              </a:spcAft>
              <a:defRPr/>
            </a:pPr>
            <a:endParaRPr lang="en-US" sz="1600" dirty="0"/>
          </a:p>
          <a:p>
            <a:pPr eaLnBrk="1" fontAlgn="auto" hangingPunct="1">
              <a:lnSpc>
                <a:spcPct val="80000"/>
              </a:lnSpc>
              <a:spcBef>
                <a:spcPts val="0"/>
              </a:spcBef>
              <a:spcAft>
                <a:spcPts val="0"/>
              </a:spcAft>
              <a:defRPr/>
            </a:pPr>
            <a:r>
              <a:rPr lang="en-US" sz="1800" dirty="0"/>
              <a:t>Fourth, Communications departments have changed quite a bit over the last several years.</a:t>
            </a:r>
          </a:p>
          <a:p>
            <a:pPr eaLnBrk="1" fontAlgn="auto" hangingPunct="1">
              <a:lnSpc>
                <a:spcPct val="80000"/>
              </a:lnSpc>
              <a:spcBef>
                <a:spcPts val="0"/>
              </a:spcBef>
              <a:spcAft>
                <a:spcPts val="0"/>
              </a:spcAft>
              <a:defRPr/>
            </a:pPr>
            <a:r>
              <a:rPr lang="en-US" sz="1800" dirty="0"/>
              <a:t>They handle the t</a:t>
            </a:r>
            <a:r>
              <a:rPr lang="en-US" sz="1600" dirty="0"/>
              <a:t>elephone system and specialized software to direct communications, handle guest voice mail and messages. </a:t>
            </a:r>
          </a:p>
          <a:p>
            <a:pPr eaLnBrk="1" fontAlgn="auto" hangingPunct="1">
              <a:lnSpc>
                <a:spcPct val="80000"/>
              </a:lnSpc>
              <a:spcBef>
                <a:spcPts val="0"/>
              </a:spcBef>
              <a:spcAft>
                <a:spcPts val="0"/>
              </a:spcAft>
              <a:defRPr/>
            </a:pPr>
            <a:r>
              <a:rPr lang="en-US" sz="1600" dirty="0"/>
              <a:t>The Communications department even handles viewing of the guest’s bill over the in-room television.  </a:t>
            </a:r>
          </a:p>
          <a:p>
            <a:pPr eaLnBrk="1" fontAlgn="auto" hangingPunct="1">
              <a:lnSpc>
                <a:spcPct val="80000"/>
              </a:lnSpc>
              <a:spcBef>
                <a:spcPts val="0"/>
              </a:spcBef>
              <a:spcAft>
                <a:spcPts val="0"/>
              </a:spcAft>
              <a:defRPr/>
            </a:pPr>
            <a:endParaRPr lang="en-US" sz="1600" dirty="0"/>
          </a:p>
          <a:p>
            <a:pPr eaLnBrk="1" fontAlgn="auto" hangingPunct="1">
              <a:lnSpc>
                <a:spcPct val="80000"/>
              </a:lnSpc>
              <a:spcBef>
                <a:spcPts val="0"/>
              </a:spcBef>
              <a:spcAft>
                <a:spcPts val="0"/>
              </a:spcAft>
              <a:defRPr/>
            </a:pPr>
            <a:r>
              <a:rPr lang="en-US" sz="1600" dirty="0"/>
              <a:t>This department (or the Marketing department) might also be responsible for the communication via the internet. This involves the property's website, the reservations that come over the Internet, and designing their own tablet and smart phone applications or apps.  </a:t>
            </a:r>
          </a:p>
          <a:p>
            <a:pPr eaLnBrk="1" fontAlgn="auto" hangingPunct="1">
              <a:lnSpc>
                <a:spcPct val="80000"/>
              </a:lnSpc>
              <a:spcBef>
                <a:spcPts val="0"/>
              </a:spcBef>
              <a:spcAft>
                <a:spcPts val="0"/>
              </a:spcAft>
              <a:defRPr/>
            </a:pPr>
            <a:r>
              <a:rPr lang="en-US" sz="1600" dirty="0"/>
              <a:t>This department often handles additional communication to guests such as thank you notes or surveys after the stay through email. </a:t>
            </a:r>
          </a:p>
          <a:p>
            <a:pPr eaLnBrk="1" fontAlgn="auto" hangingPunct="1">
              <a:lnSpc>
                <a:spcPct val="80000"/>
              </a:lnSpc>
              <a:spcBef>
                <a:spcPts val="0"/>
              </a:spcBef>
              <a:spcAft>
                <a:spcPts val="0"/>
              </a:spcAft>
              <a:defRPr/>
            </a:pPr>
            <a:endParaRPr lang="en-US" sz="1600" dirty="0"/>
          </a:p>
          <a:p>
            <a:pPr eaLnBrk="1" fontAlgn="auto" hangingPunct="1">
              <a:lnSpc>
                <a:spcPct val="80000"/>
              </a:lnSpc>
              <a:spcBef>
                <a:spcPts val="0"/>
              </a:spcBef>
              <a:spcAft>
                <a:spcPts val="0"/>
              </a:spcAft>
              <a:defRPr/>
            </a:pPr>
            <a:r>
              <a:rPr lang="en-US" sz="1600" dirty="0"/>
              <a:t>Keeping records of the guests’ folio, their stay, and their preferences (single or double room, meal purchases, etc.) are put into a database for marketing purposes as well to enhance the guest’s next stay. This is part of customer relations management. </a:t>
            </a:r>
          </a:p>
          <a:p>
            <a:pPr eaLnBrk="1" fontAlgn="auto" hangingPunct="1">
              <a:spcBef>
                <a:spcPts val="0"/>
              </a:spcBef>
              <a:spcAft>
                <a:spcPts val="0"/>
              </a:spcAf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1351514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dirty="0"/>
              <a:t>Prior to computers, hotels managed all of the activities we’ve talked about, such as room availability, room keys, reservations, inventory</a:t>
            </a:r>
            <a:r>
              <a:rPr lang="en-US" baseline="0" dirty="0"/>
              <a:t> and </a:t>
            </a:r>
            <a:r>
              <a:rPr lang="en-US" dirty="0"/>
              <a:t>accounting by hand.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The keys and mail for guests were handled by what is known as the Rack System. A “rack” of cubby holes, one for each room, sat behind the front desk where the keys, mail, and messages were kept and color coded tags were used for inventory.  </a:t>
            </a:r>
          </a:p>
          <a:p>
            <a:pPr eaLnBrk="1" fontAlgn="auto" hangingPunct="1">
              <a:spcBef>
                <a:spcPts val="0"/>
              </a:spcBef>
              <a:spcAft>
                <a:spcPts val="0"/>
              </a:spcAft>
              <a:defRPr/>
            </a:pPr>
            <a:r>
              <a:rPr lang="en-US" dirty="0"/>
              <a:t>This system is still in used in some very old and small lodging properties as well as some Bed</a:t>
            </a:r>
            <a:r>
              <a:rPr lang="en-US" baseline="0" dirty="0"/>
              <a:t> and Breakfast Inn</a:t>
            </a:r>
            <a:r>
              <a:rPr lang="en-US" dirty="0"/>
              <a:t>s.</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Today, most properties are handled through a computer system with specialized software packages known as Property Management Systems. This system allows properties to integrate and work together to provide the best service for a guest while maximizing productivity and revenue for the hotel.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PMS systems handle a variety of tasks depending on the</a:t>
            </a:r>
            <a:r>
              <a:rPr lang="en-US" baseline="0" dirty="0"/>
              <a:t> hotel </a:t>
            </a:r>
            <a:r>
              <a:rPr lang="en-US" dirty="0"/>
              <a:t>size and the amount of money you want to spend on the system.  Most of these software packages come in modules and the property can implement the number of modules they deem appropriate for their hotel.  Most franchise properties are mandated to use a particular PMS by the franchisor.</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Depending on the vendor, the PMS can handle the following tasks and departments:</a:t>
            </a:r>
          </a:p>
          <a:p>
            <a:pPr eaLnBrk="1" fontAlgn="auto" hangingPunct="1">
              <a:spcBef>
                <a:spcPts val="0"/>
              </a:spcBef>
              <a:spcAft>
                <a:spcPts val="0"/>
              </a:spcAft>
              <a:buFont typeface="Arial" pitchFamily="34" charset="0"/>
              <a:buChar char="•"/>
              <a:defRPr/>
            </a:pPr>
            <a:r>
              <a:rPr lang="en-US" dirty="0"/>
              <a:t> Reservations</a:t>
            </a:r>
          </a:p>
          <a:p>
            <a:pPr eaLnBrk="1" fontAlgn="auto" hangingPunct="1">
              <a:spcBef>
                <a:spcPts val="0"/>
              </a:spcBef>
              <a:spcAft>
                <a:spcPts val="0"/>
              </a:spcAft>
              <a:buFont typeface="Arial" pitchFamily="34" charset="0"/>
              <a:buChar char="•"/>
              <a:defRPr/>
            </a:pPr>
            <a:r>
              <a:rPr lang="en-US" dirty="0"/>
              <a:t> Room inventory</a:t>
            </a:r>
          </a:p>
          <a:p>
            <a:pPr eaLnBrk="1" fontAlgn="auto" hangingPunct="1">
              <a:spcBef>
                <a:spcPts val="0"/>
              </a:spcBef>
              <a:spcAft>
                <a:spcPts val="0"/>
              </a:spcAft>
              <a:buFont typeface="Arial" pitchFamily="34" charset="0"/>
              <a:buChar char="•"/>
              <a:defRPr/>
            </a:pPr>
            <a:r>
              <a:rPr lang="en-US" dirty="0"/>
              <a:t> Room pricing (various rates)</a:t>
            </a:r>
          </a:p>
          <a:p>
            <a:pPr eaLnBrk="1" fontAlgn="auto" hangingPunct="1">
              <a:spcBef>
                <a:spcPts val="0"/>
              </a:spcBef>
              <a:spcAft>
                <a:spcPts val="0"/>
              </a:spcAft>
              <a:buFont typeface="Arial" pitchFamily="34" charset="0"/>
              <a:buChar char="•"/>
              <a:defRPr/>
            </a:pPr>
            <a:r>
              <a:rPr lang="en-US" dirty="0"/>
              <a:t> Check-in and check-out</a:t>
            </a:r>
          </a:p>
          <a:p>
            <a:pPr eaLnBrk="1" fontAlgn="auto" hangingPunct="1">
              <a:spcBef>
                <a:spcPts val="0"/>
              </a:spcBef>
              <a:spcAft>
                <a:spcPts val="0"/>
              </a:spcAft>
              <a:buFont typeface="Arial" pitchFamily="34" charset="0"/>
              <a:buChar char="•"/>
              <a:defRPr/>
            </a:pPr>
            <a:r>
              <a:rPr lang="en-US" dirty="0"/>
              <a:t> Recordable locking system - Door key management</a:t>
            </a:r>
          </a:p>
          <a:p>
            <a:pPr eaLnBrk="1" fontAlgn="auto" hangingPunct="1">
              <a:spcBef>
                <a:spcPts val="0"/>
              </a:spcBef>
              <a:spcAft>
                <a:spcPts val="0"/>
              </a:spcAft>
              <a:buFont typeface="Arial" pitchFamily="34" charset="0"/>
              <a:buChar char="•"/>
              <a:defRPr/>
            </a:pPr>
            <a:r>
              <a:rPr lang="en-US" dirty="0"/>
              <a:t> Guest folios</a:t>
            </a:r>
          </a:p>
          <a:p>
            <a:pPr eaLnBrk="1" fontAlgn="auto" hangingPunct="1">
              <a:spcBef>
                <a:spcPts val="0"/>
              </a:spcBef>
              <a:spcAft>
                <a:spcPts val="0"/>
              </a:spcAft>
              <a:buFont typeface="Arial" pitchFamily="34" charset="0"/>
              <a:buChar char="•"/>
              <a:defRPr/>
            </a:pPr>
            <a:r>
              <a:rPr lang="en-US" dirty="0"/>
              <a:t> Credit and debit purchases</a:t>
            </a:r>
          </a:p>
          <a:p>
            <a:pPr eaLnBrk="1" fontAlgn="auto" hangingPunct="1">
              <a:spcBef>
                <a:spcPts val="0"/>
              </a:spcBef>
              <a:spcAft>
                <a:spcPts val="0"/>
              </a:spcAft>
              <a:buFont typeface="Arial" pitchFamily="34" charset="0"/>
              <a:buChar char="•"/>
              <a:defRPr/>
            </a:pPr>
            <a:r>
              <a:rPr lang="en-US" dirty="0"/>
              <a:t> Credit card checking</a:t>
            </a:r>
          </a:p>
          <a:p>
            <a:pPr eaLnBrk="1" fontAlgn="auto" hangingPunct="1">
              <a:spcBef>
                <a:spcPts val="0"/>
              </a:spcBef>
              <a:spcAft>
                <a:spcPts val="0"/>
              </a:spcAft>
              <a:buFont typeface="Arial" pitchFamily="34" charset="0"/>
              <a:buChar char="•"/>
              <a:defRPr/>
            </a:pPr>
            <a:r>
              <a:rPr lang="en-US" dirty="0"/>
              <a:t> Retail purchases (including check and cash)</a:t>
            </a:r>
          </a:p>
          <a:p>
            <a:pPr eaLnBrk="1" fontAlgn="auto" hangingPunct="1">
              <a:spcBef>
                <a:spcPts val="0"/>
              </a:spcBef>
              <a:spcAft>
                <a:spcPts val="0"/>
              </a:spcAft>
              <a:buFont typeface="Arial" pitchFamily="34" charset="0"/>
              <a:buChar char="•"/>
              <a:defRPr/>
            </a:pPr>
            <a:r>
              <a:rPr lang="en-US" dirty="0"/>
              <a:t> Video-on-demand and in-room movies management</a:t>
            </a:r>
          </a:p>
          <a:p>
            <a:pPr eaLnBrk="1" fontAlgn="auto" hangingPunct="1">
              <a:spcBef>
                <a:spcPts val="0"/>
              </a:spcBef>
              <a:spcAft>
                <a:spcPts val="0"/>
              </a:spcAft>
              <a:buFont typeface="Arial" pitchFamily="34" charset="0"/>
              <a:buChar char="•"/>
              <a:defRPr/>
            </a:pPr>
            <a:r>
              <a:rPr lang="en-US" dirty="0"/>
              <a:t> Concierge services</a:t>
            </a:r>
          </a:p>
          <a:p>
            <a:pPr eaLnBrk="1" fontAlgn="auto" hangingPunct="1">
              <a:spcBef>
                <a:spcPts val="0"/>
              </a:spcBef>
              <a:spcAft>
                <a:spcPts val="0"/>
              </a:spcAft>
              <a:buFont typeface="Arial" pitchFamily="34" charset="0"/>
              <a:buChar char="•"/>
              <a:defRPr/>
            </a:pPr>
            <a:r>
              <a:rPr lang="en-US" dirty="0"/>
              <a:t> Accounting</a:t>
            </a:r>
          </a:p>
          <a:p>
            <a:pPr eaLnBrk="1" fontAlgn="auto" hangingPunct="1">
              <a:spcBef>
                <a:spcPts val="0"/>
              </a:spcBef>
              <a:spcAft>
                <a:spcPts val="0"/>
              </a:spcAft>
              <a:buFont typeface="Arial" pitchFamily="34" charset="0"/>
              <a:buChar char="•"/>
              <a:defRPr/>
            </a:pPr>
            <a:r>
              <a:rPr lang="en-US" dirty="0"/>
              <a:t> Telecommunications/voicemail/messaging/call accounting (long distance charges to guests)</a:t>
            </a:r>
          </a:p>
          <a:p>
            <a:pPr eaLnBrk="1" fontAlgn="auto" hangingPunct="1">
              <a:spcBef>
                <a:spcPts val="0"/>
              </a:spcBef>
              <a:spcAft>
                <a:spcPts val="0"/>
              </a:spcAft>
              <a:buFont typeface="Arial" pitchFamily="34" charset="0"/>
              <a:buChar char="•"/>
              <a:defRPr/>
            </a:pPr>
            <a:r>
              <a:rPr lang="en-US" dirty="0"/>
              <a:t> Food and beverage management</a:t>
            </a:r>
          </a:p>
          <a:p>
            <a:pPr eaLnBrk="1" fontAlgn="auto" hangingPunct="1">
              <a:spcBef>
                <a:spcPts val="0"/>
              </a:spcBef>
              <a:spcAft>
                <a:spcPts val="0"/>
              </a:spcAft>
              <a:buFont typeface="Arial" pitchFamily="34" charset="0"/>
              <a:buChar char="•"/>
              <a:defRPr/>
            </a:pPr>
            <a:r>
              <a:rPr lang="en-US" dirty="0"/>
              <a:t> Inventory of all assets (linens, beds, </a:t>
            </a:r>
            <a:r>
              <a:rPr lang="en-US" dirty="0" err="1"/>
              <a:t>tvs</a:t>
            </a:r>
            <a:r>
              <a:rPr lang="en-US" dirty="0"/>
              <a:t>, robes, computers, lamps)</a:t>
            </a:r>
          </a:p>
          <a:p>
            <a:pPr eaLnBrk="1" fontAlgn="auto" hangingPunct="1">
              <a:spcBef>
                <a:spcPts val="0"/>
              </a:spcBef>
              <a:spcAft>
                <a:spcPts val="0"/>
              </a:spcAft>
              <a:buFont typeface="Arial" pitchFamily="34" charset="0"/>
              <a:buChar char="•"/>
              <a:defRPr/>
            </a:pPr>
            <a:r>
              <a:rPr lang="en-US" dirty="0"/>
              <a:t> Banquet and event management</a:t>
            </a:r>
          </a:p>
          <a:p>
            <a:pPr eaLnBrk="1" fontAlgn="auto" hangingPunct="1">
              <a:spcBef>
                <a:spcPts val="0"/>
              </a:spcBef>
              <a:spcAft>
                <a:spcPts val="0"/>
              </a:spcAft>
              <a:buFont typeface="Arial" pitchFamily="34" charset="0"/>
              <a:buChar char="•"/>
              <a:defRPr/>
            </a:pPr>
            <a:r>
              <a:rPr lang="en-US" dirty="0"/>
              <a:t> Human resources (hiring/firing/payroll/training/taxes)</a:t>
            </a:r>
          </a:p>
          <a:p>
            <a:pPr eaLnBrk="1" fontAlgn="auto" hangingPunct="1">
              <a:spcBef>
                <a:spcPts val="0"/>
              </a:spcBef>
              <a:spcAft>
                <a:spcPts val="0"/>
              </a:spcAft>
              <a:buFont typeface="Arial" pitchFamily="34" charset="0"/>
              <a:buChar char="•"/>
              <a:defRPr/>
            </a:pPr>
            <a:r>
              <a:rPr lang="en-US" dirty="0"/>
              <a:t> Building security</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In most cases, the PMS will interface with other POS systems such as retail shop systems or restaurant services within the hotel for guest convenience of charging items to their rooms.</a:t>
            </a:r>
          </a:p>
          <a:p>
            <a:pPr eaLnBrk="1" fontAlgn="auto" hangingPunct="1">
              <a:spcBef>
                <a:spcPts val="0"/>
              </a:spcBef>
              <a:spcAft>
                <a:spcPts val="0"/>
              </a:spcAf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4142391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Click</a:t>
            </a:r>
            <a:r>
              <a:rPr lang="en-US" b="0" baseline="0" dirty="0"/>
              <a:t> on hyperlink </a:t>
            </a:r>
            <a:r>
              <a:rPr lang="en-US" b="0" u="sng" baseline="0" dirty="0"/>
              <a:t>OPTIMA: Hotel Genius at Work </a:t>
            </a:r>
            <a:r>
              <a:rPr lang="en-US" b="0" baseline="0" dirty="0"/>
              <a:t>to view an example of a property management software.</a:t>
            </a:r>
            <a:endParaRPr lang="en-US" b="0" dirty="0"/>
          </a:p>
          <a:p>
            <a:endParaRPr lang="en-US" b="1" dirty="0"/>
          </a:p>
          <a:p>
            <a:r>
              <a:rPr lang="en-US" b="1" dirty="0"/>
              <a:t>Hotel Management System - Complete Hospitality Software </a:t>
            </a:r>
          </a:p>
          <a:p>
            <a:r>
              <a:rPr lang="en-US" dirty="0"/>
              <a:t>Hotel Management System HMS - Property Management Software PMS - Hotel Point of Sale POS - Hotel Software - Restaurant Software, professional hoteliers secret.</a:t>
            </a:r>
          </a:p>
          <a:p>
            <a:r>
              <a:rPr lang="en-US" dirty="0"/>
              <a:t>http://youtu.be/E4kkU4R7U5M</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5306141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a:t>In most cases, the PMS will interface with other point-of-sale or POS systems such as retail shop systems or Spa services within the hotel even if they are not owned by the hotel. </a:t>
            </a:r>
          </a:p>
          <a:p>
            <a:pPr eaLnBrk="1" hangingPunct="1">
              <a:spcBef>
                <a:spcPct val="0"/>
              </a:spcBef>
            </a:pPr>
            <a:r>
              <a:rPr lang="en-US" dirty="0"/>
              <a:t>This is for the convenience of the guest so they can charge items to their rooms and pay all</a:t>
            </a:r>
            <a:r>
              <a:rPr lang="en-US" baseline="0" dirty="0"/>
              <a:t> charges</a:t>
            </a:r>
            <a:r>
              <a:rPr lang="en-US" dirty="0"/>
              <a:t> on one bill when they check-out. </a:t>
            </a:r>
          </a:p>
          <a:p>
            <a:pPr eaLnBrk="1" hangingPunct="1">
              <a:spcBef>
                <a:spcPct val="0"/>
              </a:spcBef>
            </a:pPr>
            <a:r>
              <a:rPr lang="en-US" dirty="0"/>
              <a:t>Technically, anything that is not recorded on the bill at the front desk is a separate POS. These point-of-sale systems can be an actual computerized cash register or a part of the PMS with data entered into a computer.  It is the responsibility of the Front Desk agent to make sure all items and recorded purchases from all POS are charged/posted to the proper guest’s folio.  </a:t>
            </a:r>
          </a:p>
          <a:p>
            <a:pPr eaLnBrk="1" hangingPunct="1">
              <a:spcBef>
                <a:spcPct val="0"/>
              </a:spcBef>
            </a:pPr>
            <a:endParaRPr lang="en-US" dirty="0"/>
          </a:p>
          <a:p>
            <a:pPr eaLnBrk="1" hangingPunct="1">
              <a:spcBef>
                <a:spcPct val="0"/>
              </a:spcBef>
            </a:pPr>
            <a:r>
              <a:rPr lang="en-US" i="1" dirty="0"/>
              <a:t>Be sure to continue to refer back to the list the students made at the beginning.</a:t>
            </a:r>
          </a:p>
          <a:p>
            <a:pPr eaLnBrk="1" hangingPunct="1">
              <a:spcBef>
                <a:spcPct val="0"/>
              </a:spcBef>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42286081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www.youtube.com/watch?v=E4kkU4R7U5M"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Hotel Technology Tools</a:t>
            </a:r>
          </a:p>
        </p:txBody>
      </p:sp>
      <p:sp>
        <p:nvSpPr>
          <p:cNvPr id="2" name="Rectangle 1">
            <a:extLst>
              <a:ext uri="{FF2B5EF4-FFF2-40B4-BE49-F238E27FC236}">
                <a16:creationId xmlns:a16="http://schemas.microsoft.com/office/drawing/2014/main" id="{7903EE1A-6FCF-49CD-B756-602BBAAB3628}"/>
              </a:ext>
            </a:extLst>
          </p:cNvPr>
          <p:cNvSpPr/>
          <p:nvPr/>
        </p:nvSpPr>
        <p:spPr>
          <a:xfrm>
            <a:off x="4666505" y="3706199"/>
            <a:ext cx="5003677" cy="769441"/>
          </a:xfrm>
          <a:prstGeom prst="rect">
            <a:avLst/>
          </a:prstGeom>
        </p:spPr>
        <p:txBody>
          <a:bodyPr wrap="none">
            <a:spAutoFit/>
          </a:bodyPr>
          <a:lstStyle/>
          <a:p>
            <a:pPr>
              <a:defRPr/>
            </a:pPr>
            <a:r>
              <a:rPr lang="en-US" sz="4400" dirty="0">
                <a:solidFill>
                  <a:schemeClr val="accent2">
                    <a:lumMod val="60000"/>
                    <a:lumOff val="40000"/>
                  </a:schemeClr>
                </a:solidFill>
                <a:latin typeface="Open Sans"/>
              </a:rPr>
              <a:t>Hotel Management</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Point-of-Sale Systems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Any system not located at the front desk</a:t>
            </a:r>
          </a:p>
          <a:p>
            <a:pPr lvl="1"/>
            <a:r>
              <a:rPr lang="en-US" dirty="0"/>
              <a:t>Examples include:</a:t>
            </a:r>
          </a:p>
          <a:p>
            <a:pPr lvl="2"/>
            <a:r>
              <a:rPr lang="en-US" sz="2400" dirty="0"/>
              <a:t>Restaurant</a:t>
            </a:r>
          </a:p>
          <a:p>
            <a:pPr lvl="2"/>
            <a:r>
              <a:rPr lang="en-US" sz="2400" dirty="0"/>
              <a:t>Spa</a:t>
            </a:r>
          </a:p>
          <a:p>
            <a:pPr lvl="2"/>
            <a:r>
              <a:rPr lang="en-US" sz="2400" dirty="0"/>
              <a:t>Shops</a:t>
            </a:r>
          </a:p>
          <a:p>
            <a:pPr lvl="2"/>
            <a:r>
              <a:rPr lang="en-US" sz="2400" dirty="0"/>
              <a:t>Business Center</a:t>
            </a:r>
          </a:p>
          <a:p>
            <a:pPr lvl="2"/>
            <a:r>
              <a:rPr lang="en-US" sz="2400" dirty="0"/>
              <a:t>Valet</a:t>
            </a:r>
          </a:p>
          <a:p>
            <a:pPr lvl="2"/>
            <a:r>
              <a:rPr lang="en-US" sz="2400" dirty="0"/>
              <a:t>Laundry</a:t>
            </a:r>
          </a:p>
          <a:p>
            <a:pPr lvl="2"/>
            <a:r>
              <a:rPr lang="en-US" sz="2400" dirty="0"/>
              <a:t>Items in the room refrigerators</a:t>
            </a:r>
          </a:p>
        </p:txBody>
      </p:sp>
      <p:pic>
        <p:nvPicPr>
          <p:cNvPr id="4" name="Picture 6" descr="C:\Users\Owner\AppData\Local\Microsoft\Windows\Temporary Internet Files\Content.IE5\O5QTUMGD\MP900409321[1].jpg">
            <a:extLst>
              <a:ext uri="{FF2B5EF4-FFF2-40B4-BE49-F238E27FC236}">
                <a16:creationId xmlns:a16="http://schemas.microsoft.com/office/drawing/2014/main" id="{85EEE213-3C0E-4EF7-B4FC-1E9C9A73608B}"/>
              </a:ext>
            </a:extLst>
          </p:cNvPr>
          <p:cNvPicPr>
            <a:picLocks noChangeAspect="1" noChangeArrowheads="1"/>
          </p:cNvPicPr>
          <p:nvPr/>
        </p:nvPicPr>
        <p:blipFill>
          <a:blip r:embed="rId3" cstate="print"/>
          <a:srcRect/>
          <a:stretch>
            <a:fillRect/>
          </a:stretch>
        </p:blipFill>
        <p:spPr bwMode="auto">
          <a:xfrm>
            <a:off x="8432800" y="2340392"/>
            <a:ext cx="1930524" cy="2894373"/>
          </a:xfrm>
          <a:prstGeom prst="roundRect">
            <a:avLst/>
          </a:prstGeom>
          <a:noFill/>
          <a:ln w="12700">
            <a:solidFill>
              <a:schemeClr val="tx2">
                <a:lumMod val="65000"/>
                <a:lumOff val="35000"/>
              </a:schemeClr>
            </a:solidFill>
          </a:ln>
        </p:spPr>
      </p:pic>
    </p:spTree>
    <p:extLst>
      <p:ext uri="{BB962C8B-B14F-4D97-AF65-F5344CB8AC3E}">
        <p14:creationId xmlns:p14="http://schemas.microsoft.com/office/powerpoint/2010/main" val="2421264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Guest Service Cycle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Pre-arrival</a:t>
            </a:r>
          </a:p>
          <a:p>
            <a:pPr lvl="1"/>
            <a:r>
              <a:rPr lang="en-US" dirty="0"/>
              <a:t>Arrival</a:t>
            </a:r>
          </a:p>
          <a:p>
            <a:pPr lvl="1"/>
            <a:r>
              <a:rPr lang="en-US" dirty="0"/>
              <a:t>Occupancy</a:t>
            </a:r>
          </a:p>
          <a:p>
            <a:pPr lvl="1"/>
            <a:r>
              <a:rPr lang="en-US" dirty="0"/>
              <a:t>Departure</a:t>
            </a:r>
          </a:p>
        </p:txBody>
      </p:sp>
      <p:sp>
        <p:nvSpPr>
          <p:cNvPr id="4" name="Curved Down Arrow 10">
            <a:extLst>
              <a:ext uri="{FF2B5EF4-FFF2-40B4-BE49-F238E27FC236}">
                <a16:creationId xmlns:a16="http://schemas.microsoft.com/office/drawing/2014/main" id="{B37DEB07-6ED1-441F-A15B-C9F99B9CD54C}"/>
              </a:ext>
            </a:extLst>
          </p:cNvPr>
          <p:cNvSpPr/>
          <p:nvPr/>
        </p:nvSpPr>
        <p:spPr bwMode="auto">
          <a:xfrm>
            <a:off x="7454900" y="3175000"/>
            <a:ext cx="2971800" cy="1143000"/>
          </a:xfrm>
          <a:prstGeom prst="curvedDownArrow">
            <a:avLst/>
          </a:prstGeom>
          <a:solidFill>
            <a:schemeClr val="tx2">
              <a:lumMod val="50000"/>
            </a:schemeClr>
          </a:solidFill>
          <a:ln w="9525" cap="flat" cmpd="sng" algn="ctr">
            <a:solidFill>
              <a:schemeClr val="tx1"/>
            </a:solidFill>
            <a:prstDash val="solid"/>
            <a:round/>
            <a:headEnd type="none" w="med" len="med"/>
            <a:tailEnd type="none" w="med" len="med"/>
          </a:ln>
          <a:effectLst/>
        </p:spPr>
        <p:txBody>
          <a:bodyPr/>
          <a:lstStyle/>
          <a:p>
            <a:pPr>
              <a:defRPr/>
            </a:pPr>
            <a:endParaRPr lang="en-US">
              <a:latin typeface="Times New Roman" pitchFamily="18" charset="0"/>
            </a:endParaRPr>
          </a:p>
        </p:txBody>
      </p:sp>
      <p:sp>
        <p:nvSpPr>
          <p:cNvPr id="5" name="Curved Up Arrow 11">
            <a:extLst>
              <a:ext uri="{FF2B5EF4-FFF2-40B4-BE49-F238E27FC236}">
                <a16:creationId xmlns:a16="http://schemas.microsoft.com/office/drawing/2014/main" id="{04537E7A-5DBB-47EF-B123-98D8E1613FD6}"/>
              </a:ext>
            </a:extLst>
          </p:cNvPr>
          <p:cNvSpPr/>
          <p:nvPr/>
        </p:nvSpPr>
        <p:spPr bwMode="auto">
          <a:xfrm flipH="1">
            <a:off x="7378700" y="4699000"/>
            <a:ext cx="2895600" cy="990600"/>
          </a:xfrm>
          <a:prstGeom prst="curvedUpArrow">
            <a:avLst/>
          </a:prstGeom>
          <a:solidFill>
            <a:schemeClr val="tx2">
              <a:lumMod val="50000"/>
            </a:schemeClr>
          </a:solidFill>
          <a:ln w="9525" cap="flat" cmpd="sng" algn="ctr">
            <a:solidFill>
              <a:schemeClr val="tx1"/>
            </a:solidFill>
            <a:prstDash val="solid"/>
            <a:round/>
            <a:headEnd type="none" w="med" len="med"/>
            <a:tailEnd type="none" w="med" len="med"/>
          </a:ln>
          <a:effectLst/>
        </p:spPr>
        <p:txBody>
          <a:bodyPr/>
          <a:lstStyle/>
          <a:p>
            <a:pPr>
              <a:defRPr/>
            </a:pPr>
            <a:endParaRPr lang="en-US">
              <a:latin typeface="Times New Roman" pitchFamily="18" charset="0"/>
            </a:endParaRPr>
          </a:p>
        </p:txBody>
      </p:sp>
    </p:spTree>
    <p:extLst>
      <p:ext uri="{BB962C8B-B14F-4D97-AF65-F5344CB8AC3E}">
        <p14:creationId xmlns:p14="http://schemas.microsoft.com/office/powerpoint/2010/main" val="82516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D9A8B-FFFC-42CD-815E-59E9CD3B9729}"/>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1048518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Images:</a:t>
            </a:r>
          </a:p>
          <a:p>
            <a:pPr lvl="2"/>
            <a:r>
              <a:rPr lang="en-US" sz="2000" dirty="0"/>
              <a:t>Microsoft Office Clip Art: Used with permission from Microsoft.</a:t>
            </a:r>
          </a:p>
          <a:p>
            <a:pPr lvl="1"/>
            <a:r>
              <a:rPr lang="en-US" sz="2000" dirty="0"/>
              <a:t>Textbooks:</a:t>
            </a:r>
          </a:p>
          <a:p>
            <a:pPr lvl="2"/>
            <a:r>
              <a:rPr lang="en-US" sz="2000" dirty="0"/>
              <a:t>Reynolds, Johnny Sue.  (2010) Hospitality Services Food &amp; Lodging. Second  Edition. Tinley Park, Illinois: The </a:t>
            </a:r>
            <a:r>
              <a:rPr lang="en-US" sz="2000" dirty="0" err="1"/>
              <a:t>Goodheart</a:t>
            </a:r>
            <a:r>
              <a:rPr lang="en-US" sz="2000" dirty="0"/>
              <a:t>-Willcox Company, Inc.</a:t>
            </a:r>
          </a:p>
          <a:p>
            <a:pPr lvl="2"/>
            <a:r>
              <a:rPr lang="en-US" sz="2000" dirty="0"/>
              <a:t>Hayes, David K., </a:t>
            </a:r>
            <a:r>
              <a:rPr lang="en-US" sz="2000" dirty="0" err="1"/>
              <a:t>Ninemeier</a:t>
            </a:r>
            <a:r>
              <a:rPr lang="en-US" sz="2000" dirty="0"/>
              <a:t>, Jack D., (2007) Hotel Operations Management, Second Edition, Upper Saddle River, New Jersey: Pearson Education, Inc.</a:t>
            </a:r>
          </a:p>
          <a:p>
            <a:pPr lvl="1"/>
            <a:r>
              <a:rPr lang="en-US" sz="2000" dirty="0"/>
              <a:t>YouTube™:</a:t>
            </a:r>
          </a:p>
          <a:p>
            <a:pPr lvl="2"/>
            <a:r>
              <a:rPr lang="en-US" sz="2000" dirty="0"/>
              <a:t>Hotel Management System - Complete Hospitality Software </a:t>
            </a:r>
            <a:br>
              <a:rPr lang="en-US" sz="2000" dirty="0"/>
            </a:br>
            <a:r>
              <a:rPr lang="en-US" sz="2000" dirty="0"/>
              <a:t>Hotel Management System HMS - Property Management Software PMS - Hotel Point of Sale POS - Hotel Software - Restaurant Software, professional hoteliers secret.</a:t>
            </a:r>
            <a:br>
              <a:rPr lang="en-US" sz="2000" dirty="0"/>
            </a:br>
            <a:r>
              <a:rPr lang="en-US" sz="2000" dirty="0"/>
              <a:t>http://youtu.be/E4kkU4R7U5M</a:t>
            </a:r>
          </a:p>
          <a:p>
            <a:pPr lvl="1"/>
            <a:endParaRPr lang="en-US" sz="2000" dirty="0"/>
          </a:p>
        </p:txBody>
      </p:sp>
    </p:spTree>
    <p:extLst>
      <p:ext uri="{BB962C8B-B14F-4D97-AF65-F5344CB8AC3E}">
        <p14:creationId xmlns:p14="http://schemas.microsoft.com/office/powerpoint/2010/main" val="4273412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Hotel Technology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Technology is everywhere today</a:t>
            </a:r>
          </a:p>
          <a:p>
            <a:pPr lvl="1"/>
            <a:r>
              <a:rPr lang="en-US" dirty="0"/>
              <a:t>The larger the property, the more important and complex the technology</a:t>
            </a:r>
          </a:p>
        </p:txBody>
      </p:sp>
      <p:pic>
        <p:nvPicPr>
          <p:cNvPr id="4" name="Picture 3" descr="C:\Users\Owner\AppData\Local\Microsoft\Windows\Temporary Internet Files\Content.IE5\Q5XCU00D\MC900341840[1].jpg">
            <a:extLst>
              <a:ext uri="{FF2B5EF4-FFF2-40B4-BE49-F238E27FC236}">
                <a16:creationId xmlns:a16="http://schemas.microsoft.com/office/drawing/2014/main" id="{25A6A0A5-5420-482A-A75D-A112F5F03DEE}"/>
              </a:ext>
            </a:extLst>
          </p:cNvPr>
          <p:cNvPicPr>
            <a:picLocks noChangeAspect="1" noChangeArrowheads="1"/>
          </p:cNvPicPr>
          <p:nvPr/>
        </p:nvPicPr>
        <p:blipFill>
          <a:blip r:embed="rId3" cstate="print"/>
          <a:srcRect/>
          <a:stretch>
            <a:fillRect/>
          </a:stretch>
        </p:blipFill>
        <p:spPr bwMode="auto">
          <a:xfrm>
            <a:off x="4618659" y="3606800"/>
            <a:ext cx="2303462" cy="1981200"/>
          </a:xfrm>
          <a:prstGeom prst="flowChartAlternateProcess">
            <a:avLst/>
          </a:prstGeom>
          <a:noFill/>
          <a:ln w="28575">
            <a:solidFill>
              <a:schemeClr val="bg2">
                <a:lumMod val="75000"/>
              </a:schemeClr>
            </a:solidFill>
            <a:miter lim="800000"/>
            <a:headEnd/>
            <a:tailEnd/>
          </a:ln>
        </p:spPr>
      </p:pic>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Rooms Division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The main business of a lodging property is selling sleeping rooms</a:t>
            </a:r>
          </a:p>
          <a:p>
            <a:pPr lvl="1"/>
            <a:r>
              <a:rPr lang="en-US" dirty="0"/>
              <a:t>The rooms division is the part of the property that handles all tasks in preparing and selling sleeping rooms</a:t>
            </a:r>
          </a:p>
        </p:txBody>
      </p:sp>
      <p:pic>
        <p:nvPicPr>
          <p:cNvPr id="4" name="Picture 10" descr="C:\Users\Owner\AppData\Local\Microsoft\Windows\Temporary Internet Files\Content.IE5\3BJ25TL1\MP900431761[1].jpg">
            <a:extLst>
              <a:ext uri="{FF2B5EF4-FFF2-40B4-BE49-F238E27FC236}">
                <a16:creationId xmlns:a16="http://schemas.microsoft.com/office/drawing/2014/main" id="{795F15EF-E01F-47BD-ACA8-3C2359B63B2F}"/>
              </a:ext>
            </a:extLst>
          </p:cNvPr>
          <p:cNvPicPr>
            <a:picLocks noChangeAspect="1" noChangeArrowheads="1"/>
          </p:cNvPicPr>
          <p:nvPr/>
        </p:nvPicPr>
        <p:blipFill>
          <a:blip r:embed="rId3" cstate="print"/>
          <a:srcRect/>
          <a:stretch>
            <a:fillRect/>
          </a:stretch>
        </p:blipFill>
        <p:spPr bwMode="auto">
          <a:xfrm>
            <a:off x="4343400" y="3787579"/>
            <a:ext cx="3048000" cy="1736090"/>
          </a:xfrm>
          <a:prstGeom prst="rect">
            <a:avLst/>
          </a:prstGeom>
          <a:noFill/>
          <a:ln w="9525">
            <a:noFill/>
            <a:miter lim="800000"/>
            <a:headEnd/>
            <a:tailEnd/>
          </a:ln>
        </p:spPr>
      </p:pic>
    </p:spTree>
    <p:extLst>
      <p:ext uri="{BB962C8B-B14F-4D97-AF65-F5344CB8AC3E}">
        <p14:creationId xmlns:p14="http://schemas.microsoft.com/office/powerpoint/2010/main" val="2174179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Rooms Division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Three main functions of the rooms division</a:t>
            </a:r>
          </a:p>
          <a:p>
            <a:pPr lvl="2"/>
            <a:r>
              <a:rPr lang="en-US" sz="2400" dirty="0"/>
              <a:t>Sell rooms</a:t>
            </a:r>
          </a:p>
          <a:p>
            <a:pPr lvl="2"/>
            <a:r>
              <a:rPr lang="en-US" sz="2400" dirty="0"/>
              <a:t>Help guests while at the property</a:t>
            </a:r>
          </a:p>
          <a:p>
            <a:pPr lvl="2"/>
            <a:r>
              <a:rPr lang="en-US" sz="2400" dirty="0"/>
              <a:t>Clean the rooms</a:t>
            </a:r>
          </a:p>
        </p:txBody>
      </p:sp>
      <p:pic>
        <p:nvPicPr>
          <p:cNvPr id="4" name="Picture 9" descr="C:\Users\Owner\AppData\Local\Microsoft\Windows\Temporary Internet Files\Content.IE5\VSVVDJ7T\MP900431690[1].jpg">
            <a:extLst>
              <a:ext uri="{FF2B5EF4-FFF2-40B4-BE49-F238E27FC236}">
                <a16:creationId xmlns:a16="http://schemas.microsoft.com/office/drawing/2014/main" id="{C3215067-9CAD-4131-9481-52CB171262D6}"/>
              </a:ext>
            </a:extLst>
          </p:cNvPr>
          <p:cNvPicPr>
            <a:picLocks noChangeAspect="1" noChangeArrowheads="1"/>
          </p:cNvPicPr>
          <p:nvPr/>
        </p:nvPicPr>
        <p:blipFill>
          <a:blip r:embed="rId3" cstate="print"/>
          <a:srcRect/>
          <a:stretch>
            <a:fillRect/>
          </a:stretch>
        </p:blipFill>
        <p:spPr bwMode="auto">
          <a:xfrm>
            <a:off x="4209877" y="4102100"/>
            <a:ext cx="3121025" cy="1624400"/>
          </a:xfrm>
          <a:prstGeom prst="rect">
            <a:avLst/>
          </a:prstGeom>
          <a:noFill/>
          <a:ln w="9525">
            <a:noFill/>
            <a:miter lim="800000"/>
            <a:headEnd/>
            <a:tailEnd/>
          </a:ln>
        </p:spPr>
      </p:pic>
    </p:spTree>
    <p:extLst>
      <p:ext uri="{BB962C8B-B14F-4D97-AF65-F5344CB8AC3E}">
        <p14:creationId xmlns:p14="http://schemas.microsoft.com/office/powerpoint/2010/main" val="477651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Rooms Division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Divided into 4 departments – working together through technology</a:t>
            </a:r>
          </a:p>
          <a:p>
            <a:pPr lvl="2"/>
            <a:r>
              <a:rPr lang="en-US" sz="2400" dirty="0"/>
              <a:t>Engineering</a:t>
            </a:r>
          </a:p>
          <a:p>
            <a:pPr lvl="2"/>
            <a:r>
              <a:rPr lang="en-US" sz="2400" dirty="0"/>
              <a:t>Front office</a:t>
            </a:r>
          </a:p>
          <a:p>
            <a:pPr lvl="2"/>
            <a:r>
              <a:rPr lang="en-US" sz="2400" dirty="0"/>
              <a:t>Housekeeping</a:t>
            </a:r>
          </a:p>
          <a:p>
            <a:pPr lvl="2"/>
            <a:r>
              <a:rPr lang="en-US" sz="2400" dirty="0"/>
              <a:t>Security</a:t>
            </a:r>
          </a:p>
          <a:p>
            <a:pPr lvl="1"/>
            <a:endParaRPr lang="en-US" dirty="0"/>
          </a:p>
        </p:txBody>
      </p:sp>
    </p:spTree>
    <p:extLst>
      <p:ext uri="{BB962C8B-B14F-4D97-AF65-F5344CB8AC3E}">
        <p14:creationId xmlns:p14="http://schemas.microsoft.com/office/powerpoint/2010/main" val="2951274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Front Office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Front office is divided into 4 or more departments in a large property</a:t>
            </a:r>
          </a:p>
          <a:p>
            <a:pPr lvl="2"/>
            <a:r>
              <a:rPr lang="en-US" dirty="0"/>
              <a:t>Reservations</a:t>
            </a:r>
          </a:p>
          <a:p>
            <a:pPr lvl="2"/>
            <a:r>
              <a:rPr lang="en-US" dirty="0"/>
              <a:t>Front Desk</a:t>
            </a:r>
          </a:p>
          <a:p>
            <a:pPr lvl="2"/>
            <a:r>
              <a:rPr lang="en-US" dirty="0"/>
              <a:t>Uniformed Services</a:t>
            </a:r>
          </a:p>
          <a:p>
            <a:pPr lvl="2"/>
            <a:r>
              <a:rPr lang="en-US" dirty="0"/>
              <a:t>Communication</a:t>
            </a:r>
          </a:p>
        </p:txBody>
      </p:sp>
      <p:sp>
        <p:nvSpPr>
          <p:cNvPr id="4" name="Content Placeholder 3">
            <a:extLst>
              <a:ext uri="{FF2B5EF4-FFF2-40B4-BE49-F238E27FC236}">
                <a16:creationId xmlns:a16="http://schemas.microsoft.com/office/drawing/2014/main" id="{72556BFF-8FB3-4434-A673-67B44453FC56}"/>
              </a:ext>
            </a:extLst>
          </p:cNvPr>
          <p:cNvSpPr>
            <a:spLocks noGrp="1"/>
          </p:cNvSpPr>
          <p:nvPr>
            <p:ph sz="half" idx="10"/>
          </p:nvPr>
        </p:nvSpPr>
        <p:spPr/>
        <p:txBody>
          <a:bodyPr/>
          <a:lstStyle/>
          <a:p>
            <a:pPr lvl="1"/>
            <a:r>
              <a:rPr lang="en-US" dirty="0"/>
              <a:t>Front Desk Agent</a:t>
            </a:r>
          </a:p>
          <a:p>
            <a:pPr lvl="2"/>
            <a:r>
              <a:rPr lang="en-US" dirty="0"/>
              <a:t>Check-in and check-out</a:t>
            </a:r>
          </a:p>
          <a:p>
            <a:pPr lvl="2"/>
            <a:r>
              <a:rPr lang="en-US" dirty="0"/>
              <a:t>Additional tasks</a:t>
            </a:r>
          </a:p>
          <a:p>
            <a:pPr lvl="3"/>
            <a:r>
              <a:rPr lang="en-US" dirty="0"/>
              <a:t>Greeting</a:t>
            </a:r>
          </a:p>
          <a:p>
            <a:pPr lvl="3"/>
            <a:r>
              <a:rPr lang="en-US" dirty="0"/>
              <a:t>Financial tasks</a:t>
            </a:r>
          </a:p>
          <a:p>
            <a:pPr lvl="3"/>
            <a:r>
              <a:rPr lang="en-US" dirty="0"/>
              <a:t>Guest Security</a:t>
            </a:r>
          </a:p>
          <a:p>
            <a:pPr lvl="3"/>
            <a:r>
              <a:rPr lang="en-US" dirty="0"/>
              <a:t>Guest Services</a:t>
            </a:r>
          </a:p>
          <a:p>
            <a:pPr lvl="3"/>
            <a:r>
              <a:rPr lang="en-US" dirty="0"/>
              <a:t>Bucket check</a:t>
            </a:r>
          </a:p>
          <a:p>
            <a:pPr lvl="1"/>
            <a:endParaRPr lang="en-US" dirty="0"/>
          </a:p>
        </p:txBody>
      </p:sp>
    </p:spTree>
    <p:extLst>
      <p:ext uri="{BB962C8B-B14F-4D97-AF65-F5344CB8AC3E}">
        <p14:creationId xmlns:p14="http://schemas.microsoft.com/office/powerpoint/2010/main" val="4277848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Front Office Technology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Rack system</a:t>
            </a:r>
          </a:p>
          <a:p>
            <a:pPr lvl="2"/>
            <a:r>
              <a:rPr lang="en-US" dirty="0"/>
              <a:t>Reservations kept by hand </a:t>
            </a:r>
          </a:p>
          <a:p>
            <a:pPr lvl="2"/>
            <a:r>
              <a:rPr lang="en-US" dirty="0"/>
              <a:t>Hand key and mail system</a:t>
            </a:r>
          </a:p>
          <a:p>
            <a:pPr lvl="1"/>
            <a:endParaRPr lang="en-US" dirty="0"/>
          </a:p>
          <a:p>
            <a:pPr lvl="1"/>
            <a:r>
              <a:rPr lang="en-US" dirty="0"/>
              <a:t>Property Management System (PMS)</a:t>
            </a:r>
          </a:p>
          <a:p>
            <a:pPr lvl="2"/>
            <a:r>
              <a:rPr lang="en-US" dirty="0"/>
              <a:t>Computer system with specialized software</a:t>
            </a:r>
          </a:p>
          <a:p>
            <a:pPr lvl="2"/>
            <a:r>
              <a:rPr lang="en-US" dirty="0"/>
              <a:t>Manage revenue, room rates, reservations, room assignments, and guest folios</a:t>
            </a:r>
          </a:p>
        </p:txBody>
      </p:sp>
      <p:pic>
        <p:nvPicPr>
          <p:cNvPr id="4" name="Picture 5" descr="C:\Users\Owner\AppData\Local\Microsoft\Windows\Temporary Internet Files\Content.IE5\Q5XCU00D\MC900233378[1].wmf">
            <a:extLst>
              <a:ext uri="{FF2B5EF4-FFF2-40B4-BE49-F238E27FC236}">
                <a16:creationId xmlns:a16="http://schemas.microsoft.com/office/drawing/2014/main" id="{CAEFAAF9-D1E7-4A3F-B484-2898EBB50594}"/>
              </a:ext>
            </a:extLst>
          </p:cNvPr>
          <p:cNvPicPr>
            <a:picLocks noChangeAspect="1" noChangeArrowheads="1"/>
          </p:cNvPicPr>
          <p:nvPr/>
        </p:nvPicPr>
        <p:blipFill>
          <a:blip r:embed="rId3" cstate="print"/>
          <a:srcRect/>
          <a:stretch>
            <a:fillRect/>
          </a:stretch>
        </p:blipFill>
        <p:spPr bwMode="auto">
          <a:xfrm>
            <a:off x="8642704" y="1600200"/>
            <a:ext cx="2157412" cy="1828800"/>
          </a:xfrm>
          <a:prstGeom prst="rect">
            <a:avLst/>
          </a:prstGeom>
          <a:noFill/>
          <a:ln w="9525">
            <a:noFill/>
            <a:miter lim="800000"/>
            <a:headEnd/>
            <a:tailEnd/>
          </a:ln>
        </p:spPr>
      </p:pic>
    </p:spTree>
    <p:extLst>
      <p:ext uri="{BB962C8B-B14F-4D97-AF65-F5344CB8AC3E}">
        <p14:creationId xmlns:p14="http://schemas.microsoft.com/office/powerpoint/2010/main" val="655092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Example of one PMS software:</a:t>
            </a:r>
          </a:p>
          <a:p>
            <a:pPr lvl="1"/>
            <a:r>
              <a:rPr lang="en-US" dirty="0">
                <a:hlinkClick r:id="rId3"/>
              </a:rPr>
              <a:t>OPTIMA: Hotel Genius at Work</a:t>
            </a:r>
            <a:br>
              <a:rPr lang="en-US" sz="2800" dirty="0"/>
            </a:br>
            <a:r>
              <a:rPr lang="en-US" sz="2400" dirty="0"/>
              <a:t>(click on link)</a:t>
            </a:r>
          </a:p>
          <a:p>
            <a:pPr lvl="1"/>
            <a:endParaRPr lang="en-US" dirty="0"/>
          </a:p>
          <a:p>
            <a:endParaRPr lang="en-US" dirty="0"/>
          </a:p>
        </p:txBody>
      </p:sp>
    </p:spTree>
    <p:extLst>
      <p:ext uri="{BB962C8B-B14F-4D97-AF65-F5344CB8AC3E}">
        <p14:creationId xmlns:p14="http://schemas.microsoft.com/office/powerpoint/2010/main" val="156124205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sharepoint/v3"/>
    <ds:schemaRef ds:uri="http://purl.org/dc/terms/"/>
    <ds:schemaRef ds:uri="56ea17bb-c96d-4826-b465-01eec0dd23dd"/>
    <ds:schemaRef ds:uri="http://schemas.microsoft.com/office/2006/documentManagement/types"/>
    <ds:schemaRef ds:uri="http://schemas.microsoft.com/office/infopath/2007/PartnerControls"/>
    <ds:schemaRef ds:uri="http://schemas.openxmlformats.org/package/2006/metadata/core-properties"/>
    <ds:schemaRef ds:uri="05d88611-e516-4d1a-b12e-39107e78b3d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53</TotalTime>
  <Words>1677</Words>
  <Application>Microsoft Office PowerPoint</Application>
  <PresentationFormat>Widescreen</PresentationFormat>
  <Paragraphs>228</Paragraphs>
  <Slides>13</Slides>
  <Notes>11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13</vt:i4>
      </vt:variant>
    </vt:vector>
  </HeadingPairs>
  <TitlesOfParts>
    <vt:vector size="21" baseType="lpstr">
      <vt:lpstr>.AppleSystemUIFont</vt:lpstr>
      <vt:lpstr>Arial</vt:lpstr>
      <vt:lpstr>Calibri</vt:lpstr>
      <vt:lpstr>Open Sans</vt:lpstr>
      <vt:lpstr>Open Sans SemiBold</vt:lpstr>
      <vt:lpstr>Times New Roman</vt:lpstr>
      <vt:lpstr>2_Office Theme</vt:lpstr>
      <vt:lpstr>3_Office Theme</vt:lpstr>
      <vt:lpstr>Hotel Technology Tools</vt:lpstr>
      <vt:lpstr>PowerPoint Presentation</vt:lpstr>
      <vt:lpstr>Hotel Technology</vt:lpstr>
      <vt:lpstr>Rooms Division</vt:lpstr>
      <vt:lpstr>Rooms Division</vt:lpstr>
      <vt:lpstr>Rooms Division</vt:lpstr>
      <vt:lpstr>Front Office</vt:lpstr>
      <vt:lpstr>Front Office Technology</vt:lpstr>
      <vt:lpstr>PowerPoint Presentation</vt:lpstr>
      <vt:lpstr>Point-of-Sale Systems</vt:lpstr>
      <vt:lpstr>Guest Service Cycle</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7</cp:revision>
  <cp:lastPrinted>2017-07-07T16:17:37Z</cp:lastPrinted>
  <dcterms:created xsi:type="dcterms:W3CDTF">2017-07-11T23:58:30Z</dcterms:created>
  <dcterms:modified xsi:type="dcterms:W3CDTF">2017-11-29T12:14:08Z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