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3"/>
  </p:notesMasterIdLst>
  <p:sldIdLst>
    <p:sldId id="321" r:id="rId6"/>
    <p:sldId id="319" r:id="rId7"/>
    <p:sldId id="323" r:id="rId8"/>
    <p:sldId id="324" r:id="rId9"/>
    <p:sldId id="325"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2" r:id="rId40"/>
    <p:sldId id="380" r:id="rId41"/>
    <p:sldId id="381" r:id="rId4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5190" autoAdjust="0"/>
  </p:normalViewPr>
  <p:slideViewPr>
    <p:cSldViewPr snapToGrid="0">
      <p:cViewPr varScale="1">
        <p:scale>
          <a:sx n="110" d="100"/>
          <a:sy n="110" d="100"/>
        </p:scale>
        <p:origin x="610"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they say, is the profession that makes all other professions possible. The people who work in Education and Training believe in the importance of instilling knowledge and skills to all students. These are caring, capable and committed professionals. In the field of education, there are many careers other than becoming a teacher.  Teaching offers a variety of opportunities. Think about our school and school district. What are some administration and professional support services positions held by individuals? </a:t>
            </a:r>
          </a:p>
          <a:p>
            <a:endParaRPr lang="en-US" dirty="0"/>
          </a:p>
          <a:p>
            <a:r>
              <a:rPr lang="en-US" dirty="0"/>
              <a:t>Possible answers can include:</a:t>
            </a:r>
          </a:p>
          <a:p>
            <a:endParaRPr lang="en-US" dirty="0"/>
          </a:p>
          <a:p>
            <a:r>
              <a:rPr lang="en-US" dirty="0"/>
              <a:t>School principal</a:t>
            </a:r>
          </a:p>
          <a:p>
            <a:r>
              <a:rPr lang="en-US" dirty="0"/>
              <a:t>Superintendent of school district</a:t>
            </a:r>
          </a:p>
          <a:p>
            <a:r>
              <a:rPr lang="en-US" dirty="0"/>
              <a:t>Counselors</a:t>
            </a:r>
          </a:p>
          <a:p>
            <a:r>
              <a:rPr lang="en-US" dirty="0"/>
              <a:t>Speech-language pathologists</a:t>
            </a:r>
          </a:p>
          <a:p>
            <a:r>
              <a:rPr lang="en-US" dirty="0"/>
              <a:t>School psychologists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478472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duty of the assistant principal is to assist the school principal with the day-to-day operations of the school. In addition to assisting the principal, the assistant principal manages the school maintenance workers and the athletic programs. </a:t>
            </a:r>
          </a:p>
          <a:p>
            <a:endParaRPr lang="en-US" dirty="0"/>
          </a:p>
          <a:p>
            <a:r>
              <a:rPr lang="en-US" dirty="0"/>
              <a:t>Assistant principals are in charge of the campus disciple, and counsel students. They also evaluate teachers and deal with school-community relations.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867598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school principals work throughout the year, so do assistant principals. </a:t>
            </a:r>
          </a:p>
          <a:p>
            <a:endParaRPr lang="en-US" dirty="0"/>
          </a:p>
          <a:p>
            <a:r>
              <a:rPr lang="en-US" dirty="0"/>
              <a:t>What do you think would be the most challenging part of being an assistant/vice principal?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627786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Assistant principals must also have a master’s degree in their field of expertise and hold a school principal certificate.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002645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meet our district superintendent? </a:t>
            </a:r>
          </a:p>
          <a:p>
            <a:r>
              <a:rPr lang="en-US" dirty="0"/>
              <a:t>What is his or her name?</a:t>
            </a:r>
          </a:p>
          <a:p>
            <a:r>
              <a:rPr lang="en-US" dirty="0"/>
              <a:t>What do you think some of his or her duties and responsibilities are?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868027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median salary for a district superintendent is $145,309.00. Although it is not required, it is preferred that superintendents have a doctoral degree in education or a related field. They must hold a superintendent certificate.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738381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Superintendents are hired by the board of directors to serve as the chief executive officer for the school district. The district superintendent oversees the students, teachers and personnel within a school district. Each superintendent works with a board of directors to make decisions for the district. They are responsible for the hiring of employees at the district level. Superintendents also oversee the budgets for the district and allocate funds for specific purposes. It is also the responsibility of the superintendent to set the educational standards for the district, and to ensure those standards are met.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92808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Superintendents also work full-time, year-round positions.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999042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it is not required, it is preferred that superintendents have a doctoral degree in education or a related field. They must hold a superintendent certificate.</a:t>
            </a:r>
          </a:p>
          <a:p>
            <a:endParaRPr lang="en-US" dirty="0"/>
          </a:p>
          <a:p>
            <a:r>
              <a:rPr lang="en-US" dirty="0"/>
              <a:t>Teacher note: You might opt to assign the students a research project of how an individual receives a superintendent certificate.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318727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school district administrator positions in our district?</a:t>
            </a:r>
          </a:p>
          <a:p>
            <a:endParaRPr lang="en-US" dirty="0"/>
          </a:p>
          <a:p>
            <a:r>
              <a:rPr lang="en-US" dirty="0"/>
              <a:t>Possible answers:</a:t>
            </a:r>
          </a:p>
          <a:p>
            <a:endParaRPr lang="en-US" dirty="0"/>
          </a:p>
          <a:p>
            <a:r>
              <a:rPr lang="en-US" dirty="0"/>
              <a:t>Assistant Athletic Director</a:t>
            </a:r>
          </a:p>
          <a:p>
            <a:r>
              <a:rPr lang="en-US" dirty="0"/>
              <a:t>Assistant Superintendent for Business and Operations</a:t>
            </a:r>
          </a:p>
          <a:p>
            <a:r>
              <a:rPr lang="en-US" dirty="0"/>
              <a:t>Coordinator of Assessment &amp; Data</a:t>
            </a:r>
          </a:p>
          <a:p>
            <a:r>
              <a:rPr lang="en-US" dirty="0"/>
              <a:t>Director of Curriculum</a:t>
            </a:r>
          </a:p>
          <a:p>
            <a:r>
              <a:rPr lang="en-US" dirty="0"/>
              <a:t>Director of Executive Services</a:t>
            </a:r>
          </a:p>
          <a:p>
            <a:r>
              <a:rPr lang="en-US" dirty="0"/>
              <a:t>Director of Federal Grants/Programs</a:t>
            </a:r>
          </a:p>
          <a:p>
            <a:r>
              <a:rPr lang="en-US" dirty="0"/>
              <a:t>Director of Finance</a:t>
            </a:r>
          </a:p>
          <a:p>
            <a:r>
              <a:rPr lang="en-US" dirty="0"/>
              <a:t>Director of Personnel/Communications</a:t>
            </a:r>
          </a:p>
          <a:p>
            <a:r>
              <a:rPr lang="en-US" dirty="0"/>
              <a:t>Director of Purchasing</a:t>
            </a:r>
          </a:p>
          <a:p>
            <a:r>
              <a:rPr lang="en-US" dirty="0"/>
              <a:t>Director of Special Education</a:t>
            </a:r>
          </a:p>
          <a:p>
            <a:r>
              <a:rPr lang="en-US" dirty="0"/>
              <a:t>Director of Student Services</a:t>
            </a:r>
          </a:p>
          <a:p>
            <a:r>
              <a:rPr lang="en-US" dirty="0"/>
              <a:t>Director of Technology</a:t>
            </a:r>
          </a:p>
          <a:p>
            <a:endParaRPr lang="en-US" dirty="0"/>
          </a:p>
          <a:p>
            <a:r>
              <a:rPr lang="en-US" dirty="0"/>
              <a:t>What are their duties and responsibilities on that particular position?</a:t>
            </a:r>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011923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median salary for a school district administrator is $100,000.00 and up. The education required for this position is a minimum of a master’s degree.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2822674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look at these careers in the areas of duties and responsibilities, environment, education, salary and job outlook.</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53773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school district administrator serves as the manager for the district and oversees the hiring of staff members and school budgets. This position works closely with the superintendent to set educational goals and standards for the district.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2493648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school district administrator works full-time, year-round appointments; however, administrators may reduce their hours during the summer.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334247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Post-secondary educational administrators typically have a doctoral degree in their field of expertise; however, only a master’s degree is required. Previous related work experience is required.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756106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school dean?</a:t>
            </a:r>
          </a:p>
          <a:p>
            <a:r>
              <a:rPr lang="en-US" dirty="0"/>
              <a:t>Do we have one at our school?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3677539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school dean makes a median salary of $60,500.00 per school year and has a master’s degree. There were an estimated 147,700 positions as a school dean in 2012.</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956884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deans oversee the curriculum and instructional needs of the students and teachers. They help develop new instructional materials to help meet the needs of the students, and then work with the teachers to implement the new materials. School deans then review the effectiveness of the new material in the classroom, along with other educational data, to assess its effectiveness. They also help plan teacher trainings and workshops based on the needs of the teacher. And one of the most important duties of the school dean is to perform regular evaluations of the teacher and serve as a mentor to the teacher.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3315891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school dean works full-time, year-round appointments. During the summer is when the dean works to prepare for the following school year.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3315251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minimum of a master’s degree is required of someone applying for a school dean position. There are no required certificates or licenses for a school dean. The only requirement is previous teaching experience.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749792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some of his or her duties and responsibilities are as a college/university president?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2521074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College or university presidents make a median salary of $86,490.00. The entry level education required for this position is a master’s degree, although most administrators hold a doctoral degree. There were 161,800 college or university president positions in 2012. This number is expected to grow by 15 percent by the year 2022 due to the increased number of enrolled students.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991046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our principal does on a daily basis?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733897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called the chief academic officer, a college or university president develops academic policies, makes faculty appointments and tenure decisions and manages the campus budget.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2814371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college president works full-time, year-round appointments, however administrators may reduce their hours during the summer.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33</a:t>
            </a:fld>
            <a:endParaRPr lang="en-US"/>
          </a:p>
        </p:txBody>
      </p:sp>
    </p:spTree>
    <p:extLst>
      <p:ext uri="{BB962C8B-B14F-4D97-AF65-F5344CB8AC3E}">
        <p14:creationId xmlns:p14="http://schemas.microsoft.com/office/powerpoint/2010/main" val="1984782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Post-secondary educational administrators typically have a doctoral degree in their field of expertise; however, only a master’s degree is required. Previous related work experience is required.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34</a:t>
            </a:fld>
            <a:endParaRPr lang="en-US"/>
          </a:p>
        </p:txBody>
      </p:sp>
    </p:spTree>
    <p:extLst>
      <p:ext uri="{BB962C8B-B14F-4D97-AF65-F5344CB8AC3E}">
        <p14:creationId xmlns:p14="http://schemas.microsoft.com/office/powerpoint/2010/main" val="3790936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Elementary, middle and high school principals have the enormous responsibility of managing a school system. This means the day-to-day operations, educational curriculum and the management of teachers and staff members. School principals typically make about $88,000.00 and have received a master’s degree. In 2012, there were about 232,000 school principal positions.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469833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daily duties and responsibilities of a school principal. First, the school principal oversees all school personnel, including all teachers and staff members. School principals work with each member of the staff to ensure their needs and wants are being met within educational guidelines. </a:t>
            </a:r>
          </a:p>
          <a:p>
            <a:endParaRPr lang="en-US" dirty="0"/>
          </a:p>
          <a:p>
            <a:r>
              <a:rPr lang="en-US" dirty="0"/>
              <a:t>Principals also work to coordinate student and staff schedules based on when each teacher can teach each course, when they offer athletic practices and what career and technical education programs need.</a:t>
            </a:r>
          </a:p>
          <a:p>
            <a:endParaRPr lang="en-US" dirty="0"/>
          </a:p>
          <a:p>
            <a:r>
              <a:rPr lang="en-US" dirty="0"/>
              <a:t>Even as busy as they are, principals still make time to counsel and discipline students and mentor teachers.</a:t>
            </a:r>
          </a:p>
          <a:p>
            <a:endParaRPr lang="en-US" dirty="0"/>
          </a:p>
          <a:p>
            <a:r>
              <a:rPr lang="en-US" dirty="0"/>
              <a:t>They also participate in teacher evaluations and parent conferences. Professional development conferences are designed to help teachers become better teachers in the classroom, and principals help organize these conferences. </a:t>
            </a:r>
          </a:p>
          <a:p>
            <a:endParaRPr lang="en-US" dirty="0"/>
          </a:p>
          <a:p>
            <a:r>
              <a:rPr lang="en-US" dirty="0"/>
              <a:t>Budgets are overseen by principals to ensure monies are spent where they are allocated. One last area that principals are responsible for is school building safety. Principals maintain the security of the school and put precautions in place to ensure school safety.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729114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principals work full-time, year-round to meet the needs of the school, students and staff members. Principals do not take off during summers like other staff members do. Instead, they are working to prepare for the next school year.</a:t>
            </a:r>
          </a:p>
          <a:p>
            <a:endParaRPr lang="en-US" dirty="0"/>
          </a:p>
          <a:p>
            <a:r>
              <a:rPr lang="en-US" dirty="0"/>
              <a:t>What do you think would be the most challenging part of being a principal?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04188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school districts look for individuals who have five years or more working as a school teacher and possess a master’s degree in a related field. They also must have a school principal certificate. </a:t>
            </a:r>
          </a:p>
          <a:p>
            <a:endParaRPr lang="en-US" dirty="0"/>
          </a:p>
          <a:p>
            <a:r>
              <a:rPr lang="en-US" dirty="0"/>
              <a:t>Teacher note: You might opt to assign the students a research project of how an individual receives a school principal certificate.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251800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duties and responsibilities have you observed from our assistant/vice principal?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352178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Assistant principals, or vice principals, make an average of $83,000.00 each year. This position requires a master’s degree in education or related field.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699126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How Do I get That Job?</a:t>
            </a:r>
          </a:p>
          <a:p>
            <a:endParaRPr lang="en-US" dirty="0"/>
          </a:p>
          <a:p>
            <a:pPr lvl="1"/>
            <a:r>
              <a:rPr lang="en-US" dirty="0"/>
              <a:t>Education Administration</a:t>
            </a:r>
          </a:p>
          <a:p>
            <a:pPr lvl="1"/>
            <a:endParaRPr lang="en-US" dirty="0"/>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177082" y="2552700"/>
            <a:ext cx="10059452" cy="876300"/>
          </a:xfrm>
        </p:spPr>
        <p:txBody>
          <a:bodyPr/>
          <a:lstStyle/>
          <a:p>
            <a:pPr algn="ctr"/>
            <a:r>
              <a:rPr lang="en-US" dirty="0"/>
              <a:t>Assistant/Vice Principal</a:t>
            </a:r>
          </a:p>
        </p:txBody>
      </p:sp>
    </p:spTree>
    <p:extLst>
      <p:ext uri="{BB962C8B-B14F-4D97-AF65-F5344CB8AC3E}">
        <p14:creationId xmlns:p14="http://schemas.microsoft.com/office/powerpoint/2010/main" val="227486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Assistant/Vice Principal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Median pay: $83,074.00/year</a:t>
            </a:r>
          </a:p>
          <a:p>
            <a:pPr lvl="1"/>
            <a:r>
              <a:rPr lang="en-US" dirty="0"/>
              <a:t>Entry level education: Master’s degree</a:t>
            </a:r>
          </a:p>
          <a:p>
            <a:pPr lvl="1"/>
            <a:endParaRPr lang="en-US" dirty="0"/>
          </a:p>
        </p:txBody>
      </p:sp>
      <p:pic>
        <p:nvPicPr>
          <p:cNvPr id="4" name="Picture 3">
            <a:extLst>
              <a:ext uri="{FF2B5EF4-FFF2-40B4-BE49-F238E27FC236}">
                <a16:creationId xmlns:a16="http://schemas.microsoft.com/office/drawing/2014/main" id="{35352501-6353-49A4-BEE3-19FAE5121F50}"/>
              </a:ext>
            </a:extLst>
          </p:cNvPr>
          <p:cNvPicPr>
            <a:picLocks noChangeAspect="1"/>
          </p:cNvPicPr>
          <p:nvPr/>
        </p:nvPicPr>
        <p:blipFill>
          <a:blip r:embed="rId3"/>
          <a:stretch>
            <a:fillRect/>
          </a:stretch>
        </p:blipFill>
        <p:spPr>
          <a:xfrm>
            <a:off x="5119343" y="3210264"/>
            <a:ext cx="2298391" cy="2584928"/>
          </a:xfrm>
          <a:prstGeom prst="rect">
            <a:avLst/>
          </a:prstGeom>
        </p:spPr>
      </p:pic>
    </p:spTree>
    <p:extLst>
      <p:ext uri="{BB962C8B-B14F-4D97-AF65-F5344CB8AC3E}">
        <p14:creationId xmlns:p14="http://schemas.microsoft.com/office/powerpoint/2010/main" val="370668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Duties and Responsibilities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Assist principal in day-to-day operations</a:t>
            </a:r>
          </a:p>
          <a:p>
            <a:pPr lvl="1"/>
            <a:r>
              <a:rPr lang="en-US" dirty="0"/>
              <a:t>Manage school maintenance workers</a:t>
            </a:r>
          </a:p>
          <a:p>
            <a:pPr lvl="1"/>
            <a:r>
              <a:rPr lang="en-US" dirty="0"/>
              <a:t>Manage the athletic program</a:t>
            </a:r>
          </a:p>
          <a:p>
            <a:pPr lvl="1"/>
            <a:r>
              <a:rPr lang="en-US" dirty="0"/>
              <a:t>Enforce discipline</a:t>
            </a:r>
          </a:p>
          <a:p>
            <a:pPr lvl="1"/>
            <a:r>
              <a:rPr lang="en-US" dirty="0"/>
              <a:t>Counsel students</a:t>
            </a:r>
          </a:p>
          <a:p>
            <a:pPr lvl="1"/>
            <a:r>
              <a:rPr lang="en-US" dirty="0"/>
              <a:t>Evaluate teachers</a:t>
            </a:r>
          </a:p>
          <a:p>
            <a:pPr lvl="1"/>
            <a:r>
              <a:rPr lang="en-US" dirty="0"/>
              <a:t>Deal with school-community relations</a:t>
            </a:r>
          </a:p>
          <a:p>
            <a:pPr lvl="1"/>
            <a:endParaRPr lang="en-US" dirty="0"/>
          </a:p>
        </p:txBody>
      </p:sp>
      <p:pic>
        <p:nvPicPr>
          <p:cNvPr id="4" name="Picture 3">
            <a:extLst>
              <a:ext uri="{FF2B5EF4-FFF2-40B4-BE49-F238E27FC236}">
                <a16:creationId xmlns:a16="http://schemas.microsoft.com/office/drawing/2014/main" id="{E98F2CCE-DA8A-4B94-82BB-20BF39169D9B}"/>
              </a:ext>
            </a:extLst>
          </p:cNvPr>
          <p:cNvPicPr>
            <a:picLocks noChangeAspect="1"/>
          </p:cNvPicPr>
          <p:nvPr/>
        </p:nvPicPr>
        <p:blipFill>
          <a:blip r:embed="rId3"/>
          <a:stretch>
            <a:fillRect/>
          </a:stretch>
        </p:blipFill>
        <p:spPr>
          <a:xfrm>
            <a:off x="7935687" y="3846480"/>
            <a:ext cx="3316511" cy="2213040"/>
          </a:xfrm>
          <a:prstGeom prst="rect">
            <a:avLst/>
          </a:prstGeom>
        </p:spPr>
      </p:pic>
    </p:spTree>
    <p:extLst>
      <p:ext uri="{BB962C8B-B14F-4D97-AF65-F5344CB8AC3E}">
        <p14:creationId xmlns:p14="http://schemas.microsoft.com/office/powerpoint/2010/main" val="212155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Environment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Full-time position</a:t>
            </a:r>
          </a:p>
          <a:p>
            <a:pPr lvl="1"/>
            <a:r>
              <a:rPr lang="en-US" dirty="0"/>
              <a:t>Year-round position</a:t>
            </a:r>
          </a:p>
          <a:p>
            <a:pPr lvl="1"/>
            <a:endParaRPr lang="en-US" dirty="0"/>
          </a:p>
        </p:txBody>
      </p:sp>
      <p:pic>
        <p:nvPicPr>
          <p:cNvPr id="4" name="Picture 3">
            <a:extLst>
              <a:ext uri="{FF2B5EF4-FFF2-40B4-BE49-F238E27FC236}">
                <a16:creationId xmlns:a16="http://schemas.microsoft.com/office/drawing/2014/main" id="{6C46DC30-D49C-4A95-8781-9A4017DAF554}"/>
              </a:ext>
            </a:extLst>
          </p:cNvPr>
          <p:cNvPicPr>
            <a:picLocks noChangeAspect="1"/>
          </p:cNvPicPr>
          <p:nvPr/>
        </p:nvPicPr>
        <p:blipFill>
          <a:blip r:embed="rId3"/>
          <a:stretch>
            <a:fillRect/>
          </a:stretch>
        </p:blipFill>
        <p:spPr>
          <a:xfrm>
            <a:off x="5254171" y="3011799"/>
            <a:ext cx="2379161" cy="2571110"/>
          </a:xfrm>
          <a:prstGeom prst="rect">
            <a:avLst/>
          </a:prstGeom>
        </p:spPr>
      </p:pic>
    </p:spTree>
    <p:extLst>
      <p:ext uri="{BB962C8B-B14F-4D97-AF65-F5344CB8AC3E}">
        <p14:creationId xmlns:p14="http://schemas.microsoft.com/office/powerpoint/2010/main" val="355023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Education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Master’s degree</a:t>
            </a:r>
          </a:p>
          <a:p>
            <a:pPr lvl="1"/>
            <a:r>
              <a:rPr lang="en-US" dirty="0"/>
              <a:t>School principal certificate</a:t>
            </a:r>
          </a:p>
          <a:p>
            <a:pPr lvl="1"/>
            <a:endParaRPr lang="en-US" dirty="0"/>
          </a:p>
        </p:txBody>
      </p:sp>
      <p:pic>
        <p:nvPicPr>
          <p:cNvPr id="4" name="Picture 3">
            <a:extLst>
              <a:ext uri="{FF2B5EF4-FFF2-40B4-BE49-F238E27FC236}">
                <a16:creationId xmlns:a16="http://schemas.microsoft.com/office/drawing/2014/main" id="{7AC70685-D615-46DE-962E-7E8B6948342F}"/>
              </a:ext>
            </a:extLst>
          </p:cNvPr>
          <p:cNvPicPr>
            <a:picLocks noChangeAspect="1"/>
          </p:cNvPicPr>
          <p:nvPr/>
        </p:nvPicPr>
        <p:blipFill>
          <a:blip r:embed="rId3"/>
          <a:stretch>
            <a:fillRect/>
          </a:stretch>
        </p:blipFill>
        <p:spPr>
          <a:xfrm>
            <a:off x="4782457" y="3246960"/>
            <a:ext cx="3418299" cy="2280494"/>
          </a:xfrm>
          <a:prstGeom prst="rect">
            <a:avLst/>
          </a:prstGeom>
        </p:spPr>
      </p:pic>
    </p:spTree>
    <p:extLst>
      <p:ext uri="{BB962C8B-B14F-4D97-AF65-F5344CB8AC3E}">
        <p14:creationId xmlns:p14="http://schemas.microsoft.com/office/powerpoint/2010/main" val="165593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225573" y="2630863"/>
            <a:ext cx="10059452" cy="876300"/>
          </a:xfrm>
        </p:spPr>
        <p:txBody>
          <a:bodyPr/>
          <a:lstStyle/>
          <a:p>
            <a:pPr algn="ctr"/>
            <a:r>
              <a:rPr lang="en-US" dirty="0"/>
              <a:t>District Superintendent</a:t>
            </a:r>
          </a:p>
        </p:txBody>
      </p:sp>
    </p:spTree>
    <p:extLst>
      <p:ext uri="{BB962C8B-B14F-4D97-AF65-F5344CB8AC3E}">
        <p14:creationId xmlns:p14="http://schemas.microsoft.com/office/powerpoint/2010/main" val="336221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District Superintendent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Median pay: $145,309.00</a:t>
            </a:r>
          </a:p>
          <a:p>
            <a:pPr lvl="1"/>
            <a:r>
              <a:rPr lang="en-US" dirty="0"/>
              <a:t>Entry level education: Master’s degree</a:t>
            </a:r>
          </a:p>
          <a:p>
            <a:pPr lvl="1"/>
            <a:endParaRPr lang="en-US" dirty="0"/>
          </a:p>
        </p:txBody>
      </p:sp>
      <p:pic>
        <p:nvPicPr>
          <p:cNvPr id="4" name="Picture 3">
            <a:extLst>
              <a:ext uri="{FF2B5EF4-FFF2-40B4-BE49-F238E27FC236}">
                <a16:creationId xmlns:a16="http://schemas.microsoft.com/office/drawing/2014/main" id="{23F9F6A6-2EA3-44FB-A879-372BCF125D77}"/>
              </a:ext>
            </a:extLst>
          </p:cNvPr>
          <p:cNvPicPr>
            <a:picLocks noChangeAspect="1"/>
          </p:cNvPicPr>
          <p:nvPr/>
        </p:nvPicPr>
        <p:blipFill>
          <a:blip r:embed="rId3"/>
          <a:stretch>
            <a:fillRect/>
          </a:stretch>
        </p:blipFill>
        <p:spPr>
          <a:xfrm>
            <a:off x="4622275" y="3191458"/>
            <a:ext cx="3584759" cy="1749704"/>
          </a:xfrm>
          <a:prstGeom prst="rect">
            <a:avLst/>
          </a:prstGeom>
        </p:spPr>
      </p:pic>
    </p:spTree>
    <p:extLst>
      <p:ext uri="{BB962C8B-B14F-4D97-AF65-F5344CB8AC3E}">
        <p14:creationId xmlns:p14="http://schemas.microsoft.com/office/powerpoint/2010/main" val="277900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Duties and Responsibilities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CEO of a school district</a:t>
            </a:r>
          </a:p>
          <a:p>
            <a:pPr lvl="1"/>
            <a:r>
              <a:rPr lang="en-US" dirty="0"/>
              <a:t>Oversees the schools within a school district</a:t>
            </a:r>
          </a:p>
          <a:p>
            <a:pPr lvl="1"/>
            <a:r>
              <a:rPr lang="en-US" dirty="0"/>
              <a:t>Works closely with a board of directors</a:t>
            </a:r>
          </a:p>
          <a:p>
            <a:pPr lvl="1"/>
            <a:r>
              <a:rPr lang="en-US" dirty="0"/>
              <a:t>Hiring of staff members</a:t>
            </a:r>
          </a:p>
          <a:p>
            <a:pPr lvl="1"/>
            <a:r>
              <a:rPr lang="en-US" dirty="0"/>
              <a:t>Oversee school budget</a:t>
            </a:r>
          </a:p>
          <a:p>
            <a:pPr lvl="1"/>
            <a:r>
              <a:rPr lang="en-US" dirty="0"/>
              <a:t>Set educational standards for district</a:t>
            </a:r>
          </a:p>
          <a:p>
            <a:pPr lvl="1"/>
            <a:endParaRPr lang="en-US" dirty="0"/>
          </a:p>
        </p:txBody>
      </p:sp>
    </p:spTree>
    <p:extLst>
      <p:ext uri="{BB962C8B-B14F-4D97-AF65-F5344CB8AC3E}">
        <p14:creationId xmlns:p14="http://schemas.microsoft.com/office/powerpoint/2010/main" val="20010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Environment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Full-time position</a:t>
            </a:r>
          </a:p>
          <a:p>
            <a:pPr lvl="1"/>
            <a:r>
              <a:rPr lang="en-US" dirty="0"/>
              <a:t>Year-round position</a:t>
            </a:r>
          </a:p>
          <a:p>
            <a:pPr lvl="1"/>
            <a:endParaRPr lang="en-US" dirty="0"/>
          </a:p>
        </p:txBody>
      </p:sp>
      <p:pic>
        <p:nvPicPr>
          <p:cNvPr id="4" name="Picture 3">
            <a:extLst>
              <a:ext uri="{FF2B5EF4-FFF2-40B4-BE49-F238E27FC236}">
                <a16:creationId xmlns:a16="http://schemas.microsoft.com/office/drawing/2014/main" id="{18C8D255-B362-4B90-812B-DBACE40C771B}"/>
              </a:ext>
            </a:extLst>
          </p:cNvPr>
          <p:cNvPicPr>
            <a:picLocks noChangeAspect="1"/>
          </p:cNvPicPr>
          <p:nvPr/>
        </p:nvPicPr>
        <p:blipFill>
          <a:blip r:embed="rId3"/>
          <a:stretch>
            <a:fillRect/>
          </a:stretch>
        </p:blipFill>
        <p:spPr>
          <a:xfrm>
            <a:off x="5265391" y="2745396"/>
            <a:ext cx="2328874" cy="2920237"/>
          </a:xfrm>
          <a:prstGeom prst="rect">
            <a:avLst/>
          </a:prstGeom>
        </p:spPr>
      </p:pic>
    </p:spTree>
    <p:extLst>
      <p:ext uri="{BB962C8B-B14F-4D97-AF65-F5344CB8AC3E}">
        <p14:creationId xmlns:p14="http://schemas.microsoft.com/office/powerpoint/2010/main" val="682637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Education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Doctoral degree, preferred</a:t>
            </a:r>
          </a:p>
          <a:p>
            <a:pPr lvl="1"/>
            <a:r>
              <a:rPr lang="en-US" dirty="0"/>
              <a:t>Superintendent certificate</a:t>
            </a:r>
          </a:p>
          <a:p>
            <a:pPr lvl="1"/>
            <a:endParaRPr lang="en-US" dirty="0"/>
          </a:p>
        </p:txBody>
      </p:sp>
      <p:pic>
        <p:nvPicPr>
          <p:cNvPr id="4" name="Picture 3">
            <a:extLst>
              <a:ext uri="{FF2B5EF4-FFF2-40B4-BE49-F238E27FC236}">
                <a16:creationId xmlns:a16="http://schemas.microsoft.com/office/drawing/2014/main" id="{437DA945-B84B-45A6-8475-540FD8D285D8}"/>
              </a:ext>
            </a:extLst>
          </p:cNvPr>
          <p:cNvPicPr>
            <a:picLocks noChangeAspect="1"/>
          </p:cNvPicPr>
          <p:nvPr/>
        </p:nvPicPr>
        <p:blipFill>
          <a:blip r:embed="rId3"/>
          <a:stretch>
            <a:fillRect/>
          </a:stretch>
        </p:blipFill>
        <p:spPr>
          <a:xfrm>
            <a:off x="5155207" y="2763978"/>
            <a:ext cx="2810500" cy="2810500"/>
          </a:xfrm>
          <a:prstGeom prst="rect">
            <a:avLst/>
          </a:prstGeom>
        </p:spPr>
      </p:pic>
    </p:spTree>
    <p:extLst>
      <p:ext uri="{BB962C8B-B14F-4D97-AF65-F5344CB8AC3E}">
        <p14:creationId xmlns:p14="http://schemas.microsoft.com/office/powerpoint/2010/main" val="91712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384901" y="2552700"/>
            <a:ext cx="10059452" cy="876300"/>
          </a:xfrm>
        </p:spPr>
        <p:txBody>
          <a:bodyPr/>
          <a:lstStyle/>
          <a:p>
            <a:pPr algn="ctr"/>
            <a:r>
              <a:rPr lang="en-US" dirty="0"/>
              <a:t>School District Administrator</a:t>
            </a:r>
          </a:p>
        </p:txBody>
      </p:sp>
    </p:spTree>
    <p:extLst>
      <p:ext uri="{BB962C8B-B14F-4D97-AF65-F5344CB8AC3E}">
        <p14:creationId xmlns:p14="http://schemas.microsoft.com/office/powerpoint/2010/main" val="3397897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School District Administrator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Median salary: $100,000.00 +</a:t>
            </a:r>
          </a:p>
          <a:p>
            <a:pPr lvl="1"/>
            <a:r>
              <a:rPr lang="en-US" dirty="0"/>
              <a:t>Entry-level education: Master’s degree</a:t>
            </a:r>
          </a:p>
          <a:p>
            <a:pPr lvl="1"/>
            <a:endParaRPr lang="en-US" dirty="0"/>
          </a:p>
        </p:txBody>
      </p:sp>
      <p:pic>
        <p:nvPicPr>
          <p:cNvPr id="4" name="Picture 3">
            <a:extLst>
              <a:ext uri="{FF2B5EF4-FFF2-40B4-BE49-F238E27FC236}">
                <a16:creationId xmlns:a16="http://schemas.microsoft.com/office/drawing/2014/main" id="{322BB731-1DC5-452A-9DD5-36523EF8C6D0}"/>
              </a:ext>
            </a:extLst>
          </p:cNvPr>
          <p:cNvPicPr>
            <a:picLocks noChangeAspect="1"/>
          </p:cNvPicPr>
          <p:nvPr/>
        </p:nvPicPr>
        <p:blipFill>
          <a:blip r:embed="rId3"/>
          <a:stretch>
            <a:fillRect/>
          </a:stretch>
        </p:blipFill>
        <p:spPr>
          <a:xfrm>
            <a:off x="5404300" y="2979158"/>
            <a:ext cx="1896020" cy="2853175"/>
          </a:xfrm>
          <a:prstGeom prst="rect">
            <a:avLst/>
          </a:prstGeom>
        </p:spPr>
      </p:pic>
    </p:spTree>
    <p:extLst>
      <p:ext uri="{BB962C8B-B14F-4D97-AF65-F5344CB8AC3E}">
        <p14:creationId xmlns:p14="http://schemas.microsoft.com/office/powerpoint/2010/main" val="61050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Duties and Responsibilities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Oversees the schools within a school district</a:t>
            </a:r>
          </a:p>
          <a:p>
            <a:pPr lvl="1"/>
            <a:r>
              <a:rPr lang="en-US" dirty="0"/>
              <a:t>Hiring of staff members</a:t>
            </a:r>
          </a:p>
          <a:p>
            <a:pPr lvl="1"/>
            <a:r>
              <a:rPr lang="en-US" dirty="0"/>
              <a:t>Oversee school budget</a:t>
            </a:r>
          </a:p>
          <a:p>
            <a:pPr lvl="1"/>
            <a:r>
              <a:rPr lang="en-US" dirty="0"/>
              <a:t>Set educational standards for district</a:t>
            </a:r>
          </a:p>
          <a:p>
            <a:pPr lvl="1"/>
            <a:endParaRPr lang="en-US" dirty="0"/>
          </a:p>
        </p:txBody>
      </p:sp>
      <p:pic>
        <p:nvPicPr>
          <p:cNvPr id="4" name="Picture 3">
            <a:extLst>
              <a:ext uri="{FF2B5EF4-FFF2-40B4-BE49-F238E27FC236}">
                <a16:creationId xmlns:a16="http://schemas.microsoft.com/office/drawing/2014/main" id="{20EA0A59-721E-4763-A5EC-EBB38AA34F11}"/>
              </a:ext>
            </a:extLst>
          </p:cNvPr>
          <p:cNvPicPr>
            <a:picLocks noChangeAspect="1"/>
          </p:cNvPicPr>
          <p:nvPr/>
        </p:nvPicPr>
        <p:blipFill>
          <a:blip r:embed="rId3"/>
          <a:stretch>
            <a:fillRect/>
          </a:stretch>
        </p:blipFill>
        <p:spPr>
          <a:xfrm>
            <a:off x="4830944" y="3787579"/>
            <a:ext cx="3139712" cy="2152075"/>
          </a:xfrm>
          <a:prstGeom prst="rect">
            <a:avLst/>
          </a:prstGeom>
        </p:spPr>
      </p:pic>
    </p:spTree>
    <p:extLst>
      <p:ext uri="{BB962C8B-B14F-4D97-AF65-F5344CB8AC3E}">
        <p14:creationId xmlns:p14="http://schemas.microsoft.com/office/powerpoint/2010/main" val="2372382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Environment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Full-time position</a:t>
            </a:r>
          </a:p>
          <a:p>
            <a:pPr lvl="1"/>
            <a:r>
              <a:rPr lang="en-US" dirty="0"/>
              <a:t>Year-round positions</a:t>
            </a:r>
          </a:p>
          <a:p>
            <a:pPr lvl="1"/>
            <a:endParaRPr lang="en-US" dirty="0"/>
          </a:p>
        </p:txBody>
      </p:sp>
      <p:pic>
        <p:nvPicPr>
          <p:cNvPr id="4" name="Picture 3">
            <a:extLst>
              <a:ext uri="{FF2B5EF4-FFF2-40B4-BE49-F238E27FC236}">
                <a16:creationId xmlns:a16="http://schemas.microsoft.com/office/drawing/2014/main" id="{6140D6E2-0E1F-4878-8108-5B2D5A183685}"/>
              </a:ext>
            </a:extLst>
          </p:cNvPr>
          <p:cNvPicPr>
            <a:picLocks noChangeAspect="1"/>
          </p:cNvPicPr>
          <p:nvPr/>
        </p:nvPicPr>
        <p:blipFill>
          <a:blip r:embed="rId3"/>
          <a:stretch>
            <a:fillRect/>
          </a:stretch>
        </p:blipFill>
        <p:spPr>
          <a:xfrm>
            <a:off x="4524356" y="3063410"/>
            <a:ext cx="4188315" cy="2792210"/>
          </a:xfrm>
          <a:prstGeom prst="rect">
            <a:avLst/>
          </a:prstGeom>
        </p:spPr>
      </p:pic>
    </p:spTree>
    <p:extLst>
      <p:ext uri="{BB962C8B-B14F-4D97-AF65-F5344CB8AC3E}">
        <p14:creationId xmlns:p14="http://schemas.microsoft.com/office/powerpoint/2010/main" val="1854432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Education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Entry-level education: Master’s degree</a:t>
            </a:r>
          </a:p>
          <a:p>
            <a:pPr lvl="1"/>
            <a:r>
              <a:rPr lang="en-US" dirty="0"/>
              <a:t>Previous related work experience</a:t>
            </a:r>
          </a:p>
          <a:p>
            <a:pPr lvl="1"/>
            <a:endParaRPr lang="en-US" dirty="0"/>
          </a:p>
        </p:txBody>
      </p:sp>
      <p:pic>
        <p:nvPicPr>
          <p:cNvPr id="4" name="Picture 3">
            <a:extLst>
              <a:ext uri="{FF2B5EF4-FFF2-40B4-BE49-F238E27FC236}">
                <a16:creationId xmlns:a16="http://schemas.microsoft.com/office/drawing/2014/main" id="{02BB868E-16A1-4F84-A0BE-E9D908C55CE2}"/>
              </a:ext>
            </a:extLst>
          </p:cNvPr>
          <p:cNvPicPr>
            <a:picLocks noChangeAspect="1"/>
          </p:cNvPicPr>
          <p:nvPr/>
        </p:nvPicPr>
        <p:blipFill>
          <a:blip r:embed="rId3"/>
          <a:stretch>
            <a:fillRect/>
          </a:stretch>
        </p:blipFill>
        <p:spPr>
          <a:xfrm>
            <a:off x="4978400" y="3027110"/>
            <a:ext cx="3061908" cy="2654350"/>
          </a:xfrm>
          <a:prstGeom prst="rect">
            <a:avLst/>
          </a:prstGeom>
        </p:spPr>
      </p:pic>
    </p:spTree>
    <p:extLst>
      <p:ext uri="{BB962C8B-B14F-4D97-AF65-F5344CB8AC3E}">
        <p14:creationId xmlns:p14="http://schemas.microsoft.com/office/powerpoint/2010/main" val="2849151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286928" y="2733453"/>
            <a:ext cx="10059452" cy="876300"/>
          </a:xfrm>
        </p:spPr>
        <p:txBody>
          <a:bodyPr/>
          <a:lstStyle/>
          <a:p>
            <a:pPr algn="ctr"/>
            <a:r>
              <a:rPr lang="en-US" dirty="0"/>
              <a:t>School Dean</a:t>
            </a:r>
          </a:p>
        </p:txBody>
      </p:sp>
    </p:spTree>
    <p:extLst>
      <p:ext uri="{BB962C8B-B14F-4D97-AF65-F5344CB8AC3E}">
        <p14:creationId xmlns:p14="http://schemas.microsoft.com/office/powerpoint/2010/main" val="365176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School Dean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Median pay: $60,050.00</a:t>
            </a:r>
          </a:p>
          <a:p>
            <a:pPr lvl="1"/>
            <a:r>
              <a:rPr lang="en-US" dirty="0"/>
              <a:t>Entry-level education: Master’s degree</a:t>
            </a:r>
          </a:p>
          <a:p>
            <a:pPr lvl="1"/>
            <a:r>
              <a:rPr lang="en-US" dirty="0"/>
              <a:t>Number of jobs 2012: 14,700</a:t>
            </a:r>
          </a:p>
          <a:p>
            <a:pPr lvl="1"/>
            <a:endParaRPr lang="en-US" dirty="0"/>
          </a:p>
        </p:txBody>
      </p:sp>
      <p:pic>
        <p:nvPicPr>
          <p:cNvPr id="4" name="Picture 3">
            <a:extLst>
              <a:ext uri="{FF2B5EF4-FFF2-40B4-BE49-F238E27FC236}">
                <a16:creationId xmlns:a16="http://schemas.microsoft.com/office/drawing/2014/main" id="{27A14A38-6C30-4024-9405-1629C119C55A}"/>
              </a:ext>
            </a:extLst>
          </p:cNvPr>
          <p:cNvPicPr>
            <a:picLocks noChangeAspect="1"/>
          </p:cNvPicPr>
          <p:nvPr/>
        </p:nvPicPr>
        <p:blipFill>
          <a:blip r:embed="rId3"/>
          <a:stretch>
            <a:fillRect/>
          </a:stretch>
        </p:blipFill>
        <p:spPr>
          <a:xfrm>
            <a:off x="5647865" y="3146249"/>
            <a:ext cx="1810669" cy="2712955"/>
          </a:xfrm>
          <a:prstGeom prst="rect">
            <a:avLst/>
          </a:prstGeom>
        </p:spPr>
      </p:pic>
    </p:spTree>
    <p:extLst>
      <p:ext uri="{BB962C8B-B14F-4D97-AF65-F5344CB8AC3E}">
        <p14:creationId xmlns:p14="http://schemas.microsoft.com/office/powerpoint/2010/main" val="3476565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Duties &amp; Responsibilities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Oversees curriculum and instruction</a:t>
            </a:r>
          </a:p>
          <a:p>
            <a:pPr lvl="1"/>
            <a:r>
              <a:rPr lang="en-US" dirty="0"/>
              <a:t>Develops and implements instructional materials</a:t>
            </a:r>
          </a:p>
          <a:p>
            <a:pPr lvl="1"/>
            <a:r>
              <a:rPr lang="en-US" dirty="0"/>
              <a:t>Plan teacher trainings and workshops</a:t>
            </a:r>
          </a:p>
          <a:p>
            <a:pPr lvl="1"/>
            <a:r>
              <a:rPr lang="en-US" dirty="0"/>
              <a:t>Review and assess educational data</a:t>
            </a:r>
          </a:p>
          <a:p>
            <a:pPr lvl="1"/>
            <a:r>
              <a:rPr lang="en-US" dirty="0"/>
              <a:t>Evaluate and mentor teachers</a:t>
            </a:r>
          </a:p>
          <a:p>
            <a:pPr lvl="1"/>
            <a:endParaRPr lang="en-US" dirty="0"/>
          </a:p>
        </p:txBody>
      </p:sp>
    </p:spTree>
    <p:extLst>
      <p:ext uri="{BB962C8B-B14F-4D97-AF65-F5344CB8AC3E}">
        <p14:creationId xmlns:p14="http://schemas.microsoft.com/office/powerpoint/2010/main" val="2452995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Environment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Full-time position</a:t>
            </a:r>
          </a:p>
          <a:p>
            <a:pPr lvl="1"/>
            <a:r>
              <a:rPr lang="en-US" dirty="0"/>
              <a:t>Year-round positions</a:t>
            </a:r>
          </a:p>
          <a:p>
            <a:pPr lvl="1"/>
            <a:endParaRPr lang="en-US" dirty="0"/>
          </a:p>
        </p:txBody>
      </p:sp>
      <p:pic>
        <p:nvPicPr>
          <p:cNvPr id="4" name="Picture 3">
            <a:extLst>
              <a:ext uri="{FF2B5EF4-FFF2-40B4-BE49-F238E27FC236}">
                <a16:creationId xmlns:a16="http://schemas.microsoft.com/office/drawing/2014/main" id="{314DD9C1-4916-4A0F-962B-309EA9DBE89D}"/>
              </a:ext>
            </a:extLst>
          </p:cNvPr>
          <p:cNvPicPr>
            <a:picLocks noChangeAspect="1"/>
          </p:cNvPicPr>
          <p:nvPr/>
        </p:nvPicPr>
        <p:blipFill>
          <a:blip r:embed="rId3"/>
          <a:stretch>
            <a:fillRect/>
          </a:stretch>
        </p:blipFill>
        <p:spPr>
          <a:xfrm>
            <a:off x="5471886" y="3093098"/>
            <a:ext cx="2344482" cy="2344482"/>
          </a:xfrm>
          <a:prstGeom prst="rect">
            <a:avLst/>
          </a:prstGeom>
        </p:spPr>
      </p:pic>
    </p:spTree>
    <p:extLst>
      <p:ext uri="{BB962C8B-B14F-4D97-AF65-F5344CB8AC3E}">
        <p14:creationId xmlns:p14="http://schemas.microsoft.com/office/powerpoint/2010/main" val="163626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Education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Master’s degree</a:t>
            </a:r>
          </a:p>
          <a:p>
            <a:pPr lvl="1"/>
            <a:r>
              <a:rPr lang="en-US" dirty="0"/>
              <a:t>Professional teaching experience</a:t>
            </a:r>
          </a:p>
          <a:p>
            <a:pPr lvl="1"/>
            <a:r>
              <a:rPr lang="en-US" dirty="0"/>
              <a:t>No certificates or licenses</a:t>
            </a:r>
          </a:p>
          <a:p>
            <a:pPr lvl="1"/>
            <a:endParaRPr lang="en-US" dirty="0"/>
          </a:p>
        </p:txBody>
      </p:sp>
      <p:pic>
        <p:nvPicPr>
          <p:cNvPr id="4" name="Picture 3">
            <a:extLst>
              <a:ext uri="{FF2B5EF4-FFF2-40B4-BE49-F238E27FC236}">
                <a16:creationId xmlns:a16="http://schemas.microsoft.com/office/drawing/2014/main" id="{BBE289FC-E550-4B72-8D88-04FF175C511D}"/>
              </a:ext>
            </a:extLst>
          </p:cNvPr>
          <p:cNvPicPr>
            <a:picLocks noChangeAspect="1"/>
          </p:cNvPicPr>
          <p:nvPr/>
        </p:nvPicPr>
        <p:blipFill>
          <a:blip r:embed="rId3"/>
          <a:stretch>
            <a:fillRect/>
          </a:stretch>
        </p:blipFill>
        <p:spPr>
          <a:xfrm>
            <a:off x="5545232" y="3045509"/>
            <a:ext cx="2219136" cy="3109229"/>
          </a:xfrm>
          <a:prstGeom prst="rect">
            <a:avLst/>
          </a:prstGeom>
        </p:spPr>
      </p:pic>
    </p:spTree>
    <p:extLst>
      <p:ext uri="{BB962C8B-B14F-4D97-AF65-F5344CB8AC3E}">
        <p14:creationId xmlns:p14="http://schemas.microsoft.com/office/powerpoint/2010/main" val="584680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343638" y="2691848"/>
            <a:ext cx="10059452" cy="876300"/>
          </a:xfrm>
        </p:spPr>
        <p:txBody>
          <a:bodyPr/>
          <a:lstStyle/>
          <a:p>
            <a:pPr algn="ctr"/>
            <a:r>
              <a:rPr lang="en-US" dirty="0"/>
              <a:t>What are some careers in education administration?</a:t>
            </a:r>
          </a:p>
        </p:txBody>
      </p:sp>
    </p:spTree>
    <p:extLst>
      <p:ext uri="{BB962C8B-B14F-4D97-AF65-F5344CB8AC3E}">
        <p14:creationId xmlns:p14="http://schemas.microsoft.com/office/powerpoint/2010/main" val="370812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419536" y="2623937"/>
            <a:ext cx="10059452" cy="876300"/>
          </a:xfrm>
        </p:spPr>
        <p:txBody>
          <a:bodyPr/>
          <a:lstStyle/>
          <a:p>
            <a:pPr algn="ctr"/>
            <a:r>
              <a:rPr lang="en-US" dirty="0"/>
              <a:t>College/University President</a:t>
            </a:r>
          </a:p>
        </p:txBody>
      </p:sp>
    </p:spTree>
    <p:extLst>
      <p:ext uri="{BB962C8B-B14F-4D97-AF65-F5344CB8AC3E}">
        <p14:creationId xmlns:p14="http://schemas.microsoft.com/office/powerpoint/2010/main" val="3076220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College/University President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Median pay: $86,490.00</a:t>
            </a:r>
          </a:p>
          <a:p>
            <a:pPr lvl="1"/>
            <a:r>
              <a:rPr lang="en-US" dirty="0"/>
              <a:t>Entry level education: Master’s degree</a:t>
            </a:r>
          </a:p>
          <a:p>
            <a:pPr lvl="1"/>
            <a:r>
              <a:rPr lang="en-US" dirty="0"/>
              <a:t>Number of jobs 2012: 161,800</a:t>
            </a:r>
          </a:p>
          <a:p>
            <a:pPr lvl="1"/>
            <a:endParaRPr lang="en-US" dirty="0"/>
          </a:p>
        </p:txBody>
      </p:sp>
      <p:pic>
        <p:nvPicPr>
          <p:cNvPr id="4" name="Picture 3">
            <a:extLst>
              <a:ext uri="{FF2B5EF4-FFF2-40B4-BE49-F238E27FC236}">
                <a16:creationId xmlns:a16="http://schemas.microsoft.com/office/drawing/2014/main" id="{7AE2B312-CFDF-4380-8497-F4C3D946176E}"/>
              </a:ext>
            </a:extLst>
          </p:cNvPr>
          <p:cNvPicPr>
            <a:picLocks noChangeAspect="1"/>
          </p:cNvPicPr>
          <p:nvPr/>
        </p:nvPicPr>
        <p:blipFill>
          <a:blip r:embed="rId3"/>
          <a:stretch>
            <a:fillRect/>
          </a:stretch>
        </p:blipFill>
        <p:spPr>
          <a:xfrm>
            <a:off x="4703459" y="3429000"/>
            <a:ext cx="3657917" cy="2609314"/>
          </a:xfrm>
          <a:prstGeom prst="rect">
            <a:avLst/>
          </a:prstGeom>
        </p:spPr>
      </p:pic>
    </p:spTree>
    <p:extLst>
      <p:ext uri="{BB962C8B-B14F-4D97-AF65-F5344CB8AC3E}">
        <p14:creationId xmlns:p14="http://schemas.microsoft.com/office/powerpoint/2010/main" val="2297926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Duties &amp; Responsibilities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Develop academic polices</a:t>
            </a:r>
          </a:p>
          <a:p>
            <a:pPr lvl="1"/>
            <a:r>
              <a:rPr lang="en-US" dirty="0"/>
              <a:t>Make faculty appointments</a:t>
            </a:r>
          </a:p>
          <a:p>
            <a:pPr lvl="1"/>
            <a:r>
              <a:rPr lang="en-US" dirty="0"/>
              <a:t>Make decisions about faculty tenure</a:t>
            </a:r>
          </a:p>
          <a:p>
            <a:pPr lvl="1"/>
            <a:r>
              <a:rPr lang="en-US" dirty="0"/>
              <a:t>Manages campus budget</a:t>
            </a:r>
          </a:p>
          <a:p>
            <a:pPr lvl="1"/>
            <a:endParaRPr lang="en-US" dirty="0"/>
          </a:p>
        </p:txBody>
      </p:sp>
      <p:pic>
        <p:nvPicPr>
          <p:cNvPr id="4" name="Picture 3">
            <a:extLst>
              <a:ext uri="{FF2B5EF4-FFF2-40B4-BE49-F238E27FC236}">
                <a16:creationId xmlns:a16="http://schemas.microsoft.com/office/drawing/2014/main" id="{17716322-F2F5-4489-973A-F13981CAAF0C}"/>
              </a:ext>
            </a:extLst>
          </p:cNvPr>
          <p:cNvPicPr>
            <a:picLocks noChangeAspect="1"/>
          </p:cNvPicPr>
          <p:nvPr/>
        </p:nvPicPr>
        <p:blipFill>
          <a:blip r:embed="rId3"/>
          <a:stretch>
            <a:fillRect/>
          </a:stretch>
        </p:blipFill>
        <p:spPr>
          <a:xfrm>
            <a:off x="4860699" y="4096591"/>
            <a:ext cx="3109229" cy="1524132"/>
          </a:xfrm>
          <a:prstGeom prst="rect">
            <a:avLst/>
          </a:prstGeom>
        </p:spPr>
      </p:pic>
    </p:spTree>
    <p:extLst>
      <p:ext uri="{BB962C8B-B14F-4D97-AF65-F5344CB8AC3E}">
        <p14:creationId xmlns:p14="http://schemas.microsoft.com/office/powerpoint/2010/main" val="582059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Environment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Full-time position</a:t>
            </a:r>
          </a:p>
          <a:p>
            <a:pPr lvl="1"/>
            <a:r>
              <a:rPr lang="en-US" dirty="0"/>
              <a:t>Year-round positions</a:t>
            </a:r>
          </a:p>
          <a:p>
            <a:pPr lvl="1"/>
            <a:endParaRPr lang="en-US" dirty="0"/>
          </a:p>
        </p:txBody>
      </p:sp>
      <p:pic>
        <p:nvPicPr>
          <p:cNvPr id="4" name="Picture 3">
            <a:extLst>
              <a:ext uri="{FF2B5EF4-FFF2-40B4-BE49-F238E27FC236}">
                <a16:creationId xmlns:a16="http://schemas.microsoft.com/office/drawing/2014/main" id="{C5323615-F992-45D3-91A0-0839BE321FAE}"/>
              </a:ext>
            </a:extLst>
          </p:cNvPr>
          <p:cNvPicPr>
            <a:picLocks noChangeAspect="1"/>
          </p:cNvPicPr>
          <p:nvPr/>
        </p:nvPicPr>
        <p:blipFill>
          <a:blip r:embed="rId3"/>
          <a:stretch>
            <a:fillRect/>
          </a:stretch>
        </p:blipFill>
        <p:spPr>
          <a:xfrm>
            <a:off x="4680857" y="3150213"/>
            <a:ext cx="3748518" cy="2500624"/>
          </a:xfrm>
          <a:prstGeom prst="rect">
            <a:avLst/>
          </a:prstGeom>
        </p:spPr>
      </p:pic>
    </p:spTree>
    <p:extLst>
      <p:ext uri="{BB962C8B-B14F-4D97-AF65-F5344CB8AC3E}">
        <p14:creationId xmlns:p14="http://schemas.microsoft.com/office/powerpoint/2010/main" val="1213830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Education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Entry-level position: Master’s degree</a:t>
            </a:r>
          </a:p>
          <a:p>
            <a:pPr lvl="1"/>
            <a:r>
              <a:rPr lang="en-US" dirty="0"/>
              <a:t>Previous work experience</a:t>
            </a:r>
          </a:p>
          <a:p>
            <a:pPr lvl="1"/>
            <a:endParaRPr lang="en-US" dirty="0"/>
          </a:p>
        </p:txBody>
      </p:sp>
      <p:pic>
        <p:nvPicPr>
          <p:cNvPr id="4" name="Picture 3">
            <a:extLst>
              <a:ext uri="{FF2B5EF4-FFF2-40B4-BE49-F238E27FC236}">
                <a16:creationId xmlns:a16="http://schemas.microsoft.com/office/drawing/2014/main" id="{E4722A7B-A4A7-4638-8B53-BE012C98917F}"/>
              </a:ext>
            </a:extLst>
          </p:cNvPr>
          <p:cNvPicPr>
            <a:picLocks noChangeAspect="1"/>
          </p:cNvPicPr>
          <p:nvPr/>
        </p:nvPicPr>
        <p:blipFill>
          <a:blip r:embed="rId3"/>
          <a:stretch>
            <a:fillRect/>
          </a:stretch>
        </p:blipFill>
        <p:spPr>
          <a:xfrm>
            <a:off x="4862140" y="3038296"/>
            <a:ext cx="3353091" cy="2871465"/>
          </a:xfrm>
          <a:prstGeom prst="rect">
            <a:avLst/>
          </a:prstGeom>
        </p:spPr>
      </p:pic>
    </p:spTree>
    <p:extLst>
      <p:ext uri="{BB962C8B-B14F-4D97-AF65-F5344CB8AC3E}">
        <p14:creationId xmlns:p14="http://schemas.microsoft.com/office/powerpoint/2010/main" val="3051493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2FC62DAF-40C3-4B2C-A0CC-727ED64420B5}"/>
              </a:ext>
            </a:extLst>
          </p:cNvPr>
          <p:cNvPicPr>
            <a:picLocks noGrp="1" noChangeAspect="1"/>
          </p:cNvPicPr>
          <p:nvPr>
            <p:ph sz="half" idx="1"/>
          </p:nvPr>
        </p:nvPicPr>
        <p:blipFill>
          <a:blip r:embed="rId2"/>
          <a:stretch>
            <a:fillRect/>
          </a:stretch>
        </p:blipFill>
        <p:spPr>
          <a:xfrm>
            <a:off x="3969657" y="2180649"/>
            <a:ext cx="5158653" cy="3442768"/>
          </a:xfrm>
          <a:prstGeom prst="rect">
            <a:avLst/>
          </a:prstGeom>
        </p:spPr>
      </p:pic>
    </p:spTree>
    <p:extLst>
      <p:ext uri="{BB962C8B-B14F-4D97-AF65-F5344CB8AC3E}">
        <p14:creationId xmlns:p14="http://schemas.microsoft.com/office/powerpoint/2010/main" val="1143120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2"/>
            <a:r>
              <a:rPr lang="en-US" sz="2000" dirty="0"/>
              <a:t>Microsoft Clip Art: Used with permission from Microsoft.</a:t>
            </a:r>
          </a:p>
          <a:p>
            <a:pPr lvl="1"/>
            <a:r>
              <a:rPr lang="en-US" sz="2000" dirty="0"/>
              <a:t>Book:</a:t>
            </a:r>
          </a:p>
          <a:p>
            <a:pPr lvl="2"/>
            <a:r>
              <a:rPr lang="en-US" sz="2000" dirty="0"/>
              <a:t>George S. Morrison. _Early childhood education today_. Twelfth Edition.</a:t>
            </a:r>
            <a:br>
              <a:rPr lang="en-US" sz="2000" dirty="0"/>
            </a:br>
            <a:r>
              <a:rPr lang="en-US" sz="2000" dirty="0"/>
              <a:t>This book is a great resource on early childhood education. It covers the foundation of education, programs and resources for children and families, educational needs of infants through the primary grades and the special needs of children and families.</a:t>
            </a:r>
          </a:p>
          <a:p>
            <a:pPr lvl="2"/>
            <a:r>
              <a:rPr lang="en-US" sz="2000" dirty="0"/>
              <a:t>Don </a:t>
            </a:r>
            <a:r>
              <a:rPr lang="en-US" sz="2000" dirty="0" err="1"/>
              <a:t>Kauchak</a:t>
            </a:r>
            <a:r>
              <a:rPr lang="en-US" sz="2000" dirty="0"/>
              <a:t> &amp; Paul Eggen. _Introduction to teaching: becoming a professional._ (Fifth ed.)</a:t>
            </a:r>
            <a:br>
              <a:rPr lang="en-US" sz="2000" dirty="0"/>
            </a:br>
            <a:r>
              <a:rPr lang="en-US" sz="2000" dirty="0"/>
              <a:t>For any student going into the teaching profession, this is an excellent choice. It is an easy read for students on all levels. It covers the changing teaching profession, the foundations of education and how to become an effective teacher.</a:t>
            </a:r>
          </a:p>
          <a:p>
            <a:pPr lvl="1"/>
            <a:endParaRPr lang="en-US" dirty="0"/>
          </a:p>
        </p:txBody>
      </p:sp>
    </p:spTree>
    <p:extLst>
      <p:ext uri="{BB962C8B-B14F-4D97-AF65-F5344CB8AC3E}">
        <p14:creationId xmlns:p14="http://schemas.microsoft.com/office/powerpoint/2010/main" val="4064095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Websites:</a:t>
            </a:r>
          </a:p>
          <a:p>
            <a:pPr lvl="2"/>
            <a:r>
              <a:rPr lang="en-US" sz="2000" dirty="0"/>
              <a:t>Browne, C. </a:t>
            </a:r>
            <a:br>
              <a:rPr lang="en-US" sz="2000" dirty="0"/>
            </a:br>
            <a:r>
              <a:rPr lang="en-US" sz="2000" dirty="0"/>
              <a:t>Duties of a school superintendent. (2014) </a:t>
            </a:r>
            <a:br>
              <a:rPr lang="en-US" sz="2000" dirty="0"/>
            </a:br>
            <a:r>
              <a:rPr lang="en-US" sz="2000" dirty="0"/>
              <a:t>http://work.chron.com/duties-school-superintendent-13899.html</a:t>
            </a:r>
          </a:p>
          <a:p>
            <a:pPr lvl="2"/>
            <a:r>
              <a:rPr lang="en-US" sz="2000" dirty="0"/>
              <a:t>Bureau of Labor Statistics</a:t>
            </a:r>
            <a:br>
              <a:rPr lang="en-US" sz="2000" dirty="0"/>
            </a:br>
            <a:r>
              <a:rPr lang="en-US" sz="2000" dirty="0"/>
              <a:t>Bureau of labor statistics on elementary, middle and high school principals. (2014). </a:t>
            </a:r>
            <a:br>
              <a:rPr lang="en-US" sz="2000" dirty="0"/>
            </a:br>
            <a:r>
              <a:rPr lang="en-US" sz="2000" dirty="0"/>
              <a:t>http://www.bls.gov/ooh/management/elementary-middle-and-high-school-principals.htm</a:t>
            </a:r>
          </a:p>
          <a:p>
            <a:pPr lvl="2"/>
            <a:r>
              <a:rPr lang="en-US" sz="2000" dirty="0"/>
              <a:t>Bureau of Labor Statistics. </a:t>
            </a:r>
            <a:br>
              <a:rPr lang="en-US" sz="2000" dirty="0"/>
            </a:br>
            <a:r>
              <a:rPr lang="en-US" sz="2000" dirty="0"/>
              <a:t>Bureau of labor statistics on post secondary education administrators. (2014).</a:t>
            </a:r>
            <a:br>
              <a:rPr lang="en-US" sz="2000" dirty="0"/>
            </a:br>
            <a:r>
              <a:rPr lang="en-US" sz="2000" dirty="0"/>
              <a:t>http://www.bls.gov/ooh/management/postsecondary-education-administrators.htm</a:t>
            </a:r>
          </a:p>
          <a:p>
            <a:pPr lvl="1"/>
            <a:endParaRPr lang="en-US" dirty="0"/>
          </a:p>
        </p:txBody>
      </p:sp>
    </p:spTree>
    <p:extLst>
      <p:ext uri="{BB962C8B-B14F-4D97-AF65-F5344CB8AC3E}">
        <p14:creationId xmlns:p14="http://schemas.microsoft.com/office/powerpoint/2010/main" val="3375077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Careers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School Principal</a:t>
            </a:r>
          </a:p>
          <a:p>
            <a:pPr lvl="1"/>
            <a:r>
              <a:rPr lang="en-US" dirty="0"/>
              <a:t>Assistant/Vice Principal</a:t>
            </a:r>
          </a:p>
          <a:p>
            <a:pPr lvl="1"/>
            <a:r>
              <a:rPr lang="en-US" dirty="0"/>
              <a:t>District Superintendent</a:t>
            </a:r>
          </a:p>
          <a:p>
            <a:pPr lvl="1"/>
            <a:r>
              <a:rPr lang="en-US" dirty="0"/>
              <a:t>School District Administrator </a:t>
            </a:r>
          </a:p>
          <a:p>
            <a:pPr lvl="1"/>
            <a:r>
              <a:rPr lang="en-US" dirty="0"/>
              <a:t>School Dean</a:t>
            </a:r>
          </a:p>
          <a:p>
            <a:pPr lvl="1"/>
            <a:r>
              <a:rPr lang="en-US" dirty="0"/>
              <a:t>College/University President</a:t>
            </a:r>
          </a:p>
          <a:p>
            <a:pPr lvl="1"/>
            <a:endParaRPr lang="en-US" dirty="0"/>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135519" y="2615046"/>
            <a:ext cx="10059452" cy="876300"/>
          </a:xfrm>
        </p:spPr>
        <p:txBody>
          <a:bodyPr/>
          <a:lstStyle/>
          <a:p>
            <a:pPr algn="ctr"/>
            <a:r>
              <a:rPr lang="en-US" dirty="0"/>
              <a:t>School Principal</a:t>
            </a:r>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School Principals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Median pay: $87,760.00/year</a:t>
            </a:r>
          </a:p>
          <a:p>
            <a:pPr lvl="1"/>
            <a:r>
              <a:rPr lang="en-US" dirty="0"/>
              <a:t>Entry level education: Master’s degree</a:t>
            </a:r>
          </a:p>
          <a:p>
            <a:pPr lvl="1"/>
            <a:r>
              <a:rPr lang="en-US" dirty="0"/>
              <a:t>Number of jobs 2012: 231,500</a:t>
            </a:r>
          </a:p>
          <a:p>
            <a:pPr lvl="1"/>
            <a:endParaRPr lang="en-US" dirty="0"/>
          </a:p>
        </p:txBody>
      </p:sp>
      <p:pic>
        <p:nvPicPr>
          <p:cNvPr id="4" name="Picture 3">
            <a:extLst>
              <a:ext uri="{FF2B5EF4-FFF2-40B4-BE49-F238E27FC236}">
                <a16:creationId xmlns:a16="http://schemas.microsoft.com/office/drawing/2014/main" id="{E61E9984-074F-41F3-966D-23C9712A44D2}"/>
              </a:ext>
            </a:extLst>
          </p:cNvPr>
          <p:cNvPicPr>
            <a:picLocks noChangeAspect="1"/>
          </p:cNvPicPr>
          <p:nvPr/>
        </p:nvPicPr>
        <p:blipFill>
          <a:blip r:embed="rId3"/>
          <a:stretch>
            <a:fillRect/>
          </a:stretch>
        </p:blipFill>
        <p:spPr>
          <a:xfrm>
            <a:off x="5254927" y="3550275"/>
            <a:ext cx="2347163" cy="2085013"/>
          </a:xfrm>
          <a:prstGeom prst="rect">
            <a:avLst/>
          </a:prstGeom>
        </p:spPr>
      </p:pic>
    </p:spTree>
    <p:extLst>
      <p:ext uri="{BB962C8B-B14F-4D97-AF65-F5344CB8AC3E}">
        <p14:creationId xmlns:p14="http://schemas.microsoft.com/office/powerpoint/2010/main" val="416823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Duties and Responsibilities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Oversee teachers and staff</a:t>
            </a:r>
          </a:p>
          <a:p>
            <a:pPr lvl="1"/>
            <a:r>
              <a:rPr lang="en-US" dirty="0"/>
              <a:t>Coordinate school schedules</a:t>
            </a:r>
          </a:p>
          <a:p>
            <a:pPr lvl="1"/>
            <a:r>
              <a:rPr lang="en-US" dirty="0"/>
              <a:t>Counsel and discipline students</a:t>
            </a:r>
          </a:p>
          <a:p>
            <a:pPr lvl="1"/>
            <a:r>
              <a:rPr lang="en-US" dirty="0"/>
              <a:t>Mentor teachers</a:t>
            </a:r>
          </a:p>
          <a:p>
            <a:pPr lvl="1"/>
            <a:r>
              <a:rPr lang="en-US" dirty="0"/>
              <a:t>Evaluate teacher performance</a:t>
            </a:r>
          </a:p>
          <a:p>
            <a:pPr lvl="1"/>
            <a:r>
              <a:rPr lang="en-US" dirty="0"/>
              <a:t>Parent conferences</a:t>
            </a:r>
          </a:p>
          <a:p>
            <a:pPr lvl="1"/>
            <a:r>
              <a:rPr lang="en-US" dirty="0"/>
              <a:t>Organize professional development</a:t>
            </a:r>
          </a:p>
          <a:p>
            <a:pPr lvl="1"/>
            <a:r>
              <a:rPr lang="en-US" dirty="0"/>
              <a:t>Manage school budgets</a:t>
            </a:r>
          </a:p>
          <a:p>
            <a:pPr lvl="1"/>
            <a:r>
              <a:rPr lang="en-US" dirty="0"/>
              <a:t>Maintain school security precautions</a:t>
            </a:r>
          </a:p>
          <a:p>
            <a:pPr lvl="1"/>
            <a:endParaRPr lang="en-US" dirty="0"/>
          </a:p>
        </p:txBody>
      </p:sp>
    </p:spTree>
    <p:extLst>
      <p:ext uri="{BB962C8B-B14F-4D97-AF65-F5344CB8AC3E}">
        <p14:creationId xmlns:p14="http://schemas.microsoft.com/office/powerpoint/2010/main" val="282857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Environment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Full-time position</a:t>
            </a:r>
          </a:p>
          <a:p>
            <a:pPr lvl="1"/>
            <a:r>
              <a:rPr lang="en-US" dirty="0"/>
              <a:t>Year-round position</a:t>
            </a:r>
          </a:p>
          <a:p>
            <a:pPr lvl="1"/>
            <a:endParaRPr lang="en-US" dirty="0"/>
          </a:p>
        </p:txBody>
      </p:sp>
      <p:pic>
        <p:nvPicPr>
          <p:cNvPr id="4" name="Picture 3">
            <a:extLst>
              <a:ext uri="{FF2B5EF4-FFF2-40B4-BE49-F238E27FC236}">
                <a16:creationId xmlns:a16="http://schemas.microsoft.com/office/drawing/2014/main" id="{DE792A03-FC4A-46E9-BC12-E970B37F6B8F}"/>
              </a:ext>
            </a:extLst>
          </p:cNvPr>
          <p:cNvPicPr>
            <a:picLocks noChangeAspect="1"/>
          </p:cNvPicPr>
          <p:nvPr/>
        </p:nvPicPr>
        <p:blipFill>
          <a:blip r:embed="rId3"/>
          <a:stretch>
            <a:fillRect/>
          </a:stretch>
        </p:blipFill>
        <p:spPr>
          <a:xfrm>
            <a:off x="4571841" y="2987943"/>
            <a:ext cx="3657917" cy="2609314"/>
          </a:xfrm>
          <a:prstGeom prst="rect">
            <a:avLst/>
          </a:prstGeom>
        </p:spPr>
      </p:pic>
    </p:spTree>
    <p:extLst>
      <p:ext uri="{BB962C8B-B14F-4D97-AF65-F5344CB8AC3E}">
        <p14:creationId xmlns:p14="http://schemas.microsoft.com/office/powerpoint/2010/main" val="371973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Education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Master’s degree</a:t>
            </a:r>
          </a:p>
          <a:p>
            <a:pPr lvl="1"/>
            <a:r>
              <a:rPr lang="en-US" dirty="0"/>
              <a:t>5 years of work experience</a:t>
            </a:r>
          </a:p>
          <a:p>
            <a:pPr lvl="1"/>
            <a:r>
              <a:rPr lang="en-US" dirty="0"/>
              <a:t>School principal certificate</a:t>
            </a:r>
          </a:p>
          <a:p>
            <a:pPr lvl="1"/>
            <a:endParaRPr lang="en-US" dirty="0"/>
          </a:p>
        </p:txBody>
      </p:sp>
      <p:pic>
        <p:nvPicPr>
          <p:cNvPr id="4" name="Picture 3">
            <a:extLst>
              <a:ext uri="{FF2B5EF4-FFF2-40B4-BE49-F238E27FC236}">
                <a16:creationId xmlns:a16="http://schemas.microsoft.com/office/drawing/2014/main" id="{8F57182C-17D3-4ECB-8C64-E3E46DE47C7C}"/>
              </a:ext>
            </a:extLst>
          </p:cNvPr>
          <p:cNvPicPr>
            <a:picLocks noChangeAspect="1"/>
          </p:cNvPicPr>
          <p:nvPr/>
        </p:nvPicPr>
        <p:blipFill>
          <a:blip r:embed="rId3"/>
          <a:stretch>
            <a:fillRect/>
          </a:stretch>
        </p:blipFill>
        <p:spPr>
          <a:xfrm>
            <a:off x="5049233" y="3312780"/>
            <a:ext cx="2438611" cy="2438611"/>
          </a:xfrm>
          <a:prstGeom prst="rect">
            <a:avLst/>
          </a:prstGeom>
        </p:spPr>
      </p:pic>
    </p:spTree>
    <p:extLst>
      <p:ext uri="{BB962C8B-B14F-4D97-AF65-F5344CB8AC3E}">
        <p14:creationId xmlns:p14="http://schemas.microsoft.com/office/powerpoint/2010/main" val="381579210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http://purl.org/dc/terms/"/>
    <ds:schemaRef ds:uri="http://schemas.openxmlformats.org/package/2006/metadata/core-properties"/>
    <ds:schemaRef ds:uri="http://schemas.microsoft.com/office/2006/metadata/properties"/>
    <ds:schemaRef ds:uri="http://www.w3.org/XML/1998/namespace"/>
    <ds:schemaRef ds:uri="56ea17bb-c96d-4826-b465-01eec0dd23dd"/>
    <ds:schemaRef ds:uri="http://purl.org/dc/dcmitype/"/>
    <ds:schemaRef ds:uri="http://schemas.microsoft.com/office/2006/documentManagement/types"/>
    <ds:schemaRef ds:uri="http://purl.org/dc/elements/1.1/"/>
    <ds:schemaRef ds:uri="http://schemas.microsoft.com/office/infopath/2007/PartnerControls"/>
    <ds:schemaRef ds:uri="05d88611-e516-4d1a-b12e-39107e78b3d0"/>
    <ds:schemaRef ds:uri="http://schemas.microsoft.com/sharepoint/v3"/>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163</TotalTime>
  <Words>1933</Words>
  <Application>Microsoft Office PowerPoint</Application>
  <PresentationFormat>Widescreen</PresentationFormat>
  <Paragraphs>239</Paragraphs>
  <Slides>37</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What are some careers in education administration?</vt:lpstr>
      <vt:lpstr>Careers</vt:lpstr>
      <vt:lpstr>School Principal</vt:lpstr>
      <vt:lpstr>School Principals</vt:lpstr>
      <vt:lpstr>Duties and Responsibilities</vt:lpstr>
      <vt:lpstr>Environment</vt:lpstr>
      <vt:lpstr>Education</vt:lpstr>
      <vt:lpstr>Assistant/Vice Principal</vt:lpstr>
      <vt:lpstr>Assistant/Vice Principal</vt:lpstr>
      <vt:lpstr>Duties and Responsibilities</vt:lpstr>
      <vt:lpstr>Environment</vt:lpstr>
      <vt:lpstr>Education</vt:lpstr>
      <vt:lpstr>District Superintendent</vt:lpstr>
      <vt:lpstr>District Superintendent</vt:lpstr>
      <vt:lpstr>Duties and Responsibilities</vt:lpstr>
      <vt:lpstr>Environment</vt:lpstr>
      <vt:lpstr>Education</vt:lpstr>
      <vt:lpstr>School District Administrator</vt:lpstr>
      <vt:lpstr>School District Administrator </vt:lpstr>
      <vt:lpstr>Duties and Responsibilities</vt:lpstr>
      <vt:lpstr>Environment</vt:lpstr>
      <vt:lpstr>Education</vt:lpstr>
      <vt:lpstr>School Dean</vt:lpstr>
      <vt:lpstr>School Dean</vt:lpstr>
      <vt:lpstr>Duties &amp; Responsibilities</vt:lpstr>
      <vt:lpstr>Environment</vt:lpstr>
      <vt:lpstr>Education</vt:lpstr>
      <vt:lpstr>College/University President</vt:lpstr>
      <vt:lpstr>College/University President</vt:lpstr>
      <vt:lpstr>Duties &amp; Responsibilities</vt:lpstr>
      <vt:lpstr>Environment</vt:lpstr>
      <vt:lpstr>Education</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10</cp:revision>
  <cp:lastPrinted>2017-07-07T16:17:37Z</cp:lastPrinted>
  <dcterms:created xsi:type="dcterms:W3CDTF">2017-07-11T23:58:30Z</dcterms:created>
  <dcterms:modified xsi:type="dcterms:W3CDTF">2017-11-28T20:09:31Z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