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the process of sending and receiving information by gestures, talking or writing for a response or action.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22237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image to view the video:</a:t>
            </a:r>
          </a:p>
          <a:p>
            <a:r>
              <a:rPr lang="en-US" dirty="0"/>
              <a:t>4 Tips for Better Phone Communication</a:t>
            </a:r>
          </a:p>
          <a:p>
            <a:r>
              <a:rPr lang="en-US" dirty="0"/>
              <a:t>When it comes to communicating over the telephone, are you putting your best foot forward or are you just phoning it in? </a:t>
            </a:r>
          </a:p>
          <a:p>
            <a:r>
              <a:rPr lang="en-US" dirty="0"/>
              <a:t>Learn how to radiate personality over the phone with the four simple strategies.</a:t>
            </a:r>
          </a:p>
          <a:p>
            <a:r>
              <a:rPr lang="en-US" dirty="0"/>
              <a:t>http://youtu.be/Kv3q2vcGq74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52353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also includes both verbal and nonverbal communication.</a:t>
            </a:r>
          </a:p>
          <a:p>
            <a:endParaRPr lang="en-US" dirty="0"/>
          </a:p>
          <a:p>
            <a:r>
              <a:rPr lang="en-US" dirty="0"/>
              <a:t>Verbal communication is the sharing of information between individuals by using speech or writing emails, letters, memos and messages.</a:t>
            </a:r>
          </a:p>
          <a:p>
            <a:endParaRPr lang="en-US" dirty="0"/>
          </a:p>
          <a:p>
            <a:r>
              <a:rPr lang="en-US" dirty="0"/>
              <a:t>Nonverbal communication is the process of communication through sending and receiving wordless (mostly visual) cues between people that includes gestures, facial expressions and body language.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7548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Listening:</a:t>
            </a:r>
          </a:p>
          <a:p>
            <a:r>
              <a:rPr lang="en-US" dirty="0"/>
              <a:t>you must pay attention when you listen to someone</a:t>
            </a:r>
          </a:p>
          <a:p>
            <a:r>
              <a:rPr lang="en-US" dirty="0"/>
              <a:t>be sure not to interrupt</a:t>
            </a:r>
          </a:p>
          <a:p>
            <a:r>
              <a:rPr lang="en-US" dirty="0"/>
              <a:t>you may ask questions to clarify</a:t>
            </a:r>
          </a:p>
          <a:p>
            <a:endParaRPr lang="en-US" dirty="0"/>
          </a:p>
          <a:p>
            <a:r>
              <a:rPr lang="en-US" dirty="0"/>
              <a:t>Speaking:</a:t>
            </a:r>
          </a:p>
          <a:p>
            <a:r>
              <a:rPr lang="en-US" dirty="0"/>
              <a:t>includes how you organize and present your thoughts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18849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Telephones are a vital part of a business.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07365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calls are usually made by customers and vendors.</a:t>
            </a:r>
          </a:p>
          <a:p>
            <a:endParaRPr lang="en-US" dirty="0"/>
          </a:p>
          <a:p>
            <a:r>
              <a:rPr lang="en-US" dirty="0"/>
              <a:t>Customers will also call to complain about the food.</a:t>
            </a:r>
          </a:p>
          <a:p>
            <a:endParaRPr lang="en-US" dirty="0"/>
          </a:p>
          <a:p>
            <a:r>
              <a:rPr lang="en-US" dirty="0"/>
              <a:t>Vendors can either sell food or equipment to the business. </a:t>
            </a:r>
          </a:p>
          <a:p>
            <a:endParaRPr lang="en-US" dirty="0"/>
          </a:p>
          <a:p>
            <a:r>
              <a:rPr lang="en-US" dirty="0"/>
              <a:t>Can you think of other reasons customers may call the business?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33211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back to the first question and consider.… “Is what you say more or less important than how you say it?” </a:t>
            </a:r>
          </a:p>
          <a:p>
            <a:endParaRPr lang="en-US" dirty="0"/>
          </a:p>
          <a:p>
            <a:r>
              <a:rPr lang="en-US" dirty="0"/>
              <a:t>Many people will argue one over the other, that WHAT you say is more important while others will argue the point that HOW you say something is more important.</a:t>
            </a:r>
          </a:p>
          <a:p>
            <a:endParaRPr lang="en-US" dirty="0"/>
          </a:p>
          <a:p>
            <a:r>
              <a:rPr lang="en-US" dirty="0"/>
              <a:t>Truth – They are BOTH important!  When on a telephone, neither party has the opportunity to watch or “read” the other person. </a:t>
            </a:r>
          </a:p>
          <a:p>
            <a:endParaRPr lang="en-US" dirty="0"/>
          </a:p>
          <a:p>
            <a:r>
              <a:rPr lang="en-US" dirty="0"/>
              <a:t>The use of nonverbal communication, such as hand gestures and facial expression, is not an option. So, how you say something is as important as what you say.</a:t>
            </a:r>
          </a:p>
          <a:p>
            <a:endParaRPr lang="en-US" dirty="0"/>
          </a:p>
          <a:p>
            <a:r>
              <a:rPr lang="en-US" dirty="0"/>
              <a:t>Other distractions can also interfere such as background noise, phone line issues, a soft-spoken person versus a voice that carries, and most of all, remembering you are in a service business and your business depends on good service. </a:t>
            </a:r>
          </a:p>
          <a:p>
            <a:endParaRPr lang="en-US" dirty="0"/>
          </a:p>
          <a:p>
            <a:r>
              <a:rPr lang="en-US" dirty="0"/>
              <a:t>Customers expect courtesy and that begins at the front of the restaurant and on the phone.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11212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you communicate over the telephone can make a difference to your employer.</a:t>
            </a:r>
          </a:p>
          <a:p>
            <a:endParaRPr lang="en-US" dirty="0"/>
          </a:p>
          <a:p>
            <a:r>
              <a:rPr lang="en-US" dirty="0"/>
              <a:t>Be sure not to eat, drink or chew gum while speaking on the phone.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8499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follow the guidelines set forth by your business.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19402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take a message, be sure to have pen and paper available. </a:t>
            </a:r>
          </a:p>
          <a:p>
            <a:endParaRPr lang="en-US" dirty="0"/>
          </a:p>
          <a:p>
            <a:r>
              <a:rPr lang="en-US" dirty="0"/>
              <a:t>Repeat the message to the caller, ask how to spell their name and the name of the company if you are not sure.</a:t>
            </a:r>
          </a:p>
          <a:p>
            <a:endParaRPr lang="en-US" dirty="0"/>
          </a:p>
          <a:p>
            <a:r>
              <a:rPr lang="en-US" dirty="0"/>
              <a:t>Be sure to give the message to the intended person.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392295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Kv3q2vcGq74"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How May I Help You? Communication and Telephone Strategies</a:t>
            </a:r>
          </a:p>
          <a:p>
            <a:endParaRPr lang="en-US" dirty="0"/>
          </a:p>
          <a:p>
            <a:endParaRPr lang="en-US" dirty="0"/>
          </a:p>
          <a:p>
            <a:pPr lvl="1"/>
            <a:r>
              <a:rPr lang="en-US" dirty="0"/>
              <a:t>Culinary Arts</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Answering the Telephone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Smile</a:t>
            </a:r>
          </a:p>
          <a:p>
            <a:pPr lvl="1"/>
            <a:r>
              <a:rPr lang="en-US" dirty="0"/>
              <a:t>Speak clearly and calmly </a:t>
            </a:r>
          </a:p>
          <a:p>
            <a:pPr lvl="1"/>
            <a:r>
              <a:rPr lang="en-US" dirty="0"/>
              <a:t>Be polite and helpful </a:t>
            </a:r>
          </a:p>
          <a:p>
            <a:pPr lvl="1"/>
            <a:r>
              <a:rPr lang="en-US" dirty="0"/>
              <a:t>Be able to:</a:t>
            </a:r>
          </a:p>
          <a:p>
            <a:pPr lvl="2"/>
            <a:r>
              <a:rPr lang="en-US" dirty="0"/>
              <a:t>Answer most frequently asked questions</a:t>
            </a:r>
          </a:p>
          <a:p>
            <a:pPr lvl="2"/>
            <a:r>
              <a:rPr lang="en-US" dirty="0"/>
              <a:t>Provide directions to the business</a:t>
            </a:r>
          </a:p>
          <a:p>
            <a:pPr lvl="1"/>
            <a:endParaRPr lang="en-US" dirty="0"/>
          </a:p>
        </p:txBody>
      </p:sp>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Greeting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Thank the caller for calling</a:t>
            </a:r>
          </a:p>
          <a:p>
            <a:pPr lvl="1"/>
            <a:r>
              <a:rPr lang="en-US" dirty="0"/>
              <a:t>Depending on the time of day, say:</a:t>
            </a:r>
          </a:p>
          <a:p>
            <a:pPr lvl="2"/>
            <a:r>
              <a:rPr lang="en-US" dirty="0"/>
              <a:t>Good morning</a:t>
            </a:r>
          </a:p>
          <a:p>
            <a:pPr lvl="2"/>
            <a:r>
              <a:rPr lang="en-US" dirty="0"/>
              <a:t>Good afternoon</a:t>
            </a:r>
          </a:p>
          <a:p>
            <a:pPr lvl="2"/>
            <a:r>
              <a:rPr lang="en-US" dirty="0"/>
              <a:t>Good evening</a:t>
            </a:r>
          </a:p>
          <a:p>
            <a:pPr lvl="1"/>
            <a:r>
              <a:rPr lang="en-US" dirty="0"/>
              <a:t>Identify the name of the business</a:t>
            </a:r>
          </a:p>
          <a:p>
            <a:pPr lvl="1"/>
            <a:r>
              <a:rPr lang="en-US" dirty="0"/>
              <a:t>Provide your name</a:t>
            </a:r>
          </a:p>
          <a:p>
            <a:pPr lvl="1"/>
            <a:endParaRPr lang="en-US" dirty="0"/>
          </a:p>
        </p:txBody>
      </p:sp>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Messages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Date</a:t>
            </a:r>
          </a:p>
          <a:p>
            <a:pPr lvl="1"/>
            <a:r>
              <a:rPr lang="en-US" dirty="0"/>
              <a:t>Time of call</a:t>
            </a:r>
          </a:p>
          <a:p>
            <a:pPr lvl="1"/>
            <a:r>
              <a:rPr lang="en-US" dirty="0"/>
              <a:t>Name of caller</a:t>
            </a:r>
          </a:p>
          <a:p>
            <a:pPr lvl="1"/>
            <a:r>
              <a:rPr lang="en-US" dirty="0"/>
              <a:t>Name of person who should </a:t>
            </a:r>
          </a:p>
          <a:p>
            <a:pPr lvl="1"/>
            <a:r>
              <a:rPr lang="en-US" dirty="0"/>
              <a:t>receive message</a:t>
            </a:r>
          </a:p>
          <a:p>
            <a:pPr lvl="1"/>
            <a:r>
              <a:rPr lang="en-US" dirty="0"/>
              <a:t>Message</a:t>
            </a:r>
          </a:p>
          <a:p>
            <a:pPr lvl="1"/>
            <a:endParaRPr lang="en-US" dirty="0"/>
          </a:p>
        </p:txBody>
      </p:sp>
      <p:pic>
        <p:nvPicPr>
          <p:cNvPr id="4" name="Picture 3">
            <a:extLst>
              <a:ext uri="{FF2B5EF4-FFF2-40B4-BE49-F238E27FC236}">
                <a16:creationId xmlns:a16="http://schemas.microsoft.com/office/drawing/2014/main" id="{9408A2A7-C288-443A-95EA-0815634BDF87}"/>
              </a:ext>
            </a:extLst>
          </p:cNvPr>
          <p:cNvPicPr>
            <a:picLocks noChangeAspect="1"/>
          </p:cNvPicPr>
          <p:nvPr/>
        </p:nvPicPr>
        <p:blipFill>
          <a:blip r:embed="rId3"/>
          <a:stretch>
            <a:fillRect/>
          </a:stretch>
        </p:blipFill>
        <p:spPr>
          <a:xfrm>
            <a:off x="9042087" y="3258457"/>
            <a:ext cx="2221003" cy="2896281"/>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4 Tips for Better Phone 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When it comes to communicating over the telephone, are you putting your best foot forward or are you just phoning it in? </a:t>
            </a:r>
          </a:p>
          <a:p>
            <a:pPr lvl="1"/>
            <a:r>
              <a:rPr lang="en-US" dirty="0"/>
              <a:t>Learn how to radiate personality over the phone with the four simple strategies.</a:t>
            </a:r>
          </a:p>
          <a:p>
            <a:pPr lvl="1"/>
            <a:endParaRPr lang="en-US" dirty="0"/>
          </a:p>
        </p:txBody>
      </p:sp>
      <p:pic>
        <p:nvPicPr>
          <p:cNvPr id="4" name="Kv3q2vcGq74">
            <a:extLst>
              <a:ext uri="{FF2B5EF4-FFF2-40B4-BE49-F238E27FC236}">
                <a16:creationId xmlns:a16="http://schemas.microsoft.com/office/drawing/2014/main" id="{DE4EA6E2-98D2-445D-B7DD-84B305D4A45B}"/>
              </a:ext>
            </a:extLst>
          </p:cNvPr>
          <p:cNvPicPr>
            <a:picLocks noRot="1" noChangeAspect="1"/>
          </p:cNvPicPr>
          <p:nvPr>
            <a:videoFile r:link="rId1"/>
          </p:nvPr>
        </p:nvPicPr>
        <p:blipFill>
          <a:blip r:embed="rId4"/>
          <a:stretch>
            <a:fillRect/>
          </a:stretch>
        </p:blipFill>
        <p:spPr>
          <a:xfrm>
            <a:off x="4078515" y="3356656"/>
            <a:ext cx="4188580" cy="2356076"/>
          </a:xfrm>
          <a:prstGeom prst="rect">
            <a:avLst/>
          </a:prstGeom>
        </p:spPr>
      </p:pic>
      <p:pic>
        <p:nvPicPr>
          <p:cNvPr id="5" name="Picture 4">
            <a:extLst>
              <a:ext uri="{FF2B5EF4-FFF2-40B4-BE49-F238E27FC236}">
                <a16:creationId xmlns:a16="http://schemas.microsoft.com/office/drawing/2014/main" id="{F2529DDF-05F1-4A42-A260-629D55CD7E5F}"/>
              </a:ext>
            </a:extLst>
          </p:cNvPr>
          <p:cNvPicPr>
            <a:picLocks noChangeAspect="1"/>
          </p:cNvPicPr>
          <p:nvPr/>
        </p:nvPicPr>
        <p:blipFill>
          <a:blip r:embed="rId5"/>
          <a:stretch>
            <a:fillRect/>
          </a:stretch>
        </p:blipFill>
        <p:spPr>
          <a:xfrm>
            <a:off x="5346725" y="5733972"/>
            <a:ext cx="1652159" cy="432854"/>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AE375D64-8867-4633-BD95-118EBFA13CEE}"/>
              </a:ext>
            </a:extLst>
          </p:cNvPr>
          <p:cNvPicPr>
            <a:picLocks noGrp="1" noChangeAspect="1"/>
          </p:cNvPicPr>
          <p:nvPr>
            <p:ph sz="half" idx="1"/>
          </p:nvPr>
        </p:nvPicPr>
        <p:blipFill>
          <a:blip r:embed="rId2"/>
          <a:stretch>
            <a:fillRect/>
          </a:stretch>
        </p:blipFill>
        <p:spPr>
          <a:xfrm>
            <a:off x="5312228" y="2424850"/>
            <a:ext cx="2463059" cy="2838565"/>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 Hill.</a:t>
            </a:r>
          </a:p>
          <a:p>
            <a:pPr lvl="2"/>
            <a:r>
              <a:rPr lang="en-US" sz="2000" dirty="0"/>
              <a:t>Foundations of restaurant management &amp; culinary arts. (2011). Boston: Prentice Hall.</a:t>
            </a:r>
          </a:p>
          <a:p>
            <a:pPr lvl="2"/>
            <a:r>
              <a:rPr lang="en-US" sz="2000" dirty="0"/>
              <a:t>Littrell, J. J., </a:t>
            </a:r>
            <a:r>
              <a:rPr lang="en-US" sz="2000" dirty="0" err="1"/>
              <a:t>Clasen</a:t>
            </a:r>
            <a:r>
              <a:rPr lang="en-US" sz="2000" dirty="0"/>
              <a:t>, A. H. &amp; Pearson, P. (2004). From school to work. Tinley Park, IL: </a:t>
            </a:r>
            <a:r>
              <a:rPr lang="en-US" sz="2000" dirty="0" err="1"/>
              <a:t>Goodheart</a:t>
            </a:r>
            <a:r>
              <a:rPr lang="en-US" sz="2000" dirty="0"/>
              <a:t>-Willcox.</a:t>
            </a:r>
          </a:p>
          <a:p>
            <a:pPr lvl="2"/>
            <a:r>
              <a:rPr lang="en-US" sz="2000" dirty="0"/>
              <a:t>Reynolds, J. S. (2010). Hospitality services: Food &amp; lodging. Tinley Park, IL: </a:t>
            </a:r>
            <a:r>
              <a:rPr lang="en-US" sz="2000" dirty="0" err="1"/>
              <a:t>Goodheart</a:t>
            </a:r>
            <a:r>
              <a:rPr lang="en-US" sz="2000" dirty="0"/>
              <a:t>-Willcox.</a:t>
            </a:r>
          </a:p>
          <a:p>
            <a:pPr lvl="1"/>
            <a:r>
              <a:rPr lang="en-US" sz="2000" dirty="0"/>
              <a:t>YouTube™:</a:t>
            </a:r>
          </a:p>
          <a:p>
            <a:pPr lvl="2"/>
            <a:r>
              <a:rPr lang="en-US" sz="2000" dirty="0"/>
              <a:t>4 Tips for Better Phone Communication</a:t>
            </a:r>
          </a:p>
          <a:p>
            <a:pPr lvl="2"/>
            <a:r>
              <a:rPr lang="en-US" sz="2000" dirty="0"/>
              <a:t>When it comes to communicating over the telephone, are you putting your best foot forward or are you just phoning it in? </a:t>
            </a:r>
          </a:p>
          <a:p>
            <a:pPr lvl="2"/>
            <a:r>
              <a:rPr lang="en-US" sz="2000" dirty="0"/>
              <a:t>Learn how to radiate personality over the phone with the four simple strategies.</a:t>
            </a:r>
          </a:p>
          <a:p>
            <a:pPr lvl="2"/>
            <a:r>
              <a:rPr lang="en-US" sz="2000" dirty="0"/>
              <a:t>http://youtu.be/Kv3q2vcGq74</a:t>
            </a:r>
          </a:p>
          <a:p>
            <a:pPr lvl="1"/>
            <a:endParaRPr lang="en-US" dirty="0"/>
          </a:p>
        </p:txBody>
      </p:sp>
    </p:spTree>
    <p:extLst>
      <p:ext uri="{BB962C8B-B14F-4D97-AF65-F5344CB8AC3E}">
        <p14:creationId xmlns:p14="http://schemas.microsoft.com/office/powerpoint/2010/main" val="336221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Communication</a:t>
            </a:r>
          </a:p>
        </p:txBody>
      </p:sp>
      <p:pic>
        <p:nvPicPr>
          <p:cNvPr id="4" name="Picture 3">
            <a:extLst>
              <a:ext uri="{FF2B5EF4-FFF2-40B4-BE49-F238E27FC236}">
                <a16:creationId xmlns:a16="http://schemas.microsoft.com/office/drawing/2014/main" id="{EADE22BB-107C-43AC-90DB-FD29DAD7FBBA}"/>
              </a:ext>
            </a:extLst>
          </p:cNvPr>
          <p:cNvPicPr>
            <a:picLocks noChangeAspect="1"/>
          </p:cNvPicPr>
          <p:nvPr/>
        </p:nvPicPr>
        <p:blipFill>
          <a:blip r:embed="rId2"/>
          <a:stretch>
            <a:fillRect/>
          </a:stretch>
        </p:blipFill>
        <p:spPr>
          <a:xfrm>
            <a:off x="3307510" y="2189635"/>
            <a:ext cx="5364945" cy="3578662"/>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Process</a:t>
            </a:r>
          </a:p>
        </p:txBody>
      </p:sp>
      <p:pic>
        <p:nvPicPr>
          <p:cNvPr id="4" name="Content Placeholder 3">
            <a:extLst>
              <a:ext uri="{FF2B5EF4-FFF2-40B4-BE49-F238E27FC236}">
                <a16:creationId xmlns:a16="http://schemas.microsoft.com/office/drawing/2014/main" id="{DEDEFAF2-DEAC-460C-9CF8-36689BFCED2E}"/>
              </a:ext>
            </a:extLst>
          </p:cNvPr>
          <p:cNvPicPr>
            <a:picLocks noGrp="1" noChangeAspect="1"/>
          </p:cNvPicPr>
          <p:nvPr>
            <p:ph sz="half" idx="1"/>
          </p:nvPr>
        </p:nvPicPr>
        <p:blipFill>
          <a:blip r:embed="rId3"/>
          <a:stretch>
            <a:fillRect/>
          </a:stretch>
        </p:blipFill>
        <p:spPr>
          <a:xfrm>
            <a:off x="1945356" y="2010229"/>
            <a:ext cx="9316458" cy="3502010"/>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B0DBC0-4352-41A3-A490-4F8278D9B171}"/>
              </a:ext>
            </a:extLst>
          </p:cNvPr>
          <p:cNvPicPr>
            <a:picLocks noGrp="1" noChangeAspect="1"/>
          </p:cNvPicPr>
          <p:nvPr>
            <p:ph sz="half" idx="1"/>
          </p:nvPr>
        </p:nvPicPr>
        <p:blipFill>
          <a:blip r:embed="rId3"/>
          <a:stretch>
            <a:fillRect/>
          </a:stretch>
        </p:blipFill>
        <p:spPr>
          <a:xfrm>
            <a:off x="1531257" y="1656708"/>
            <a:ext cx="9622313" cy="4046717"/>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Skills</a:t>
            </a:r>
          </a:p>
        </p:txBody>
      </p:sp>
      <p:sp>
        <p:nvSpPr>
          <p:cNvPr id="4" name="Content Placeholder 3">
            <a:extLst>
              <a:ext uri="{FF2B5EF4-FFF2-40B4-BE49-F238E27FC236}">
                <a16:creationId xmlns:a16="http://schemas.microsoft.com/office/drawing/2014/main" id="{B4C10931-D2B0-4519-930E-EC33C98DE4AC}"/>
              </a:ext>
            </a:extLst>
          </p:cNvPr>
          <p:cNvSpPr>
            <a:spLocks noGrp="1"/>
          </p:cNvSpPr>
          <p:nvPr>
            <p:ph sz="half" idx="1"/>
          </p:nvPr>
        </p:nvSpPr>
        <p:spPr/>
        <p:txBody>
          <a:bodyPr/>
          <a:lstStyle/>
          <a:p>
            <a:pPr lvl="1"/>
            <a:r>
              <a:rPr lang="en-US" dirty="0"/>
              <a:t>Listening</a:t>
            </a:r>
          </a:p>
          <a:p>
            <a:pPr lvl="2"/>
            <a:r>
              <a:rPr lang="en-US" dirty="0"/>
              <a:t>The ability to focus closely on what another person is saying</a:t>
            </a:r>
          </a:p>
          <a:p>
            <a:pPr lvl="2"/>
            <a:r>
              <a:rPr lang="en-US" dirty="0"/>
              <a:t>Involves understanding what you hear</a:t>
            </a:r>
          </a:p>
          <a:p>
            <a:pPr lvl="2"/>
            <a:r>
              <a:rPr lang="en-US" dirty="0"/>
              <a:t>Focus on the speaker’s face and eyes</a:t>
            </a:r>
          </a:p>
          <a:p>
            <a:endParaRPr lang="en-US" dirty="0"/>
          </a:p>
        </p:txBody>
      </p:sp>
      <p:sp>
        <p:nvSpPr>
          <p:cNvPr id="5" name="Content Placeholder 4">
            <a:extLst>
              <a:ext uri="{FF2B5EF4-FFF2-40B4-BE49-F238E27FC236}">
                <a16:creationId xmlns:a16="http://schemas.microsoft.com/office/drawing/2014/main" id="{B211927F-58D0-4BB7-BA41-2469F7229B3A}"/>
              </a:ext>
            </a:extLst>
          </p:cNvPr>
          <p:cNvSpPr>
            <a:spLocks noGrp="1"/>
          </p:cNvSpPr>
          <p:nvPr>
            <p:ph sz="half" idx="10"/>
          </p:nvPr>
        </p:nvSpPr>
        <p:spPr/>
        <p:txBody>
          <a:bodyPr/>
          <a:lstStyle/>
          <a:p>
            <a:pPr lvl="1"/>
            <a:r>
              <a:rPr lang="en-US" dirty="0"/>
              <a:t>Speaking</a:t>
            </a:r>
          </a:p>
          <a:p>
            <a:pPr lvl="2"/>
            <a:r>
              <a:rPr lang="en-US" dirty="0"/>
              <a:t>Occurs when you say something</a:t>
            </a:r>
          </a:p>
          <a:p>
            <a:pPr lvl="2"/>
            <a:r>
              <a:rPr lang="en-US" dirty="0"/>
              <a:t>Includes:</a:t>
            </a:r>
          </a:p>
          <a:p>
            <a:pPr lvl="2"/>
            <a:r>
              <a:rPr lang="en-US" dirty="0"/>
              <a:t>Your posture</a:t>
            </a:r>
          </a:p>
          <a:p>
            <a:pPr lvl="2"/>
            <a:r>
              <a:rPr lang="en-US" dirty="0"/>
              <a:t>Your tone of voice</a:t>
            </a:r>
          </a:p>
          <a:p>
            <a:pPr lvl="2"/>
            <a:r>
              <a:rPr lang="en-US" dirty="0"/>
              <a:t>Words you choose</a:t>
            </a:r>
          </a:p>
          <a:p>
            <a:endParaRPr lang="en-US" dirty="0"/>
          </a:p>
        </p:txBody>
      </p:sp>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Telephone</a:t>
            </a:r>
          </a:p>
        </p:txBody>
      </p:sp>
      <p:pic>
        <p:nvPicPr>
          <p:cNvPr id="4" name="Content Placeholder 3">
            <a:extLst>
              <a:ext uri="{FF2B5EF4-FFF2-40B4-BE49-F238E27FC236}">
                <a16:creationId xmlns:a16="http://schemas.microsoft.com/office/drawing/2014/main" id="{C77A5924-81EA-4D51-B502-AAF599A54193}"/>
              </a:ext>
            </a:extLst>
          </p:cNvPr>
          <p:cNvPicPr>
            <a:picLocks noGrp="1" noChangeAspect="1"/>
          </p:cNvPicPr>
          <p:nvPr>
            <p:ph sz="half" idx="1"/>
          </p:nvPr>
        </p:nvPicPr>
        <p:blipFill>
          <a:blip r:embed="rId3"/>
          <a:stretch>
            <a:fillRect/>
          </a:stretch>
        </p:blipFill>
        <p:spPr>
          <a:xfrm>
            <a:off x="4223652" y="2327657"/>
            <a:ext cx="4090771" cy="2920237"/>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Business Calls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Customers</a:t>
            </a:r>
          </a:p>
          <a:p>
            <a:pPr lvl="2"/>
            <a:r>
              <a:rPr lang="en-US" dirty="0"/>
              <a:t>Will call the business for:</a:t>
            </a:r>
          </a:p>
          <a:p>
            <a:pPr lvl="2"/>
            <a:r>
              <a:rPr lang="en-US" dirty="0"/>
              <a:t>Information</a:t>
            </a:r>
          </a:p>
          <a:p>
            <a:pPr lvl="3"/>
            <a:r>
              <a:rPr lang="en-US" dirty="0"/>
              <a:t>Catering </a:t>
            </a:r>
          </a:p>
          <a:p>
            <a:pPr lvl="3"/>
            <a:r>
              <a:rPr lang="en-US" dirty="0"/>
              <a:t>Directions </a:t>
            </a:r>
          </a:p>
          <a:p>
            <a:pPr lvl="3"/>
            <a:r>
              <a:rPr lang="en-US" dirty="0"/>
              <a:t>Hours of operation</a:t>
            </a:r>
          </a:p>
          <a:p>
            <a:pPr lvl="1"/>
            <a:endParaRPr lang="en-US" dirty="0"/>
          </a:p>
        </p:txBody>
      </p:sp>
      <p:sp>
        <p:nvSpPr>
          <p:cNvPr id="4" name="Content Placeholder 3">
            <a:extLst>
              <a:ext uri="{FF2B5EF4-FFF2-40B4-BE49-F238E27FC236}">
                <a16:creationId xmlns:a16="http://schemas.microsoft.com/office/drawing/2014/main" id="{792C9F61-5CAC-4ECD-82AC-A7E643D84631}"/>
              </a:ext>
            </a:extLst>
          </p:cNvPr>
          <p:cNvSpPr>
            <a:spLocks noGrp="1"/>
          </p:cNvSpPr>
          <p:nvPr>
            <p:ph sz="half" idx="10"/>
          </p:nvPr>
        </p:nvSpPr>
        <p:spPr/>
        <p:txBody>
          <a:bodyPr/>
          <a:lstStyle/>
          <a:p>
            <a:pPr lvl="1"/>
            <a:r>
              <a:rPr lang="en-US" dirty="0"/>
              <a:t>Vendors</a:t>
            </a:r>
          </a:p>
          <a:p>
            <a:pPr lvl="2"/>
            <a:r>
              <a:rPr lang="en-US" dirty="0"/>
              <a:t>Will call the business for:</a:t>
            </a:r>
          </a:p>
          <a:p>
            <a:pPr lvl="3"/>
            <a:r>
              <a:rPr lang="en-US" dirty="0"/>
              <a:t>Delivery times</a:t>
            </a:r>
          </a:p>
          <a:p>
            <a:pPr lvl="3"/>
            <a:r>
              <a:rPr lang="en-US" dirty="0"/>
              <a:t>New products</a:t>
            </a:r>
          </a:p>
          <a:p>
            <a:pPr lvl="3"/>
            <a:r>
              <a:rPr lang="en-US" dirty="0"/>
              <a:t>Purchase orders </a:t>
            </a:r>
          </a:p>
          <a:p>
            <a:endParaRPr lang="en-US" dirty="0"/>
          </a:p>
        </p:txBody>
      </p:sp>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Telephone Techniques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is more important?</a:t>
            </a:r>
          </a:p>
          <a:p>
            <a:pPr lvl="2"/>
            <a:r>
              <a:rPr lang="en-US" dirty="0"/>
              <a:t>What you say or how you say it?</a:t>
            </a:r>
          </a:p>
          <a:p>
            <a:pPr lvl="1"/>
            <a:r>
              <a:rPr lang="en-US" dirty="0"/>
              <a:t>More Considerations:</a:t>
            </a:r>
          </a:p>
          <a:p>
            <a:pPr lvl="2"/>
            <a:r>
              <a:rPr lang="en-US" dirty="0"/>
              <a:t>Background noise</a:t>
            </a:r>
          </a:p>
          <a:p>
            <a:pPr lvl="2"/>
            <a:r>
              <a:rPr lang="en-US" dirty="0"/>
              <a:t>Non-verbal communication</a:t>
            </a:r>
          </a:p>
          <a:p>
            <a:pPr lvl="2"/>
            <a:r>
              <a:rPr lang="en-US" dirty="0"/>
              <a:t>Service businesses expect</a:t>
            </a:r>
          </a:p>
          <a:p>
            <a:pPr lvl="2"/>
            <a:r>
              <a:rPr lang="en-US" dirty="0"/>
              <a:t>Voice levels</a:t>
            </a:r>
          </a:p>
          <a:p>
            <a:pPr lvl="1"/>
            <a:endParaRPr lang="en-US" dirty="0"/>
          </a:p>
        </p:txBody>
      </p:sp>
      <p:pic>
        <p:nvPicPr>
          <p:cNvPr id="4" name="Picture 3">
            <a:extLst>
              <a:ext uri="{FF2B5EF4-FFF2-40B4-BE49-F238E27FC236}">
                <a16:creationId xmlns:a16="http://schemas.microsoft.com/office/drawing/2014/main" id="{21238D51-73E5-43CB-9ABD-8332946B58D4}"/>
              </a:ext>
            </a:extLst>
          </p:cNvPr>
          <p:cNvPicPr>
            <a:picLocks noChangeAspect="1"/>
          </p:cNvPicPr>
          <p:nvPr/>
        </p:nvPicPr>
        <p:blipFill>
          <a:blip r:embed="rId3"/>
          <a:stretch>
            <a:fillRect/>
          </a:stretch>
        </p:blipFill>
        <p:spPr>
          <a:xfrm>
            <a:off x="7827872" y="3621315"/>
            <a:ext cx="3376474" cy="1990890"/>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openxmlformats.org/package/2006/metadata/core-properties"/>
    <ds:schemaRef ds:uri="http://schemas.microsoft.com/office/2006/documentManagement/types"/>
    <ds:schemaRef ds:uri="http://www.w3.org/XML/1998/namespace"/>
    <ds:schemaRef ds:uri="05d88611-e516-4d1a-b12e-39107e78b3d0"/>
    <ds:schemaRef ds:uri="http://purl.org/dc/terms/"/>
    <ds:schemaRef ds:uri="http://schemas.microsoft.com/office/2006/metadata/properties"/>
    <ds:schemaRef ds:uri="http://schemas.microsoft.com/office/infopath/2007/PartnerControls"/>
    <ds:schemaRef ds:uri="http://purl.org/dc/elements/1.1/"/>
    <ds:schemaRef ds:uri="56ea17bb-c96d-4826-b465-01eec0dd23d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169</TotalTime>
  <Words>898</Words>
  <Application>Microsoft Office PowerPoint</Application>
  <PresentationFormat>Widescreen</PresentationFormat>
  <Paragraphs>133</Paragraphs>
  <Slides>15</Slides>
  <Notes>10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Communication</vt:lpstr>
      <vt:lpstr>Process</vt:lpstr>
      <vt:lpstr>PowerPoint Presentation</vt:lpstr>
      <vt:lpstr>Basic Skills</vt:lpstr>
      <vt:lpstr>Telephone</vt:lpstr>
      <vt:lpstr>Business Calls</vt:lpstr>
      <vt:lpstr>Telephone Techniques</vt:lpstr>
      <vt:lpstr>Answering the Telephone</vt:lpstr>
      <vt:lpstr>Greeting</vt:lpstr>
      <vt:lpstr>Messages</vt:lpstr>
      <vt:lpstr>4 Tips for Better Phone Communication</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2017-11-29T22:13:21Z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